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02C33-C7E2-4197-91A2-3C767F222F9D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2D911-3974-4EDF-A3D9-781A7BF9E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2D911-3974-4EDF-A3D9-781A7BF9EE5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2D911-3974-4EDF-A3D9-781A7BF9EE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2D911-3974-4EDF-A3D9-781A7BF9EE5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2D911-3974-4EDF-A3D9-781A7BF9EE5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7513-0E60-44E9-BD41-44C6C545863A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F1A-D492-4FC3-9FF6-4A947A51B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7513-0E60-44E9-BD41-44C6C545863A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F1A-D492-4FC3-9FF6-4A947A51B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7513-0E60-44E9-BD41-44C6C545863A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F1A-D492-4FC3-9FF6-4A947A51B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7513-0E60-44E9-BD41-44C6C545863A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F1A-D492-4FC3-9FF6-4A947A51B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7513-0E60-44E9-BD41-44C6C545863A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F1A-D492-4FC3-9FF6-4A947A51B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7513-0E60-44E9-BD41-44C6C545863A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F1A-D492-4FC3-9FF6-4A947A51B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7513-0E60-44E9-BD41-44C6C545863A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F1A-D492-4FC3-9FF6-4A947A51B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7513-0E60-44E9-BD41-44C6C545863A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F1A-D492-4FC3-9FF6-4A947A51B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7513-0E60-44E9-BD41-44C6C545863A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F1A-D492-4FC3-9FF6-4A947A51B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7513-0E60-44E9-BD41-44C6C545863A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F1A-D492-4FC3-9FF6-4A947A51B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7513-0E60-44E9-BD41-44C6C545863A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F1A-D492-4FC3-9FF6-4A947A51B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77513-0E60-44E9-BD41-44C6C545863A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61F1A-D492-4FC3-9FF6-4A947A51B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s.ru/Archive3/PAT/2000/DOC/DOCURUC1/DOC021V3/D02160D1/02160034/00000001.ti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ips.ru/Archive3/PAT/2000/DOC/DOCURUC1/DOC021V3/D02160D1/02160034/00000005.tif" TargetMode="External"/><Relationship Id="rId3" Type="http://schemas.openxmlformats.org/officeDocument/2006/relationships/image" Target="../media/image2.gif"/><Relationship Id="rId7" Type="http://schemas.openxmlformats.org/officeDocument/2006/relationships/image" Target="../media/image4.gif"/><Relationship Id="rId2" Type="http://schemas.openxmlformats.org/officeDocument/2006/relationships/hyperlink" Target="http://www.fips.ru/Archive3/PAT/2000/DOC/DOCURUC1/DOC021V3/D02160D1/02160034/00000002.t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ips.ru/Archive3/PAT/2000/DOC/DOCURUC1/DOC021V3/D02160D1/02160034/00000004.tif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fips.ru/Archive3/PAT/2000/DOC/DOCURUC1/DOC021V3/D02160D1/02160034/00000003.tif" TargetMode="External"/><Relationship Id="rId9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5486400"/>
          </a:xfrm>
        </p:spPr>
        <p:txBody>
          <a:bodyPr>
            <a:noAutofit/>
          </a:bodyPr>
          <a:lstStyle/>
          <a:p>
            <a:pPr algn="just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ru-RU" sz="1400" b="1" dirty="0" smtClean="0"/>
              <a:t>ЗАКЛЮЧЕНИЕ</a:t>
            </a:r>
            <a:br>
              <a:rPr lang="ru-RU" sz="1400" b="1" dirty="0" smtClean="0"/>
            </a:br>
            <a:r>
              <a:rPr lang="ru-RU" sz="1400" b="1" dirty="0" smtClean="0"/>
              <a:t>коллегии</a:t>
            </a:r>
            <a:r>
              <a:rPr lang="en-US" sz="1400" b="1" dirty="0" smtClean="0"/>
              <a:t> </a:t>
            </a:r>
            <a:r>
              <a:rPr lang="ru-RU" sz="1400" b="1" dirty="0" smtClean="0"/>
              <a:t>по результатам рассмотрения</a:t>
            </a:r>
            <a:r>
              <a:rPr lang="en-US" sz="1400" b="1" dirty="0" smtClean="0"/>
              <a:t> </a:t>
            </a:r>
            <a:r>
              <a:rPr lang="ru-RU" sz="1400" b="1" dirty="0" smtClean="0"/>
              <a:t>возражения</a:t>
            </a:r>
            <a:r>
              <a:rPr lang="en-US" sz="1400" b="1" dirty="0" smtClean="0"/>
              <a:t> </a:t>
            </a:r>
            <a:r>
              <a:rPr lang="ru-RU" sz="1400" b="1" dirty="0" smtClean="0"/>
              <a:t>заявления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en-US" sz="1200" b="1" dirty="0" smtClean="0">
                <a:latin typeface="+mn-lt"/>
              </a:rPr>
              <a:t/>
            </a:r>
            <a:br>
              <a:rPr lang="en-US" sz="1200" b="1" dirty="0" smtClean="0">
                <a:latin typeface="+mn-lt"/>
              </a:rPr>
            </a:br>
            <a:r>
              <a:rPr lang="ru-RU" sz="1200" dirty="0" smtClean="0">
                <a:latin typeface="+mn-lt"/>
              </a:rPr>
              <a:t>Коллегия в порядке, установленном пунктом 3 статьи 1248Гражданского кодекса Российской Федерации с </a:t>
            </a:r>
            <a:r>
              <a:rPr lang="ru-RU" sz="1200" dirty="0" err="1" smtClean="0">
                <a:latin typeface="+mn-lt"/>
              </a:rPr>
              <a:t>изменениями,внесенными</a:t>
            </a:r>
            <a:r>
              <a:rPr lang="ru-RU" sz="1200" dirty="0" smtClean="0">
                <a:latin typeface="+mn-lt"/>
              </a:rPr>
              <a:t> Федеральным законом от 12.03.2014 № 35-ФЗ «О внесении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изменений в части первую, вторую и четвертую Гражданского кодекса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Российской Федерации и отдельные законодательные акты Российской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Федерации» (далее –Кодекс) и Правилами подачи возражений и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заявлений и их рассмотрения в Палате по патентным спорам,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утвержденными приказом Роспатента от 22.04.2003 № 56,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зарегистрированным в Министерстве юстиции </a:t>
            </a:r>
            <a:r>
              <a:rPr lang="ru-RU" sz="1200" dirty="0" smtClean="0">
                <a:latin typeface="+mn-lt"/>
              </a:rPr>
              <a:t>Российской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Федерации</a:t>
            </a:r>
            <a:r>
              <a:rPr lang="ru-RU" sz="1200" dirty="0" smtClean="0">
                <a:latin typeface="+mn-lt"/>
              </a:rPr>
              <a:t/>
            </a:r>
            <a:br>
              <a:rPr lang="ru-RU" sz="1200" dirty="0" smtClean="0">
                <a:latin typeface="+mn-lt"/>
              </a:rPr>
            </a:br>
            <a:r>
              <a:rPr lang="ru-RU" sz="1200" dirty="0" smtClean="0">
                <a:latin typeface="+mn-lt"/>
              </a:rPr>
              <a:t>08.05.2003, регистрационный № 4520, с изменениями от 11.12.2003 (далее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– Правила ППС), рассмотрела поступившее 22.12.2017 возражение ООО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"СИНТЕК" (далее – лицо, подавшее возражение) против выдачи патента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Российской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Федерации на полезную модель № 140917, при этом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установлено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следующее.</a:t>
            </a:r>
            <a:br>
              <a:rPr lang="ru-RU" sz="1200" dirty="0" smtClean="0">
                <a:latin typeface="+mn-lt"/>
              </a:rPr>
            </a:br>
            <a:r>
              <a:rPr lang="en-US" sz="1200" dirty="0" smtClean="0">
                <a:latin typeface="+mn-lt"/>
              </a:rPr>
              <a:t/>
            </a:r>
            <a:br>
              <a:rPr lang="en-US" sz="1200" dirty="0" smtClean="0">
                <a:latin typeface="+mn-lt"/>
              </a:rPr>
            </a:br>
            <a:r>
              <a:rPr lang="ru-RU" sz="1200" dirty="0" smtClean="0">
                <a:latin typeface="+mn-lt"/>
              </a:rPr>
              <a:t>Патент Российской Федерации №140917 на группу полезных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моделей «Демонстрационный торговый стенд и съемный держатель для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него» выдан по заявке №2014100239/12 с приоритетом от 10.01.2014 на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имя ООО «АББОТТ» (далее –</a:t>
            </a:r>
            <a:r>
              <a:rPr lang="ru-RU" sz="1200" dirty="0" err="1" smtClean="0">
                <a:latin typeface="+mn-lt"/>
              </a:rPr>
              <a:t>патентообладатель</a:t>
            </a:r>
            <a:r>
              <a:rPr lang="ru-RU" sz="1200" dirty="0" smtClean="0">
                <a:latin typeface="+mn-lt"/>
              </a:rPr>
              <a:t>) и действует со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следующей формулой:</a:t>
            </a:r>
            <a:br>
              <a:rPr lang="ru-RU" sz="1200" dirty="0" smtClean="0">
                <a:latin typeface="+mn-lt"/>
              </a:rPr>
            </a:br>
            <a:r>
              <a:rPr lang="ru-RU" sz="1200" dirty="0" smtClean="0">
                <a:latin typeface="+mn-lt"/>
              </a:rPr>
              <a:t>«1. Демонстрационный торговый стенд, содержащий панель в виде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вертикальной плиты с L-образными или Т-образными пазами и навесные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держатели, каждый из которых выполнен из цельного прутка и состоит из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кронштейна и хвостовика, образованных изгибами прутка, причем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кронштейн образован участками прутка, с изгибами в одной плоскости, и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имеет форму ступеньки, а хвостовик, верхняя кромка которого находится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в контакте с верхним сводом паза, образован участками прутка с изгибами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в плоскости, перпендикулярной плоскости кронштейна.</a:t>
            </a:r>
            <a:endParaRPr lang="en-US" sz="12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10600" y="6324600"/>
            <a:ext cx="341760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 smtClean="0"/>
              <a:t>5</a:t>
            </a:r>
            <a:r>
              <a:rPr lang="en-US" sz="1200" dirty="0" smtClean="0"/>
              <a:t>8</a:t>
            </a:r>
            <a:endParaRPr lang="ru-RU" sz="12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55650" y="476250"/>
            <a:ext cx="7704138" cy="873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53200" y="838200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smtClean="0">
                <a:solidFill>
                  <a:prstClr val="black"/>
                </a:solidFill>
                <a:ea typeface="+mj-ea"/>
                <a:cs typeface="+mj-cs"/>
              </a:rPr>
              <a:t>Приложение</a:t>
            </a:r>
            <a:br>
              <a:rPr lang="ru-RU" sz="1200" dirty="0" smtClean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en-US" sz="12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ea typeface="+mj-ea"/>
                <a:cs typeface="+mj-cs"/>
              </a:rPr>
              <a:t>по интеллектуальной собственности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610600" y="6324600"/>
            <a:ext cx="341760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 smtClean="0"/>
              <a:t>59</a:t>
            </a:r>
            <a:endParaRPr lang="ru-RU" sz="1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457201"/>
            <a:ext cx="7924800" cy="5638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just">
              <a:spcBef>
                <a:spcPts val="600"/>
              </a:spcBef>
            </a:pPr>
            <a:r>
              <a:rPr lang="ru-RU" sz="1200" dirty="0" smtClean="0"/>
              <a:t>2. Стенд по п. 1, отличающийся тем, что держатель изготовлен из</a:t>
            </a:r>
            <a:r>
              <a:rPr lang="en-US" sz="1200" dirty="0" smtClean="0"/>
              <a:t> </a:t>
            </a:r>
            <a:r>
              <a:rPr lang="ru-RU" sz="1200" dirty="0" smtClean="0"/>
              <a:t>прутка того же диаметра, что и свод паза.</a:t>
            </a:r>
          </a:p>
          <a:p>
            <a:pPr algn="just">
              <a:spcBef>
                <a:spcPts val="600"/>
              </a:spcBef>
            </a:pPr>
            <a:r>
              <a:rPr lang="ru-RU" sz="1200" dirty="0" smtClean="0"/>
              <a:t>3. Стенд по п. 1, отличающийся тем, что высота паза, ширина</a:t>
            </a:r>
            <a:r>
              <a:rPr lang="en-US" sz="1200" dirty="0" smtClean="0"/>
              <a:t> </a:t>
            </a:r>
            <a:r>
              <a:rPr lang="ru-RU" sz="1200" dirty="0" smtClean="0"/>
              <a:t>прорези паза и высота хвостовика соотносятся между собой по формуле:</a:t>
            </a:r>
          </a:p>
          <a:p>
            <a:pPr algn="just">
              <a:spcBef>
                <a:spcPts val="600"/>
              </a:spcBef>
            </a:pPr>
            <a:r>
              <a:rPr lang="ru-RU" sz="1200" dirty="0" smtClean="0"/>
              <a:t>А=(</a:t>
            </a:r>
            <a:r>
              <a:rPr lang="en-US" sz="1200" dirty="0" smtClean="0"/>
              <a:t>L-B/2)</a:t>
            </a:r>
            <a:r>
              <a:rPr lang="ru-RU" sz="1200" dirty="0" smtClean="0"/>
              <a:t>*2</a:t>
            </a:r>
            <a:r>
              <a:rPr lang="he-IL" sz="1200" dirty="0" smtClean="0"/>
              <a:t>, </a:t>
            </a:r>
            <a:r>
              <a:rPr lang="ru-RU" sz="1200" dirty="0" smtClean="0"/>
              <a:t>где А - высота паза, В -ширина прорези паза, </a:t>
            </a:r>
            <a:r>
              <a:rPr lang="en-US" sz="1200" dirty="0" smtClean="0"/>
              <a:t>L – </a:t>
            </a:r>
            <a:r>
              <a:rPr lang="ru-RU" sz="1200" dirty="0" smtClean="0"/>
              <a:t>высота</a:t>
            </a:r>
            <a:r>
              <a:rPr lang="en-US" sz="1200" dirty="0" smtClean="0"/>
              <a:t> </a:t>
            </a:r>
            <a:r>
              <a:rPr lang="ru-RU" sz="1200" dirty="0" smtClean="0"/>
              <a:t>хвостовика.</a:t>
            </a:r>
          </a:p>
          <a:p>
            <a:pPr algn="just">
              <a:spcBef>
                <a:spcPts val="600"/>
              </a:spcBef>
            </a:pPr>
            <a:r>
              <a:rPr lang="ru-RU" sz="1200" dirty="0" smtClean="0"/>
              <a:t>4. Стенд по п. 1, отличающийся тем, что изгибы кронштейна</a:t>
            </a:r>
            <a:r>
              <a:rPr lang="en-US" sz="1200" dirty="0" smtClean="0"/>
              <a:t> </a:t>
            </a:r>
            <a:r>
              <a:rPr lang="ru-RU" sz="1200" dirty="0" smtClean="0"/>
              <a:t>держателя выполнены под прямыми углами.</a:t>
            </a:r>
          </a:p>
          <a:p>
            <a:pPr algn="just">
              <a:spcBef>
                <a:spcPts val="600"/>
              </a:spcBef>
            </a:pPr>
            <a:r>
              <a:rPr lang="ru-RU" sz="1200" dirty="0" smtClean="0"/>
              <a:t>5. Стенд по п. 1, отличающийся тем, что хвостовик держателя</a:t>
            </a:r>
            <a:r>
              <a:rPr lang="en-US" sz="1200" dirty="0" smtClean="0"/>
              <a:t> </a:t>
            </a:r>
            <a:r>
              <a:rPr lang="ru-RU" sz="1200" dirty="0" smtClean="0"/>
              <a:t>образован двумя участками прутка, изогнутыми под острым углом.</a:t>
            </a:r>
          </a:p>
          <a:p>
            <a:pPr algn="just">
              <a:spcBef>
                <a:spcPts val="600"/>
              </a:spcBef>
            </a:pPr>
            <a:r>
              <a:rPr lang="ru-RU" sz="1200" dirty="0" smtClean="0"/>
              <a:t>6. Стенд по любому из </a:t>
            </a:r>
            <a:r>
              <a:rPr lang="ru-RU" sz="1200" dirty="0" err="1" smtClean="0"/>
              <a:t>пп</a:t>
            </a:r>
            <a:r>
              <a:rPr lang="ru-RU" sz="1200" dirty="0" smtClean="0"/>
              <a:t>. 1-4, отличающийся тем, что держатель</a:t>
            </a:r>
            <a:r>
              <a:rPr lang="en-US" sz="1200" dirty="0" smtClean="0"/>
              <a:t> </a:t>
            </a:r>
            <a:r>
              <a:rPr lang="ru-RU" sz="1200" dirty="0" smtClean="0"/>
              <a:t>выполнен из согнутого вдвое прутка.</a:t>
            </a:r>
          </a:p>
          <a:p>
            <a:pPr algn="just">
              <a:spcBef>
                <a:spcPts val="600"/>
              </a:spcBef>
            </a:pPr>
            <a:r>
              <a:rPr lang="ru-RU" sz="1200" dirty="0" smtClean="0"/>
              <a:t>7. Стенд по п. 6, отличающийся тем, что хвостовик образован двумя</a:t>
            </a:r>
            <a:r>
              <a:rPr lang="en-US" sz="1200" dirty="0" smtClean="0"/>
              <a:t> </a:t>
            </a:r>
            <a:r>
              <a:rPr lang="ru-RU" sz="1200" dirty="0" smtClean="0"/>
              <a:t>концами согнутого вдвое прутка, причем каждый конец прутка согнут под</a:t>
            </a:r>
            <a:r>
              <a:rPr lang="en-US" sz="1200" dirty="0" smtClean="0"/>
              <a:t> </a:t>
            </a:r>
            <a:r>
              <a:rPr lang="ru-RU" sz="1200" dirty="0" smtClean="0"/>
              <a:t>прямым углом.</a:t>
            </a:r>
          </a:p>
          <a:p>
            <a:pPr algn="just">
              <a:spcBef>
                <a:spcPts val="600"/>
              </a:spcBef>
            </a:pPr>
            <a:r>
              <a:rPr lang="ru-RU" sz="1200" dirty="0" smtClean="0"/>
              <a:t>8. Держатель для товаров, выполненный из цельного прутка,</a:t>
            </a:r>
            <a:r>
              <a:rPr lang="en-US" sz="1200" dirty="0" smtClean="0"/>
              <a:t> </a:t>
            </a:r>
            <a:r>
              <a:rPr lang="ru-RU" sz="1200" dirty="0" smtClean="0"/>
              <a:t>состоящий из кронштейна и хвостовика, образованных изгибами прутка, причем кронштейн образован участками прутка, с изгибами в </a:t>
            </a:r>
            <a:r>
              <a:rPr lang="ru-RU" sz="1200" dirty="0" err="1" smtClean="0"/>
              <a:t>однойплоскости</a:t>
            </a:r>
            <a:r>
              <a:rPr lang="ru-RU" sz="1200" dirty="0" smtClean="0"/>
              <a:t>, и имеет форму ступеньки, а хвостовик образован участками</a:t>
            </a:r>
            <a:r>
              <a:rPr lang="en-US" sz="1200" dirty="0" smtClean="0"/>
              <a:t> </a:t>
            </a:r>
            <a:r>
              <a:rPr lang="ru-RU" sz="1200" dirty="0" smtClean="0"/>
              <a:t>прутка с изгибами в плоскости, перпендикулярной плоскости кронштейна.</a:t>
            </a:r>
          </a:p>
          <a:p>
            <a:pPr algn="just">
              <a:spcBef>
                <a:spcPts val="600"/>
              </a:spcBef>
            </a:pPr>
            <a:r>
              <a:rPr lang="ru-RU" sz="1200" dirty="0" smtClean="0"/>
              <a:t>9. Держатель по п. 6, отличающийся тем, что изгибы кронштейна</a:t>
            </a:r>
            <a:r>
              <a:rPr lang="en-US" sz="1200" dirty="0" smtClean="0"/>
              <a:t> </a:t>
            </a:r>
            <a:r>
              <a:rPr lang="ru-RU" sz="1200" dirty="0" smtClean="0"/>
              <a:t>выполнены под прямыми углами.</a:t>
            </a:r>
          </a:p>
          <a:p>
            <a:pPr algn="just">
              <a:spcBef>
                <a:spcPts val="600"/>
              </a:spcBef>
            </a:pPr>
            <a:r>
              <a:rPr lang="ru-RU" sz="1200" dirty="0" smtClean="0"/>
              <a:t>10. Держатель по п. 8, отличающийся тем, что хвостовик образован</a:t>
            </a:r>
            <a:r>
              <a:rPr lang="en-US" sz="1200" dirty="0" smtClean="0"/>
              <a:t> </a:t>
            </a:r>
            <a:r>
              <a:rPr lang="ru-RU" sz="1200" dirty="0" smtClean="0"/>
              <a:t>двумя участками прутка, изогнутыми под острым углом.</a:t>
            </a:r>
          </a:p>
          <a:p>
            <a:pPr algn="just">
              <a:spcBef>
                <a:spcPts val="600"/>
              </a:spcBef>
            </a:pPr>
            <a:r>
              <a:rPr lang="ru-RU" sz="1200" dirty="0" smtClean="0"/>
              <a:t>11. Держатель по любому из </a:t>
            </a:r>
            <a:r>
              <a:rPr lang="ru-RU" sz="1200" dirty="0" err="1" smtClean="0"/>
              <a:t>пп</a:t>
            </a:r>
            <a:r>
              <a:rPr lang="ru-RU" sz="1200" dirty="0" smtClean="0"/>
              <a:t>. 8 или 9, отличающийся тем, что он</a:t>
            </a:r>
            <a:r>
              <a:rPr lang="en-US" sz="1200" dirty="0" smtClean="0"/>
              <a:t> </a:t>
            </a:r>
            <a:r>
              <a:rPr lang="ru-RU" sz="1200" dirty="0" smtClean="0"/>
              <a:t>выполнен из согнутого вдвое прутка.</a:t>
            </a:r>
          </a:p>
          <a:p>
            <a:pPr algn="just">
              <a:spcBef>
                <a:spcPts val="600"/>
              </a:spcBef>
            </a:pPr>
            <a:r>
              <a:rPr lang="ru-RU" sz="1200" dirty="0" smtClean="0"/>
              <a:t>12. Держатель по п.11, отличающийся тем, что хвостовик образован</a:t>
            </a:r>
            <a:r>
              <a:rPr lang="en-US" sz="1200" dirty="0" smtClean="0"/>
              <a:t> </a:t>
            </a:r>
            <a:r>
              <a:rPr lang="ru-RU" sz="1200" dirty="0" smtClean="0"/>
              <a:t>двумя концами согнутого вдвое прутка, причем каждый конец прутка</a:t>
            </a:r>
            <a:r>
              <a:rPr lang="en-US" sz="1200" dirty="0" smtClean="0"/>
              <a:t> </a:t>
            </a:r>
            <a:r>
              <a:rPr lang="ru-RU" sz="1200" dirty="0" smtClean="0"/>
              <a:t>согнут под прямым углом».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7696200" cy="5791200"/>
          </a:xfrm>
        </p:spPr>
        <p:txBody>
          <a:bodyPr>
            <a:noAutofit/>
          </a:bodyPr>
          <a:lstStyle/>
          <a:p>
            <a:pPr marL="0" indent="540000" algn="just">
              <a:lnSpc>
                <a:spcPct val="120000"/>
              </a:lnSpc>
              <a:buNone/>
            </a:pPr>
            <a:r>
              <a:rPr lang="ru-RU" sz="1200" dirty="0" smtClean="0"/>
              <a:t>Против выдачи данного патента в соответствии с пунктом 2 статьи1398 Кодекса поступило возражение,</a:t>
            </a:r>
            <a:r>
              <a:rPr lang="en-US" sz="1200" dirty="0" smtClean="0"/>
              <a:t> </a:t>
            </a:r>
            <a:r>
              <a:rPr lang="ru-RU" sz="1200" dirty="0" smtClean="0"/>
              <a:t>мотивированное несоответствием</a:t>
            </a:r>
            <a:r>
              <a:rPr lang="en-US" sz="1200" dirty="0" smtClean="0"/>
              <a:t> </a:t>
            </a:r>
            <a:r>
              <a:rPr lang="ru-RU" sz="1200" dirty="0" smtClean="0"/>
              <a:t>группы полезных моделей по независимым пунктам 1 и 8 формулы</a:t>
            </a:r>
            <a:r>
              <a:rPr lang="en-US" sz="1200" dirty="0" smtClean="0"/>
              <a:t> </a:t>
            </a:r>
            <a:r>
              <a:rPr lang="ru-RU" sz="1200" dirty="0" smtClean="0"/>
              <a:t>оспариваемого патента условию патентоспособности «новизна».</a:t>
            </a:r>
            <a:endParaRPr lang="en-US" sz="1200" dirty="0" smtClean="0"/>
          </a:p>
          <a:p>
            <a:pPr marL="0" indent="540000" algn="just">
              <a:lnSpc>
                <a:spcPct val="120000"/>
              </a:lnSpc>
              <a:buNone/>
            </a:pPr>
            <a:r>
              <a:rPr lang="ru-RU" sz="1200" dirty="0" smtClean="0"/>
              <a:t>В подтверждение данного мнения к возражению приложена копия</a:t>
            </a:r>
            <a:endParaRPr lang="en-US" sz="1200" dirty="0" smtClean="0"/>
          </a:p>
          <a:p>
            <a:pPr marL="0" indent="540000" algn="just">
              <a:lnSpc>
                <a:spcPct val="120000"/>
              </a:lnSpc>
              <a:buNone/>
            </a:pPr>
            <a:r>
              <a:rPr lang="ru-RU" sz="1200" dirty="0" smtClean="0"/>
              <a:t>патентного документа RU 2160034 C1, опубликованного 10.12.2000 (далее</a:t>
            </a:r>
            <a:r>
              <a:rPr lang="en-US" sz="1200" dirty="0" smtClean="0"/>
              <a:t> </a:t>
            </a:r>
            <a:r>
              <a:rPr lang="ru-RU" sz="1200" dirty="0" smtClean="0"/>
              <a:t>– [1]).</a:t>
            </a:r>
            <a:endParaRPr lang="en-US" sz="1200" dirty="0" smtClean="0"/>
          </a:p>
          <a:p>
            <a:pPr marL="0" indent="540000" algn="just">
              <a:lnSpc>
                <a:spcPct val="120000"/>
              </a:lnSpc>
              <a:buNone/>
            </a:pPr>
            <a:r>
              <a:rPr lang="ru-RU" sz="1200" dirty="0" smtClean="0"/>
              <a:t>В возражении отмечено, что все существенные признаки</a:t>
            </a:r>
            <a:r>
              <a:rPr lang="en-US" sz="1200" dirty="0" smtClean="0"/>
              <a:t> </a:t>
            </a:r>
            <a:r>
              <a:rPr lang="ru-RU" sz="1200" dirty="0" smtClean="0"/>
              <a:t>независимых пунктов 1 и 8 формулы полезной модели</a:t>
            </a:r>
            <a:r>
              <a:rPr lang="en-US" sz="1200" dirty="0" smtClean="0"/>
              <a:t> </a:t>
            </a:r>
            <a:r>
              <a:rPr lang="ru-RU" sz="1200" dirty="0" smtClean="0"/>
              <a:t>по оспариваемому</a:t>
            </a:r>
            <a:r>
              <a:rPr lang="en-US" sz="1200" dirty="0" smtClean="0"/>
              <a:t> </a:t>
            </a:r>
            <a:r>
              <a:rPr lang="ru-RU" sz="1200" dirty="0" smtClean="0"/>
              <a:t>патенту присущи техническому </a:t>
            </a:r>
            <a:r>
              <a:rPr lang="ru-RU" sz="1200" dirty="0" smtClean="0"/>
              <a:t>решению </a:t>
            </a:r>
            <a:r>
              <a:rPr lang="ru-RU" sz="1200" dirty="0" smtClean="0"/>
              <a:t>по патентному документу [1].</a:t>
            </a:r>
            <a:endParaRPr lang="en-US" sz="1200" dirty="0" smtClean="0"/>
          </a:p>
          <a:p>
            <a:pPr marL="0" indent="540000" algn="just">
              <a:lnSpc>
                <a:spcPct val="120000"/>
              </a:lnSpc>
              <a:buNone/>
            </a:pPr>
            <a:r>
              <a:rPr lang="ru-RU" sz="1200" dirty="0" smtClean="0"/>
              <a:t>Один экземпляр возражения в установленном порядке был</a:t>
            </a:r>
            <a:r>
              <a:rPr lang="en-US" sz="1200" dirty="0" smtClean="0"/>
              <a:t> </a:t>
            </a:r>
            <a:r>
              <a:rPr lang="ru-RU" sz="1200" dirty="0" smtClean="0"/>
              <a:t>направлен в адрес </a:t>
            </a:r>
            <a:r>
              <a:rPr lang="ru-RU" sz="1200" dirty="0" err="1" smtClean="0"/>
              <a:t>патентообладателя</a:t>
            </a:r>
            <a:r>
              <a:rPr lang="ru-RU" sz="1200" dirty="0" smtClean="0"/>
              <a:t>, который на заседании коллегии</a:t>
            </a:r>
            <a:r>
              <a:rPr lang="en-US" sz="1200" dirty="0" smtClean="0"/>
              <a:t> </a:t>
            </a:r>
            <a:r>
              <a:rPr lang="ru-RU" sz="1200" dirty="0" smtClean="0"/>
              <a:t>(15.02.2018) представил отзыв на данное возражение.</a:t>
            </a:r>
          </a:p>
          <a:p>
            <a:pPr marL="0" indent="540000" algn="just">
              <a:lnSpc>
                <a:spcPct val="120000"/>
              </a:lnSpc>
              <a:buNone/>
            </a:pPr>
            <a:r>
              <a:rPr lang="ru-RU" sz="1200" dirty="0" smtClean="0"/>
              <a:t>В отзыве </a:t>
            </a:r>
            <a:r>
              <a:rPr lang="ru-RU" sz="1200" dirty="0" err="1" smtClean="0"/>
              <a:t>патентообладателя</a:t>
            </a:r>
            <a:r>
              <a:rPr lang="ru-RU" sz="1200" dirty="0" smtClean="0"/>
              <a:t> выражается несогласие с доводами</a:t>
            </a:r>
            <a:r>
              <a:rPr lang="en-US" sz="1200" dirty="0" smtClean="0"/>
              <a:t> </a:t>
            </a:r>
            <a:r>
              <a:rPr lang="ru-RU" sz="1200" dirty="0" smtClean="0"/>
              <a:t>возражения и отмечается, что техническому решению по патентному</a:t>
            </a:r>
            <a:r>
              <a:rPr lang="en-US" sz="1200" dirty="0" smtClean="0"/>
              <a:t> </a:t>
            </a:r>
            <a:r>
              <a:rPr lang="ru-RU" sz="1200" dirty="0" smtClean="0"/>
              <a:t>документу [1] не присущи все признаки независимых пунктов 1 и 8</a:t>
            </a:r>
            <a:r>
              <a:rPr lang="en-US" sz="1200" dirty="0" smtClean="0"/>
              <a:t> </a:t>
            </a:r>
            <a:r>
              <a:rPr lang="ru-RU" sz="1200" dirty="0" smtClean="0"/>
              <a:t>формулы группы полезных моделей по оспариваемому патенту.</a:t>
            </a:r>
          </a:p>
          <a:p>
            <a:pPr marL="0" indent="540000" algn="just">
              <a:lnSpc>
                <a:spcPct val="120000"/>
              </a:lnSpc>
              <a:buNone/>
            </a:pPr>
            <a:r>
              <a:rPr lang="ru-RU" sz="1200" dirty="0" smtClean="0"/>
              <a:t>Так, по мнению </a:t>
            </a:r>
            <a:r>
              <a:rPr lang="ru-RU" sz="1200" dirty="0" err="1" smtClean="0"/>
              <a:t>патентообладателя</a:t>
            </a:r>
            <a:r>
              <a:rPr lang="ru-RU" sz="1200" dirty="0" smtClean="0"/>
              <a:t>, признаки независимого пункта</a:t>
            </a:r>
            <a:r>
              <a:rPr lang="en-US" sz="1200" dirty="0" smtClean="0"/>
              <a:t> </a:t>
            </a:r>
            <a:r>
              <a:rPr lang="ru-RU" sz="1200" dirty="0" smtClean="0"/>
              <a:t>1, характеризующие геометрическую форму держателя, а также все</a:t>
            </a:r>
            <a:r>
              <a:rPr lang="en-US" sz="1200" dirty="0" smtClean="0"/>
              <a:t> </a:t>
            </a:r>
            <a:r>
              <a:rPr lang="ru-RU" sz="1200" dirty="0" smtClean="0"/>
              <a:t>признаки независимого пункта 8, отсутствуют в решении по патентному</a:t>
            </a:r>
            <a:r>
              <a:rPr lang="en-US" sz="1200" dirty="0" smtClean="0"/>
              <a:t> </a:t>
            </a:r>
            <a:r>
              <a:rPr lang="ru-RU" sz="1200" dirty="0" smtClean="0"/>
              <a:t>документу [1].</a:t>
            </a:r>
          </a:p>
          <a:p>
            <a:pPr marL="0" indent="540000" algn="just">
              <a:lnSpc>
                <a:spcPct val="120000"/>
              </a:lnSpc>
              <a:buNone/>
            </a:pPr>
            <a:r>
              <a:rPr lang="ru-RU" sz="1200" dirty="0" smtClean="0"/>
              <a:t>Изучив материалы дела и заслушав участников рассмотрения</a:t>
            </a:r>
            <a:r>
              <a:rPr lang="en-US" sz="1200" dirty="0" smtClean="0"/>
              <a:t> </a:t>
            </a:r>
            <a:r>
              <a:rPr lang="ru-RU" sz="1200" dirty="0" smtClean="0"/>
              <a:t>возражения, коллегия установила следующее.</a:t>
            </a:r>
          </a:p>
          <a:p>
            <a:pPr marL="0" indent="540000" algn="just">
              <a:lnSpc>
                <a:spcPct val="120000"/>
              </a:lnSpc>
              <a:buNone/>
            </a:pPr>
            <a:r>
              <a:rPr lang="ru-RU" sz="1200" dirty="0" smtClean="0"/>
              <a:t>С учетом даты подачи заявки, по которой выдан оспариваемый</a:t>
            </a:r>
            <a:r>
              <a:rPr lang="en-US" sz="1200" dirty="0" smtClean="0"/>
              <a:t> </a:t>
            </a:r>
            <a:r>
              <a:rPr lang="ru-RU" sz="1200" dirty="0" smtClean="0"/>
              <a:t>патент (10.01.2014), правовая база для проверки патентоспособности</a:t>
            </a:r>
            <a:r>
              <a:rPr lang="en-US" sz="1200" dirty="0" smtClean="0"/>
              <a:t> </a:t>
            </a:r>
            <a:r>
              <a:rPr lang="ru-RU" sz="1200" dirty="0" smtClean="0"/>
              <a:t>группы полезных моделей по указанному патенту включает Кодекс в</a:t>
            </a:r>
            <a:r>
              <a:rPr lang="en-US" sz="1200" dirty="0" smtClean="0"/>
              <a:t> </a:t>
            </a:r>
            <a:r>
              <a:rPr lang="ru-RU" sz="1200" dirty="0" smtClean="0"/>
              <a:t>редакции, действовавшей на дату подачи заявки, по</a:t>
            </a:r>
            <a:r>
              <a:rPr lang="en-US" sz="1200" dirty="0" smtClean="0"/>
              <a:t> </a:t>
            </a:r>
            <a:r>
              <a:rPr lang="ru-RU" sz="1200" dirty="0" smtClean="0"/>
              <a:t>которой выдан</a:t>
            </a:r>
            <a:r>
              <a:rPr lang="en-US" sz="1200" dirty="0" smtClean="0"/>
              <a:t> </a:t>
            </a:r>
            <a:r>
              <a:rPr lang="ru-RU" sz="1200" dirty="0" smtClean="0"/>
              <a:t>оспариваемый патент, Административный регламент исполнения</a:t>
            </a:r>
            <a:r>
              <a:rPr lang="en-US" sz="1200" dirty="0" smtClean="0"/>
              <a:t> </a:t>
            </a:r>
            <a:r>
              <a:rPr lang="ru-RU" sz="1200" dirty="0" smtClean="0"/>
              <a:t>Федеральной службой по интеллектуальной собственности, патентам и</a:t>
            </a:r>
            <a:r>
              <a:rPr lang="en-US" sz="1200" dirty="0" smtClean="0"/>
              <a:t> </a:t>
            </a:r>
            <a:r>
              <a:rPr lang="ru-RU" sz="1200" dirty="0" smtClean="0"/>
              <a:t>товарным знакам государственной функции по организации приема заявок</a:t>
            </a:r>
            <a:r>
              <a:rPr lang="en-US" sz="1200" dirty="0" smtClean="0"/>
              <a:t> </a:t>
            </a:r>
            <a:r>
              <a:rPr lang="ru-RU" sz="1200" dirty="0" smtClean="0"/>
              <a:t>на полезную модель и их рассмотрения, экспертизы и выдачи в</a:t>
            </a:r>
            <a:r>
              <a:rPr lang="en-US" sz="1200" dirty="0" smtClean="0"/>
              <a:t> </a:t>
            </a:r>
            <a:r>
              <a:rPr lang="ru-RU" sz="1200" dirty="0" smtClean="0"/>
              <a:t>установленном порядке патентов Российской Федерации на полезную</a:t>
            </a:r>
            <a:r>
              <a:rPr lang="en-US" sz="1200" dirty="0" smtClean="0"/>
              <a:t> </a:t>
            </a:r>
            <a:r>
              <a:rPr lang="ru-RU" sz="1200" dirty="0" smtClean="0"/>
              <a:t>модель, утвержденный приказом Министерства образования и науки</a:t>
            </a:r>
            <a:r>
              <a:rPr lang="en-US" sz="1200" dirty="0" smtClean="0"/>
              <a:t> </a:t>
            </a:r>
            <a:r>
              <a:rPr lang="ru-RU" sz="1200" dirty="0" smtClean="0"/>
              <a:t>Российской Федерации от 29 октября 2008г. № 326 и зарегистрированный в</a:t>
            </a:r>
            <a:r>
              <a:rPr lang="en-US" sz="1200" dirty="0" smtClean="0"/>
              <a:t> </a:t>
            </a:r>
            <a:r>
              <a:rPr lang="ru-RU" sz="1200" dirty="0" smtClean="0"/>
              <a:t>Минюсте РФ 24 декабря 2008г., </a:t>
            </a:r>
            <a:r>
              <a:rPr lang="ru-RU" sz="1200" dirty="0" err="1" smtClean="0"/>
              <a:t>рег</a:t>
            </a:r>
            <a:r>
              <a:rPr lang="ru-RU" sz="1200" dirty="0" smtClean="0"/>
              <a:t>. № 12977 (далее – Регламент).</a:t>
            </a:r>
            <a:endParaRPr lang="en-US" sz="1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610600" y="6324600"/>
            <a:ext cx="341760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/>
              <a:t>6</a:t>
            </a:r>
            <a:r>
              <a:rPr lang="en-US" sz="1200" dirty="0" smtClean="0"/>
              <a:t>0</a:t>
            </a:r>
            <a:endParaRPr lang="ru-RU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772400" cy="5105399"/>
          </a:xfrm>
        </p:spPr>
        <p:txBody>
          <a:bodyPr>
            <a:normAutofit/>
          </a:bodyPr>
          <a:lstStyle/>
          <a:p>
            <a:pPr marL="0" indent="540000" algn="just">
              <a:spcBef>
                <a:spcPts val="600"/>
              </a:spcBef>
              <a:buNone/>
            </a:pPr>
            <a:r>
              <a:rPr lang="ru-RU" sz="1200" dirty="0" smtClean="0"/>
              <a:t>Согласно пункту 1 статьи 1351 Кодекса, полезной модели</a:t>
            </a:r>
            <a:r>
              <a:rPr lang="en-US" sz="1200" dirty="0" smtClean="0"/>
              <a:t> </a:t>
            </a:r>
            <a:r>
              <a:rPr lang="ru-RU" sz="1200" dirty="0" smtClean="0"/>
              <a:t>предоставляется правовая охрана, если она является новой и</a:t>
            </a:r>
            <a:r>
              <a:rPr lang="en-US" sz="1200" dirty="0" smtClean="0"/>
              <a:t> </a:t>
            </a:r>
            <a:r>
              <a:rPr lang="ru-RU" sz="1200" dirty="0" smtClean="0"/>
              <a:t>промышленно применимой.</a:t>
            </a:r>
          </a:p>
          <a:p>
            <a:pPr marL="0" indent="540000" algn="just">
              <a:spcBef>
                <a:spcPts val="600"/>
              </a:spcBef>
              <a:buNone/>
            </a:pPr>
            <a:r>
              <a:rPr lang="ru-RU" sz="1200" dirty="0" smtClean="0"/>
              <a:t>Согласно пункту 2 статьи 1351 Кодекса, полезная модель является</a:t>
            </a:r>
            <a:r>
              <a:rPr lang="en-US" sz="1200" dirty="0" smtClean="0"/>
              <a:t> </a:t>
            </a:r>
            <a:r>
              <a:rPr lang="ru-RU" sz="1200" dirty="0" smtClean="0"/>
              <a:t>новой, если совокупность ее существенных признаков не известна из</a:t>
            </a:r>
            <a:r>
              <a:rPr lang="en-US" sz="1200" dirty="0" smtClean="0"/>
              <a:t> </a:t>
            </a:r>
            <a:r>
              <a:rPr lang="ru-RU" sz="1200" dirty="0" smtClean="0"/>
              <a:t>уровня техники. Уровень техники включает опубликованные в мире</a:t>
            </a:r>
            <a:r>
              <a:rPr lang="en-US" sz="1200" dirty="0" smtClean="0"/>
              <a:t> </a:t>
            </a:r>
            <a:r>
              <a:rPr lang="ru-RU" sz="1200" dirty="0" smtClean="0"/>
              <a:t>сведения о средствах того же назначения, что и заявленная полезная</a:t>
            </a:r>
            <a:r>
              <a:rPr lang="en-US" sz="1200" dirty="0" smtClean="0"/>
              <a:t> </a:t>
            </a:r>
            <a:r>
              <a:rPr lang="ru-RU" sz="1200" dirty="0" smtClean="0"/>
              <a:t>модель, и сведения об их применении в Российской Федерации, если</a:t>
            </a:r>
            <a:r>
              <a:rPr lang="en-US" sz="1200" dirty="0" smtClean="0"/>
              <a:t> </a:t>
            </a:r>
            <a:r>
              <a:rPr lang="ru-RU" sz="1200" dirty="0" smtClean="0"/>
              <a:t>такие сведения стали общедоступными до даты приоритета полезной</a:t>
            </a:r>
            <a:r>
              <a:rPr lang="en-US" sz="1200" dirty="0" smtClean="0"/>
              <a:t> </a:t>
            </a:r>
            <a:r>
              <a:rPr lang="ru-RU" sz="1200" dirty="0" smtClean="0"/>
              <a:t>модели.</a:t>
            </a:r>
          </a:p>
          <a:p>
            <a:pPr marL="0" indent="540000" algn="just">
              <a:spcBef>
                <a:spcPts val="600"/>
              </a:spcBef>
              <a:buNone/>
            </a:pPr>
            <a:r>
              <a:rPr lang="ru-RU" sz="1200" dirty="0" smtClean="0"/>
              <a:t>Согласно подпункту (2.2) пункта 9.4 Регламента, полезная модель</a:t>
            </a:r>
            <a:r>
              <a:rPr lang="en-US" sz="1200" dirty="0" smtClean="0"/>
              <a:t> </a:t>
            </a:r>
            <a:r>
              <a:rPr lang="ru-RU" sz="1200" dirty="0" smtClean="0"/>
              <a:t>считается соответствующей условию патентоспособности «новизна», если</a:t>
            </a:r>
            <a:r>
              <a:rPr lang="en-US" sz="1200" dirty="0" smtClean="0"/>
              <a:t> </a:t>
            </a:r>
            <a:r>
              <a:rPr lang="ru-RU" sz="1200" dirty="0" smtClean="0"/>
              <a:t>в уровне техники не известно средство того же назначения, что и полезная</a:t>
            </a:r>
            <a:r>
              <a:rPr lang="en-US" sz="1200" dirty="0" smtClean="0"/>
              <a:t> </a:t>
            </a:r>
            <a:r>
              <a:rPr lang="ru-RU" sz="1200" dirty="0" smtClean="0"/>
              <a:t>модель, которому присущи все приведенные в независимом пункте</a:t>
            </a:r>
            <a:r>
              <a:rPr lang="en-US" sz="1200" dirty="0" smtClean="0"/>
              <a:t> </a:t>
            </a:r>
            <a:r>
              <a:rPr lang="ru-RU" sz="1200" dirty="0" smtClean="0"/>
              <a:t>формулы полезной модели существенные признаки, включая</a:t>
            </a:r>
            <a:r>
              <a:rPr lang="en-US" sz="1200" dirty="0" smtClean="0"/>
              <a:t> </a:t>
            </a:r>
            <a:r>
              <a:rPr lang="ru-RU" sz="1200" dirty="0" smtClean="0"/>
              <a:t>характеристику назначения. Существенность признаков, в том числе</a:t>
            </a:r>
            <a:r>
              <a:rPr lang="en-US" sz="1200" dirty="0" smtClean="0"/>
              <a:t> </a:t>
            </a:r>
            <a:r>
              <a:rPr lang="ru-RU" sz="1200" dirty="0" smtClean="0"/>
              <a:t>признака, характеризующего назначение полезной модели, при оценке</a:t>
            </a:r>
            <a:r>
              <a:rPr lang="en-US" sz="1200" dirty="0" smtClean="0"/>
              <a:t> </a:t>
            </a:r>
            <a:r>
              <a:rPr lang="ru-RU" sz="1200" dirty="0" smtClean="0"/>
              <a:t>новизны определяется с учетом положений пункта 9.7.4.3(1.1) настоящего</a:t>
            </a:r>
            <a:r>
              <a:rPr lang="en-US" sz="1200" dirty="0" smtClean="0"/>
              <a:t> </a:t>
            </a:r>
            <a:r>
              <a:rPr lang="ru-RU" sz="1200" dirty="0" smtClean="0"/>
              <a:t>Регламента. Содержащиеся в независимом пункте формулы полезной</a:t>
            </a:r>
            <a:r>
              <a:rPr lang="en-US" sz="1200" dirty="0" smtClean="0"/>
              <a:t> </a:t>
            </a:r>
            <a:r>
              <a:rPr lang="ru-RU" sz="1200" dirty="0" smtClean="0"/>
              <a:t>модели несущественные признаки не учитываются или обобщаются до</a:t>
            </a:r>
            <a:r>
              <a:rPr lang="en-US" sz="1200" dirty="0" smtClean="0"/>
              <a:t> </a:t>
            </a:r>
            <a:r>
              <a:rPr lang="ru-RU" sz="1200" dirty="0" smtClean="0"/>
              <a:t>степени, достаточной для признания обобщенного признака</a:t>
            </a:r>
            <a:r>
              <a:rPr lang="en-US" sz="1200" dirty="0" smtClean="0"/>
              <a:t> </a:t>
            </a:r>
            <a:r>
              <a:rPr lang="ru-RU" sz="1200" dirty="0" smtClean="0"/>
              <a:t>существенным.</a:t>
            </a:r>
          </a:p>
          <a:p>
            <a:pPr marL="0" indent="540000" algn="just">
              <a:spcBef>
                <a:spcPts val="600"/>
              </a:spcBef>
              <a:buNone/>
            </a:pPr>
            <a:r>
              <a:rPr lang="ru-RU" sz="1200" dirty="0" smtClean="0"/>
              <a:t>Уровень техники включает ставшие общедоступными до даты приоритета полезной модели опубликованные в мире сведения о средствах того же назначения, что и заявленная полезная модель, а также сведения об их применении в Российской Федерации.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8610600" y="6324600"/>
            <a:ext cx="341760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/>
              <a:t>6</a:t>
            </a:r>
            <a:r>
              <a:rPr lang="en-US" sz="1200" dirty="0" smtClean="0"/>
              <a:t>1</a:t>
            </a:r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10600" y="6324600"/>
            <a:ext cx="341760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/>
              <a:t>6</a:t>
            </a:r>
            <a:r>
              <a:rPr lang="en-US" sz="1200" dirty="0" smtClean="0"/>
              <a:t>2</a:t>
            </a:r>
            <a:endParaRPr lang="ru-RU" sz="1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1143001"/>
            <a:ext cx="8382000" cy="5105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5400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85800" y="1219200"/>
            <a:ext cx="8382000" cy="5105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5400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609601"/>
            <a:ext cx="8077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000" algn="just">
              <a:spcBef>
                <a:spcPts val="600"/>
              </a:spcBef>
            </a:pPr>
            <a:r>
              <a:rPr lang="ru-RU" sz="1200" dirty="0" smtClean="0"/>
              <a:t>Полезной модели по оспариваемому патенту предоставлена правовая охрана в объеме совокупности признаков, содержащейся в приведенной выше формуле.</a:t>
            </a:r>
          </a:p>
          <a:p>
            <a:pPr indent="540000" algn="just">
              <a:spcBef>
                <a:spcPts val="600"/>
              </a:spcBef>
            </a:pPr>
            <a:r>
              <a:rPr lang="ru-RU" sz="1200" dirty="0" smtClean="0"/>
              <a:t>Анализ доводов сторон, касающихся оценки соответствия полезной модели по независимому пункту 1 формулы, характеризующей группу полезных моделей по оспариваемому патенту, условию патентоспособности «новизна», показал следующее.</a:t>
            </a:r>
          </a:p>
          <a:p>
            <a:pPr indent="540000" algn="just">
              <a:spcBef>
                <a:spcPts val="600"/>
              </a:spcBef>
            </a:pPr>
            <a:r>
              <a:rPr lang="ru-RU" sz="1200" dirty="0" smtClean="0"/>
              <a:t>Как справедливо отмечено в возражении, техническое решение по патентному документу [1] представляет собой демонстрационный торговый стенд, содержащий панель, то есть является средством того же назначения, что и решение по независимому пункту 1 формулы оспариваемого патента.</a:t>
            </a:r>
          </a:p>
          <a:p>
            <a:pPr indent="540000" algn="just">
              <a:spcBef>
                <a:spcPts val="600"/>
              </a:spcBef>
            </a:pPr>
            <a:r>
              <a:rPr lang="ru-RU" sz="1200" dirty="0" smtClean="0"/>
              <a:t>Демонстрационный торговый стенд по патентному документу [1] содержит панель в виде вертикальной плиты с Т-образными пазами. </a:t>
            </a:r>
          </a:p>
          <a:p>
            <a:pPr indent="540000" algn="just">
              <a:spcBef>
                <a:spcPts val="600"/>
              </a:spcBef>
            </a:pPr>
            <a:r>
              <a:rPr lang="ru-RU" sz="1200" dirty="0" smtClean="0"/>
              <a:t>При этом можно констатировать, что техническому решению по патентному документу [1] не присущи следующие признаки независимого пункта 1 формулы по оспариваемому патенту:</a:t>
            </a:r>
          </a:p>
          <a:p>
            <a:pPr indent="540000" algn="just">
              <a:spcBef>
                <a:spcPts val="600"/>
              </a:spcBef>
            </a:pPr>
            <a:r>
              <a:rPr lang="ru-RU" sz="1200" dirty="0" smtClean="0"/>
              <a:t>- панель может быть выполнена в виде вертикальной плиты с L- образными пазами;</a:t>
            </a:r>
          </a:p>
          <a:p>
            <a:pPr indent="540000" algn="just">
              <a:spcBef>
                <a:spcPts val="600"/>
              </a:spcBef>
            </a:pPr>
            <a:r>
              <a:rPr lang="ru-RU" sz="1200" dirty="0" smtClean="0"/>
              <a:t>- панель содержит навесные держатели;</a:t>
            </a:r>
          </a:p>
          <a:p>
            <a:pPr indent="540000" algn="just">
              <a:spcBef>
                <a:spcPts val="600"/>
              </a:spcBef>
            </a:pPr>
            <a:r>
              <a:rPr lang="ru-RU" sz="1200" dirty="0" smtClean="0"/>
              <a:t>- каждый держатель выполнен из цельного прутка и состоит из кронштейна и хвостовика, образованных изгибами прутка;</a:t>
            </a:r>
          </a:p>
          <a:p>
            <a:pPr indent="540000" algn="just">
              <a:spcBef>
                <a:spcPts val="600"/>
              </a:spcBef>
            </a:pPr>
            <a:r>
              <a:rPr lang="ru-RU" sz="1200" dirty="0" smtClean="0"/>
              <a:t>- кронштейн держателя образован участками прутка, с изгибами в одной плоскости, и имеет форму ступеньки;</a:t>
            </a:r>
          </a:p>
          <a:p>
            <a:pPr indent="540000" algn="just">
              <a:spcBef>
                <a:spcPts val="600"/>
              </a:spcBef>
            </a:pPr>
            <a:r>
              <a:rPr lang="ru-RU" sz="1200" dirty="0" smtClean="0"/>
              <a:t>- хвостовик держателя образован участками прутка с изгибами в плоскости, перпендикулярной плоскости кронштейна;</a:t>
            </a:r>
          </a:p>
          <a:p>
            <a:pPr indent="540000" algn="just">
              <a:spcBef>
                <a:spcPts val="600"/>
              </a:spcBef>
            </a:pPr>
            <a:r>
              <a:rPr lang="ru-RU" sz="1200" dirty="0" smtClean="0"/>
              <a:t>- верхняя кромка хвостовика держателя находится в контакте с верхним сводом паза.</a:t>
            </a:r>
          </a:p>
          <a:p>
            <a:pPr indent="540000" algn="just">
              <a:spcBef>
                <a:spcPts val="600"/>
              </a:spcBef>
            </a:pPr>
            <a:r>
              <a:rPr lang="ru-RU" sz="1200" dirty="0" smtClean="0"/>
              <a:t>При этом необходимо отметить, что в возражении отсутствуют доводы о несущественности каких-либо признаков независимого пункта формулы полезной модели по оспариваемому патенту.</a:t>
            </a:r>
          </a:p>
          <a:p>
            <a:pPr indent="540000" algn="just">
              <a:spcBef>
                <a:spcPts val="600"/>
              </a:spcBef>
            </a:pPr>
            <a:r>
              <a:rPr lang="ru-RU" sz="1200" dirty="0" smtClean="0"/>
              <a:t>На основании изложенного можно констатировать, что техническому решению по патентному документу [1] не присущи все признаки демонстрационного торгового стенда по независимому пункту 1 формулы, характеризующей группу полезных моделей по оспариваемому патенту и, соответственно, возражение не содержит доводов, позволяющих признать полезную модель по независимому пункту 1 оспариваемого патента несоответствующей условию патентоспособности «новизна».</a:t>
            </a:r>
          </a:p>
          <a:p>
            <a:pPr indent="540000" algn="just"/>
            <a:endParaRPr lang="ru-RU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610600" y="6324600"/>
            <a:ext cx="341760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/>
              <a:t>6</a:t>
            </a:r>
            <a:r>
              <a:rPr lang="en-US" sz="1200" dirty="0" smtClean="0"/>
              <a:t>3</a:t>
            </a:r>
            <a:endParaRPr lang="ru-RU" sz="1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38200" y="1295400"/>
            <a:ext cx="7696200" cy="4525963"/>
          </a:xfrm>
        </p:spPr>
        <p:txBody>
          <a:bodyPr>
            <a:normAutofit/>
          </a:bodyPr>
          <a:lstStyle/>
          <a:p>
            <a:pPr marL="0" indent="540000" algn="just">
              <a:spcBef>
                <a:spcPts val="600"/>
              </a:spcBef>
              <a:buNone/>
            </a:pPr>
            <a:r>
              <a:rPr lang="ru-RU" sz="1200" dirty="0" smtClean="0"/>
              <a:t>Анализ доводов сторон, касающихся оценки соответствия полезной модели по независимому пункту 8 формулы, характеризующей группу</a:t>
            </a:r>
          </a:p>
          <a:p>
            <a:pPr marL="0" indent="540000" algn="just">
              <a:spcBef>
                <a:spcPts val="600"/>
              </a:spcBef>
              <a:buNone/>
            </a:pPr>
            <a:r>
              <a:rPr lang="ru-RU" sz="1200" dirty="0" smtClean="0"/>
              <a:t>полезных моделей по оспариваемому патенту, условию патентоспособности «новизна», показал следующее.</a:t>
            </a:r>
          </a:p>
          <a:p>
            <a:pPr marL="0" indent="540000" algn="just">
              <a:spcBef>
                <a:spcPts val="600"/>
              </a:spcBef>
              <a:buNone/>
            </a:pPr>
            <a:r>
              <a:rPr lang="ru-RU" sz="1200" dirty="0" smtClean="0"/>
              <a:t>В независимом пункте 8 формулы, характеризующей группу полезных моделей по оспариваемому патенту, охарактеризован держатель для товаров, выполненный из цельного прутка.</a:t>
            </a:r>
          </a:p>
          <a:p>
            <a:pPr marL="0" indent="540000" algn="just">
              <a:spcBef>
                <a:spcPts val="600"/>
              </a:spcBef>
              <a:buNone/>
            </a:pPr>
            <a:r>
              <a:rPr lang="ru-RU" sz="1200" dirty="0" smtClean="0"/>
              <a:t>Как было указано выше, патентный документ [1] содержит сведения о конструкции демонстрационного торгового стенда, предназначенного для совместного использования с держателем для товаров.</a:t>
            </a:r>
          </a:p>
          <a:p>
            <a:pPr marL="0" indent="540000" algn="just">
              <a:spcBef>
                <a:spcPts val="600"/>
              </a:spcBef>
              <a:buNone/>
            </a:pPr>
            <a:r>
              <a:rPr lang="ru-RU" sz="1200" dirty="0" smtClean="0"/>
              <a:t>Однако, патентный документ [1] не содержит сведений о конструкции применяемых держателей и, соответственно, не содержит сведений о средстве того же назначения, которое охарактеризовано в</a:t>
            </a:r>
          </a:p>
          <a:p>
            <a:pPr marL="0" indent="540000" algn="just">
              <a:spcBef>
                <a:spcPts val="600"/>
              </a:spcBef>
              <a:buNone/>
            </a:pPr>
            <a:r>
              <a:rPr lang="ru-RU" sz="1200" dirty="0" smtClean="0"/>
              <a:t>независим пункте 8 формулы оспариваемого патента.</a:t>
            </a:r>
          </a:p>
          <a:p>
            <a:pPr marL="0" indent="540000" algn="just">
              <a:spcBef>
                <a:spcPts val="600"/>
              </a:spcBef>
              <a:buNone/>
            </a:pPr>
            <a:r>
              <a:rPr lang="ru-RU" sz="1200" dirty="0" smtClean="0"/>
              <a:t>Таким образом, возражение не содержит доводов, позволяющих признать полезную модель по независимому пункту 8 формулы оспариваемого патента несоответствующей условию патентоспособности «новизна».</a:t>
            </a:r>
          </a:p>
          <a:p>
            <a:pPr marL="0" indent="540000" algn="just">
              <a:spcBef>
                <a:spcPts val="600"/>
              </a:spcBef>
              <a:buNone/>
            </a:pPr>
            <a:r>
              <a:rPr lang="ru-RU" sz="1200" dirty="0" smtClean="0"/>
              <a:t>Учитывая вышеизложенное, коллегия пришла к выводу о наличии оснований для принятия Роспатентом следующего решения:</a:t>
            </a:r>
          </a:p>
          <a:p>
            <a:pPr marL="0" indent="540000" algn="just">
              <a:spcBef>
                <a:spcPts val="600"/>
              </a:spcBef>
              <a:buNone/>
            </a:pPr>
            <a:r>
              <a:rPr lang="ru-RU" sz="1200" b="1" dirty="0" smtClean="0"/>
              <a:t>отказать в удовлетворении возражения, поступившего 22.12.2017, патент Российской Федерации на полезную модель №140917 оставить в силе.</a:t>
            </a:r>
            <a:endParaRPr lang="ru-RU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609600"/>
            <a:ext cx="80010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400" b="1" dirty="0" smtClean="0"/>
              <a:t>          </a:t>
            </a:r>
            <a:r>
              <a:rPr lang="ru-RU" sz="1200" b="1" dirty="0" smtClean="0"/>
              <a:t>Патент РФ 2160034</a:t>
            </a:r>
            <a:r>
              <a:rPr lang="ru-RU" sz="1200" dirty="0" smtClean="0"/>
              <a:t>  Изобретение относится к торговому оборудованию и может быть использовано для демонстрации товаров. Демонстрационный торговый стенд содержит панели, в которых выполнены Т-образные пазы для держателей разных типов товаров. В углубленной части панелей Т-образные пазы имеют прямоугольное поперечное сечение, или сечение в виде равнобедренной трапеции, или в виде прямоугольника со скругленными сторонами. Форма паза обеспечивается формой фрезы при его изготовлении. В горловой части Т-образных пазов выполнены фаски или </a:t>
            </a:r>
            <a:r>
              <a:rPr lang="ru-RU" sz="1200" dirty="0" err="1" smtClean="0"/>
              <a:t>скругления</a:t>
            </a:r>
            <a:r>
              <a:rPr lang="ru-RU" sz="1200" dirty="0" smtClean="0"/>
              <a:t>. В пазах размещены Т-образные или </a:t>
            </a:r>
            <a:r>
              <a:rPr lang="en-US" sz="1200" dirty="0" smtClean="0"/>
              <a:t>L</a:t>
            </a:r>
            <a:r>
              <a:rPr lang="ru-RU" sz="1200" dirty="0" smtClean="0"/>
              <a:t>-образные пластмассовые вставки, а шаг пазов составляет 50 - 500 мм. Стенд обеспечивает удобство в пользовании, прост в изготовлении и имеет широкие эксплуатационные возможности</a:t>
            </a:r>
            <a:endParaRPr lang="ru-RU" sz="1200" dirty="0"/>
          </a:p>
        </p:txBody>
      </p:sp>
      <p:pic>
        <p:nvPicPr>
          <p:cNvPr id="4" name="Picture 1" descr="http://www.fips.ru/Archive3/PAT/2000/DOC/DOCURUC1/DOC021V3/D02160D1/02160034/00000001-m.gif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1" y="2743200"/>
            <a:ext cx="26670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610600" y="6324600"/>
            <a:ext cx="341760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/>
              <a:t>6</a:t>
            </a:r>
            <a:r>
              <a:rPr lang="en-US" sz="1200" dirty="0" smtClean="0"/>
              <a:t>4</a:t>
            </a:r>
            <a:endParaRPr lang="ru-RU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533400"/>
            <a:ext cx="8001000" cy="5592763"/>
          </a:xfrm>
        </p:spPr>
        <p:txBody>
          <a:bodyPr>
            <a:normAutofit fontScale="25000" lnSpcReduction="20000"/>
          </a:bodyPr>
          <a:lstStyle/>
          <a:p>
            <a:pPr marL="0" indent="540000" algn="just">
              <a:buNone/>
            </a:pPr>
            <a:r>
              <a:rPr lang="ru-RU" sz="4800" dirty="0" smtClean="0"/>
              <a:t>Изобретение относится к торговому оборудованию и может быть использовано для демонстрации товаров.</a:t>
            </a:r>
          </a:p>
          <a:p>
            <a:pPr marL="0" indent="540000" algn="just">
              <a:buNone/>
            </a:pPr>
            <a:r>
              <a:rPr lang="ru-RU" sz="4800" dirty="0" smtClean="0"/>
              <a:t>Известен демонстрационный стенд, содержащий панели, в которых выполнены </a:t>
            </a:r>
            <a:r>
              <a:rPr lang="en-US" sz="4800" dirty="0" smtClean="0"/>
              <a:t>T</a:t>
            </a:r>
            <a:r>
              <a:rPr lang="ru-RU" sz="4800" dirty="0" smtClean="0"/>
              <a:t>-образные пазы для держателей разных типов товаров (</a:t>
            </a:r>
            <a:r>
              <a:rPr lang="en-US" sz="4800" dirty="0" smtClean="0"/>
              <a:t>US</a:t>
            </a:r>
            <a:r>
              <a:rPr lang="ru-RU" sz="4800" dirty="0" smtClean="0"/>
              <a:t>, 5484067, МПК </a:t>
            </a:r>
            <a:r>
              <a:rPr lang="en-US" sz="4800" dirty="0" smtClean="0"/>
              <a:t>A</a:t>
            </a:r>
            <a:r>
              <a:rPr lang="ru-RU" sz="4800" dirty="0" smtClean="0"/>
              <a:t> 47 </a:t>
            </a:r>
            <a:r>
              <a:rPr lang="en-US" sz="4800" dirty="0" smtClean="0"/>
              <a:t>F</a:t>
            </a:r>
            <a:r>
              <a:rPr lang="ru-RU" sz="4800" dirty="0" smtClean="0"/>
              <a:t> 5/08, 1996).</a:t>
            </a:r>
          </a:p>
          <a:p>
            <a:pPr marL="0" indent="540000" algn="just">
              <a:buNone/>
            </a:pPr>
            <a:r>
              <a:rPr lang="ru-RU" sz="4800" dirty="0" smtClean="0"/>
              <a:t>Сущность изобретения заключается в том, что в демонстрационном торговом стенде, содержащем панели, в которых выполнены </a:t>
            </a:r>
            <a:r>
              <a:rPr lang="en-US" sz="4800" dirty="0" smtClean="0"/>
              <a:t>T</a:t>
            </a:r>
            <a:r>
              <a:rPr lang="ru-RU" sz="4800" dirty="0" smtClean="0"/>
              <a:t>-образные пазы для установки разных типов навесных держателей товаров, поперечное сечение </a:t>
            </a:r>
            <a:r>
              <a:rPr lang="en-US" sz="4800" dirty="0" smtClean="0"/>
              <a:t>T</a:t>
            </a:r>
            <a:r>
              <a:rPr lang="ru-RU" sz="4800" dirty="0" smtClean="0"/>
              <a:t>-образных пазов в углубленной части имеет форму прямоугольника или равнобедренной трапеции или прямоугольника с закругленными сторонами, а в горловой части </a:t>
            </a:r>
            <a:r>
              <a:rPr lang="en-US" sz="4800" dirty="0" smtClean="0"/>
              <a:t>T</a:t>
            </a:r>
            <a:r>
              <a:rPr lang="ru-RU" sz="4800" dirty="0" smtClean="0"/>
              <a:t>-образных пазов выполнены фаски или </a:t>
            </a:r>
            <a:r>
              <a:rPr lang="ru-RU" sz="4800" dirty="0" err="1" smtClean="0"/>
              <a:t>скругления</a:t>
            </a:r>
            <a:r>
              <a:rPr lang="ru-RU" sz="4800" dirty="0" smtClean="0"/>
              <a:t>, при этом панель выполнена из </a:t>
            </a:r>
            <a:r>
              <a:rPr lang="ru-RU" sz="4800" dirty="0" err="1" smtClean="0"/>
              <a:t>древесно-волокнистой</a:t>
            </a:r>
            <a:r>
              <a:rPr lang="ru-RU" sz="4800" dirty="0" smtClean="0"/>
              <a:t> или древесно-стружечной монолитной или многослойной плиты, в </a:t>
            </a:r>
            <a:r>
              <a:rPr lang="en-US" sz="4800" dirty="0" smtClean="0"/>
              <a:t>T</a:t>
            </a:r>
            <a:r>
              <a:rPr lang="ru-RU" sz="4800" dirty="0" smtClean="0"/>
              <a:t>-образных пазах размещены </a:t>
            </a:r>
            <a:r>
              <a:rPr lang="en-US" sz="4800" dirty="0" smtClean="0"/>
              <a:t>L</a:t>
            </a:r>
            <a:r>
              <a:rPr lang="ru-RU" sz="4800" dirty="0" smtClean="0"/>
              <a:t>-образные или </a:t>
            </a:r>
            <a:r>
              <a:rPr lang="en-US" sz="4800" dirty="0" smtClean="0"/>
              <a:t>T</a:t>
            </a:r>
            <a:r>
              <a:rPr lang="ru-RU" sz="4800" dirty="0" smtClean="0"/>
              <a:t>-образные пластмассовые вставки, а шаг </a:t>
            </a:r>
            <a:r>
              <a:rPr lang="en-US" sz="4800" dirty="0" smtClean="0"/>
              <a:t>T</a:t>
            </a:r>
            <a:r>
              <a:rPr lang="ru-RU" sz="4800" dirty="0" smtClean="0"/>
              <a:t>-образных пазов составляет от 50 до 500 мм.</a:t>
            </a:r>
          </a:p>
          <a:p>
            <a:pPr marL="0" indent="540000" algn="just">
              <a:buNone/>
            </a:pPr>
            <a:r>
              <a:rPr lang="ru-RU" sz="4800" dirty="0" smtClean="0"/>
              <a:t>Толщина стенок пластмассовых </a:t>
            </a:r>
            <a:r>
              <a:rPr lang="en-US" sz="4800" dirty="0" smtClean="0"/>
              <a:t>L</a:t>
            </a:r>
            <a:r>
              <a:rPr lang="ru-RU" sz="4800" dirty="0" smtClean="0"/>
              <a:t>- или </a:t>
            </a:r>
            <a:r>
              <a:rPr lang="en-US" sz="4800" dirty="0" smtClean="0"/>
              <a:t>T</a:t>
            </a:r>
            <a:r>
              <a:rPr lang="ru-RU" sz="4800" dirty="0" smtClean="0"/>
              <a:t>-образных вставок лежит в пределах от 05 до 1,5 мм.</a:t>
            </a:r>
          </a:p>
          <a:p>
            <a:pPr marL="0" indent="540000" algn="just">
              <a:buNone/>
            </a:pPr>
            <a:r>
              <a:rPr lang="ru-RU" sz="4800" dirty="0" smtClean="0"/>
              <a:t>Изобретение поясняется чертежами, где на фиг. 1 изображена панель, представляющая собой часть демонстрационного торгового стенда в аксонометрической проекции; на фиг.2 - сечение </a:t>
            </a:r>
            <a:r>
              <a:rPr lang="en-US" sz="4800" dirty="0" smtClean="0"/>
              <a:t>T</a:t>
            </a:r>
            <a:r>
              <a:rPr lang="ru-RU" sz="4800" dirty="0" smtClean="0"/>
              <a:t>-образного паза с </a:t>
            </a:r>
            <a:r>
              <a:rPr lang="en-US" sz="4800" dirty="0" smtClean="0"/>
              <a:t>T</a:t>
            </a:r>
            <a:r>
              <a:rPr lang="ru-RU" sz="4800" dirty="0" smtClean="0"/>
              <a:t>-образной вставкой; на фиг.3 - сечение </a:t>
            </a:r>
            <a:r>
              <a:rPr lang="en-US" sz="4800" dirty="0" smtClean="0"/>
              <a:t>T</a:t>
            </a:r>
            <a:r>
              <a:rPr lang="ru-RU" sz="4800" dirty="0" smtClean="0"/>
              <a:t>-образного паза с </a:t>
            </a:r>
            <a:r>
              <a:rPr lang="en-US" sz="4800" dirty="0" smtClean="0"/>
              <a:t>L</a:t>
            </a:r>
            <a:r>
              <a:rPr lang="ru-RU" sz="4800" dirty="0" smtClean="0"/>
              <a:t>-образной вставкой; на фиг.4 - сечение </a:t>
            </a:r>
            <a:r>
              <a:rPr lang="en-US" sz="4800" dirty="0" smtClean="0"/>
              <a:t>T</a:t>
            </a:r>
            <a:r>
              <a:rPr lang="ru-RU" sz="4800" dirty="0" smtClean="0"/>
              <a:t>-образного паза в виде равнобедренной трапеции; на фиг. 5 - сечение </a:t>
            </a:r>
            <a:r>
              <a:rPr lang="en-US" sz="4800" dirty="0" smtClean="0"/>
              <a:t>T</a:t>
            </a:r>
            <a:r>
              <a:rPr lang="ru-RU" sz="4800" dirty="0" smtClean="0"/>
              <a:t>-образного паза в виде прямоугольника с закругленными сторонами.</a:t>
            </a:r>
          </a:p>
          <a:p>
            <a:pPr marL="0" indent="540000" algn="just">
              <a:buNone/>
            </a:pPr>
            <a:r>
              <a:rPr lang="ru-RU" sz="4800" dirty="0" smtClean="0"/>
              <a:t>Демонстрационный торговый стенд содержит панели 1, в которых выполнены </a:t>
            </a:r>
            <a:r>
              <a:rPr lang="en-US" sz="4800" dirty="0" smtClean="0"/>
              <a:t>T</a:t>
            </a:r>
            <a:r>
              <a:rPr lang="ru-RU" sz="4800" dirty="0" smtClean="0"/>
              <a:t>-образные пазы 2 для держателей разных типов товаров. В углубленной части панели 1 </a:t>
            </a:r>
            <a:r>
              <a:rPr lang="en-US" sz="4800" dirty="0" smtClean="0"/>
              <a:t>T</a:t>
            </a:r>
            <a:r>
              <a:rPr lang="ru-RU" sz="4800" dirty="0" smtClean="0"/>
              <a:t>-образные пазы 2 имеют прямоугольное поперечное сечение или сечение в виде равнобедренной трапеции (фиг. 4) или в виде прямоугольника со скругленными сторонами (фиг. 5). Форма паза 2 обеспечивается формой фрезы, используемой для его изготовления. В горловой части </a:t>
            </a:r>
            <a:r>
              <a:rPr lang="en-US" sz="4800" dirty="0" smtClean="0"/>
              <a:t>T</a:t>
            </a:r>
            <a:r>
              <a:rPr lang="ru-RU" sz="4800" dirty="0" smtClean="0"/>
              <a:t>-образных пазов 2 выполнены фаски 3 или </a:t>
            </a:r>
            <a:r>
              <a:rPr lang="ru-RU" sz="4800" dirty="0" err="1" smtClean="0"/>
              <a:t>скругления</a:t>
            </a:r>
            <a:r>
              <a:rPr lang="ru-RU" sz="4800" dirty="0" smtClean="0"/>
              <a:t> 6. В пазах 2 размещены </a:t>
            </a:r>
            <a:r>
              <a:rPr lang="en-US" sz="4800" dirty="0" smtClean="0"/>
              <a:t>T</a:t>
            </a:r>
            <a:r>
              <a:rPr lang="ru-RU" sz="4800" dirty="0" smtClean="0"/>
              <a:t>-образные 4 или </a:t>
            </a:r>
            <a:r>
              <a:rPr lang="en-US" sz="4800" dirty="0" smtClean="0"/>
              <a:t>L</a:t>
            </a:r>
            <a:r>
              <a:rPr lang="ru-RU" sz="4800" dirty="0" smtClean="0"/>
              <a:t>-образные 5 пластмассовые вставки, а шаг пазов 2 составляет от 50 до 500 мм.</a:t>
            </a:r>
          </a:p>
          <a:p>
            <a:pPr marL="0" indent="540000" algn="just">
              <a:buNone/>
            </a:pPr>
            <a:r>
              <a:rPr lang="ru-RU" sz="4800" dirty="0" smtClean="0"/>
              <a:t>Панель 1 выполнена из </a:t>
            </a:r>
            <a:r>
              <a:rPr lang="ru-RU" sz="4800" dirty="0" err="1" smtClean="0"/>
              <a:t>древесно-волокнистой</a:t>
            </a:r>
            <a:r>
              <a:rPr lang="ru-RU" sz="4800" dirty="0" smtClean="0"/>
              <a:t> или древесно-стружечной монолитной или многослойной (несколько соединенных между собой, например склеенных, листов, образующих пакет) плиты. Лицевая сторона панелей 1 покрыта декоративным покрытием, пленкой.</a:t>
            </a:r>
          </a:p>
          <a:p>
            <a:pPr marL="0" indent="540000" algn="just">
              <a:buNone/>
            </a:pPr>
            <a:r>
              <a:rPr lang="ru-RU" sz="4800" dirty="0" smtClean="0"/>
              <a:t>Функционирование стенда заключается в следующем.</a:t>
            </a:r>
          </a:p>
          <a:p>
            <a:pPr marL="0" indent="540000" algn="just">
              <a:buNone/>
            </a:pPr>
            <a:r>
              <a:rPr lang="ru-RU" sz="4800" dirty="0" smtClean="0"/>
              <a:t>Стенд собирается из панелей 1, которые крепятся непосредственно к стене, либо закрепляются на каркасе.</a:t>
            </a:r>
          </a:p>
          <a:p>
            <a:pPr marL="0" indent="540000" algn="just">
              <a:buNone/>
            </a:pPr>
            <a:r>
              <a:rPr lang="ru-RU" sz="4800" dirty="0" smtClean="0"/>
              <a:t>В пазы 2 панелей 1 вставляются пластмассовые </a:t>
            </a:r>
            <a:r>
              <a:rPr lang="en-US" sz="4800" dirty="0" smtClean="0"/>
              <a:t>L</a:t>
            </a:r>
            <a:r>
              <a:rPr lang="ru-RU" sz="4800" dirty="0" smtClean="0"/>
              <a:t>- или </a:t>
            </a:r>
            <a:r>
              <a:rPr lang="en-US" sz="4800" dirty="0" smtClean="0"/>
              <a:t>T</a:t>
            </a:r>
            <a:r>
              <a:rPr lang="ru-RU" sz="4800" dirty="0" smtClean="0"/>
              <a:t>-образные вставки 4, 5, служащие с одной стороны для более устойчивого положения, устанавливаемых в них различных устройств для демонстрации товаров: лотков, полок различной формы в плане, подставок для обуви, крючков и т.п., что происходит за счет того, что вставки 4, 5 имеют возможность упруго деформироваться под воздействием вставляемых в них узлов крепления, т.е. играют роль уплотнителей, что способствует снижению требований к точности изготовления упомянутых узлов крепления, устраняет перекос устанавливаемых устройств, обеспечивает распределение нагрузки от установленных устройств.</a:t>
            </a:r>
          </a:p>
          <a:p>
            <a:pPr marL="0" indent="540000" algn="just">
              <a:buNone/>
            </a:pPr>
            <a:r>
              <a:rPr lang="ru-RU" sz="4800" dirty="0" smtClean="0"/>
              <a:t>Кроме того, вставки 4, 5 имеют декоративное значение, заключающееся в закрытии открытых частей пазов 2, поскольку устанавливаемые в них устройства для демонстрации товаров не занимают всей их длины. Для выполнения этого назначения вставки 4, 5 выполняются цветными.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610600" y="6324600"/>
            <a:ext cx="341760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/>
              <a:t>6</a:t>
            </a:r>
            <a:r>
              <a:rPr lang="en-US" sz="1200" dirty="0" smtClean="0"/>
              <a:t>5</a:t>
            </a:r>
            <a:endParaRPr lang="ru-RU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838200"/>
            <a:ext cx="7924800" cy="5287963"/>
          </a:xfrm>
        </p:spPr>
        <p:txBody>
          <a:bodyPr>
            <a:normAutofit/>
          </a:bodyPr>
          <a:lstStyle/>
          <a:p>
            <a:pPr marL="0" indent="540000" algn="just">
              <a:buNone/>
            </a:pPr>
            <a:r>
              <a:rPr lang="ru-RU" sz="1200" dirty="0" smtClean="0"/>
              <a:t>Формула изобретения</a:t>
            </a:r>
          </a:p>
          <a:p>
            <a:pPr marL="0" indent="540000" algn="just">
              <a:buNone/>
            </a:pPr>
            <a:r>
              <a:rPr lang="ru-RU" sz="1200" dirty="0" smtClean="0"/>
              <a:t>1. Демонстрационный торговый стенд, содержащий панели, в которых выполнены Т-образные пазы для установки разных типов навесных держателей товаров, отличающийся тем, что поперечное сечение Т-образных пазов в углубленной части имеет форму прямоугольника, или равнобедренной трапеции, или прямоугольника с закругленными сторонами, а в горловой части Т-образных пазов выполнены фаски или </a:t>
            </a:r>
            <a:r>
              <a:rPr lang="ru-RU" sz="1200" dirty="0" err="1" smtClean="0"/>
              <a:t>скругления</a:t>
            </a:r>
            <a:r>
              <a:rPr lang="ru-RU" sz="1200" dirty="0" smtClean="0"/>
              <a:t>, при этом панель выполнена из </a:t>
            </a:r>
            <a:r>
              <a:rPr lang="ru-RU" sz="1200" dirty="0" err="1" smtClean="0"/>
              <a:t>древесно-волокнистой</a:t>
            </a:r>
            <a:r>
              <a:rPr lang="ru-RU" sz="1200" dirty="0" smtClean="0"/>
              <a:t> или древесно-стружечной монолитной или многослойной плиты, в Т-образных пазах размещены </a:t>
            </a:r>
            <a:r>
              <a:rPr lang="en-US" sz="1200" dirty="0" smtClean="0"/>
              <a:t>L</a:t>
            </a:r>
            <a:r>
              <a:rPr lang="ru-RU" sz="1200" dirty="0" smtClean="0"/>
              <a:t>-образные или Т-образные пластмассовые вставки, а шаг Т-образных пазов составляет 50 - 500 мм.</a:t>
            </a:r>
          </a:p>
          <a:p>
            <a:pPr marL="0" indent="540000" algn="just">
              <a:buNone/>
            </a:pPr>
            <a:r>
              <a:rPr lang="ru-RU" sz="1200" dirty="0" smtClean="0"/>
              <a:t>2. Стенд по п.1, отличающийся тем, что толщина стенок пластмассовых </a:t>
            </a:r>
            <a:r>
              <a:rPr lang="en-US" sz="1200" dirty="0" smtClean="0"/>
              <a:t>L</a:t>
            </a:r>
            <a:r>
              <a:rPr lang="ru-RU" sz="1200" dirty="0" smtClean="0"/>
              <a:t>- или Т-образных вставок 0,5 - 1,5 мм.</a:t>
            </a:r>
          </a:p>
          <a:p>
            <a:endParaRPr lang="ru-RU" dirty="0"/>
          </a:p>
        </p:txBody>
      </p:sp>
      <p:pic>
        <p:nvPicPr>
          <p:cNvPr id="13" name="Picture 2" descr="http://www.fips.ru/Archive3/PAT/2000/DOC/DOCURUC1/DOC021V3/D02160D1/02160034/00000002-m.gif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590800"/>
            <a:ext cx="147764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http://www.fips.ru/Archive3/PAT/2000/DOC/DOCURUC1/DOC021V3/D02160D1/02160034/00000003-m.gif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2590800"/>
            <a:ext cx="1455420" cy="2662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://www.fips.ru/Archive3/PAT/2000/DOC/DOCURUC1/DOC021V3/D02160D1/02160034/00000004-m.gif">
            <a:hlinkClick r:id="rId6" tgtFrame="&quot;_blank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0" y="2743200"/>
            <a:ext cx="1192530" cy="254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 descr="http://www.fips.ru/Archive3/PAT/2000/DOC/DOCURUC1/DOC021V3/D02160D1/02160034/00000005-m.gif">
            <a:hlinkClick r:id="rId8" tgtFrame="&quot;_blank&quot;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2667000"/>
            <a:ext cx="1184910" cy="2662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8610600" y="6324600"/>
            <a:ext cx="341760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/>
              <a:t>6</a:t>
            </a:r>
            <a:r>
              <a:rPr lang="en-US" sz="1200" dirty="0" smtClean="0"/>
              <a:t>6</a:t>
            </a:r>
            <a:endParaRPr lang="ru-RU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2122</Words>
  <Application>Microsoft Office PowerPoint</Application>
  <PresentationFormat>Экран (4:3)</PresentationFormat>
  <Paragraphs>87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    ЗАКЛЮЧЕНИЕ коллегии по результатам рассмотрения возражения заявления  Коллегия в порядке, установленном пунктом 3 статьи 1248Гражданского кодекса Российской Федерации с изменениями,внесенными Федеральным законом от 12.03.2014 № 35-ФЗ «О внесении изменений в части первую, вторую и четвертую Гражданского кодекса Российской Федерации и отдельные законодательные акты Российской Федерации» (далее –Кодекс) и Правилами подачи возражений и заявлений и их рассмотрения в Палате по патентным спорам, утвержденными приказом Роспатента от 22.04.2003 № 56, зарегистрированным в Министерстве юстиции Российской Федерации 08.05.2003, регистрационный № 4520, с изменениями от 11.12.2003 (далее – Правила ППС), рассмотрела поступившее 22.12.2017 возражение ООО "СИНТЕК" (далее – лицо, подавшее возражение) против выдачи патента Российской Федерации на полезную модель № 140917, при этом установлено следующее.  Патент Российской Федерации №140917 на группу полезных моделей «Демонстрационный торговый стенд и съемный держатель для него» выдан по заявке №2014100239/12 с приоритетом от 10.01.2014 на имя ООО «АББОТТ» (далее –патентообладатель) и действует со следующей формулой: «1. Демонстрационный торговый стенд, содержащий панель в виде вертикальной плиты с L-образными или Т-образными пазами и навесные держатели, каждый из которых выполнен из цельного прутка и состоит из кронштейна и хвостовика, образованных изгибами прутка, причем кронштейн образован участками прутка, с изгибами в одной плоскости, и имеет форму ступеньки, а хвостовик, верхняя кромка которого находится в контакте с верхним сводом паза, образован участками прутка с изгибами в плоскости, перпендикулярной плоскости кронштейна.</vt:lpstr>
      <vt:lpstr>Слайд 2</vt:lpstr>
      <vt:lpstr>Слайд 3</vt:lpstr>
      <vt:lpstr>Слайд 4</vt:lpstr>
      <vt:lpstr>Слайд 5</vt:lpstr>
      <vt:lpstr>    </vt:lpstr>
      <vt:lpstr>Слайд 7</vt:lpstr>
      <vt:lpstr>Слайд 8</vt:lpstr>
      <vt:lpstr>Слайд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Прототип –полезная модель №</dc:title>
  <dc:creator>Natalia Serpkova</dc:creator>
  <cp:lastModifiedBy>Nekludova.OV</cp:lastModifiedBy>
  <cp:revision>49</cp:revision>
  <dcterms:created xsi:type="dcterms:W3CDTF">2018-04-07T12:53:34Z</dcterms:created>
  <dcterms:modified xsi:type="dcterms:W3CDTF">2018-04-19T11:29:43Z</dcterms:modified>
</cp:coreProperties>
</file>