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80" r:id="rId4"/>
    <p:sldId id="258" r:id="rId5"/>
    <p:sldId id="259" r:id="rId6"/>
    <p:sldId id="269" r:id="rId7"/>
    <p:sldId id="289" r:id="rId8"/>
    <p:sldId id="282" r:id="rId9"/>
    <p:sldId id="281" r:id="rId10"/>
    <p:sldId id="270" r:id="rId11"/>
    <p:sldId id="278" r:id="rId12"/>
    <p:sldId id="286" r:id="rId13"/>
    <p:sldId id="276" r:id="rId14"/>
    <p:sldId id="288" r:id="rId15"/>
    <p:sldId id="290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4.04255" units="1/cm"/>
          <inkml:channelProperty channel="Y" name="resolution" value="34.01993" units="1/cm"/>
        </inkml:channelProperties>
      </inkml:inkSource>
      <inkml:timestamp xml:id="ts0" timeString="2021-10-17T10:22:50.308"/>
    </inkml:context>
    <inkml:brush xml:id="br0">
      <inkml:brushProperty name="width" value="0.10583" units="cm"/>
      <inkml:brushProperty name="height" value="0.10583" units="cm"/>
      <inkml:brushProperty name="color" value="#FF0000"/>
    </inkml:brush>
    <inkml:brush xml:id="br1">
      <inkml:brushProperty name="width" value="0.10583" units="cm"/>
      <inkml:brushProperty name="height" value="0.10583" units="cm"/>
      <inkml:brushProperty name="color" value="#548DD4"/>
    </inkml:brush>
  </inkml:definitions>
  <inkml:trace contextRef="#ctx0" brushRef="#br0">8544 7939,'18'0,"0"0,1 0,-1 0,0-18,1 18,-2 0,-17-17,18 17,-18-18,19 18,-1 0,0 0,-18-18,19 18,-19-18,17 18,1 0,-18-18,19 18,-1-18,0 18,-18-17,19 17,-1 0,-18-17,17 17,2-18,-19 0,18 18,0 0,-18-18,19 18,-1 0,-18-18,17 18,2 0,-1-18,0 18,1-17,-19-1,18 18,-1 0,-17-18,19 18,-19-18,18 0,-18 0,18 18,0 0,-18-18,19 1,-1-1,-18 1,18 17,-18-18,18 18,-18-18,18 18,-18-18,0 1,0-1,18 18,-18-18,0 0,19 18,-19-18,18 0,-18 1,0-1,0 0,0 0,17 18,-17-18,0 1,0-1,19 18,-19-17,0-1,0 0,0 0,18 18,-18-18,0 0,18 18,-18-17,0-1,0 0,19 18,-19-18,0 0,18 18,-18-18,0 1,0-1,17 18,-17-17,0-1,0 0,19 0,-19 0,0 1,0-1,0 0,0 0,0 0,0 0,0 1,0-1,0 0,0 0,0 1,0-1,0 0,0 1,-19 17,19-18,0 0,0 0,-17 0,17 0,0 1,0-1,0 0,0 0,0 0,-18 18,18-18,0 1,0 0,0-1,-19 0,1 18,18-18,-18 0,-1 18,19-18,-17 18,-1-17,-1 17,19-18,-18 18,18-18,-18 18,0 0,0 0,18-18,-18 18,18-18,-19 18,19-18,-18 18,18-17,-18 17,18-18,-18 18,18-18,-19 18,19-17,-17-1,-1 18,-1-18,1 18,18-18,-18 18,-1 0,19-17,-17 17,17-18,-18 18,-1 0,19-18,-18 18,0 0,18-18,-19 18,19-18,-17 18,-1 0,18-18,-19 1,1 17,18-18,-18 18,-1 0,19-18,-18 18,18-18,-17 18,17-18,-19 18,1 0,18-17,-18 17,-1-17,1 17,18-18,-17 18,-2 0,19-18,-18 18,18-18,-18 18,-1 0,1-18,0 18,18-18,-18 18,0 0,0 0,18-18,-19 18,1 0,0 0,0 0,0 0,0 0,0 0,-1 0,1 0,0 0,0 0,0 0,0 0,-1 0,1 0,0 0,0 0,0 0,0 0,-1 0,1 0,0 0,0 0,0 0,0 0,-1 0,-17 0,17 0,2 0,-1 0,-1 0,1 0,-19 0,20 0,-1 0,-1 0,1 0,0 0,-1 0,2 0,-1 0,-1 0,1 0,0 0,-1 0,1 0,1 0,-2 0,1 0,0 0,0 0,-1 0,2 0,-2 0,1 0,0 0,0 0,-1 0,1 0,1 0,-2 0,1 0,0 0,-1 0,1 0,1 0,-2 0,1 0,0 0,-1 0,1 0,0 0,0 0,0 0,0 0,-1 0,1 0,0 0,0 0,0-17,0 17,-1 0,1 0,0 0,0 0,0 0,0 0,-1 0,1 0,0 0,-1 0,2 0,-1 0,-1 0,1 0,0 0,0 0,0 0,0 0,-19 0,19 0,0 0,0 0,0 0,0 0,-1 0,1 0,0 0,-1 0,2 0,-1 0,-1 17,1-17,18 18,-18-18,-1 0,2 0,-1 0,-1 0,19 18,-18-18,0 0,18 18,-19-18,1 0,18 18,0 0,-17-18,-2 0,19 18,-18-18,18 17,0 0,-18-17,18 18,-19 0,1-18,1 0,17 18,-19-18,19 18,-18-18,18 17,-18-17,-1 0,19 18,-18-18,-18 18,18-18,0 18,-1 0,1-18,18 18,-18-18,18 17,0 1,0 0,-18-18,18 18,-18-1,18 1,-18-18,18 18,-18-1,18 1,-19 0,19 0,-18-18,18 18,-18-18,18 18,0-1,-18-17,18 18,0 0,-18-18,0 0,18 18,-19 0,19 0,0-1,-18-17,18 17,0 1,0 0,0 0,-18-18,18 18,-18-18,18 18,0-1,0 1,-18-18,18 18,-18-18,18 18,0 0,-19 0,19-1,-18-17,18 18,-18-18,18 18,0-1,-18 1,18 0,0 0,-18-18,18 17,0 1,0 0,-18-18,18 18,0 0,-19-18,19 18,0-1,-18-17,18 18,0 0,0 0,0 0,0-1,0 1,0-1,0 1,0 0,0 0,18-18,-18 18,0 0,0-1,19-17,-19 18,0 0,0 0,18-18,-18 18,18-18,-18 18,18-1,0-17,0 0,-18 18,19-18,-1 0,0 0,0 0,0 0,0 0,1 0,-1 0,-18 17,18-17,0 0,0 0,0 0,1 0,-19 18,18-18,0 0,0 0,-18 18,18-18,0 0,0 0,1 0,-1 0,0 0,0 0,0 0,0 0,1 0,-1 18,0-18,1 0,-2 0,1 0,1 0,-1 0,0 0,1 0,-2 0,1 0,1 0,-1 0,0 0,1 0,16 0,-16 0,-1 0,0 0,1 0,-1 0,-1 18,2-18,-1 0,0 0,1 0,-1 0,0 0,0 0,0 0,0 0,1 0,-1 0,0 0,-18 17,18-17,0 0,0 0,0 0,1 0,-1 0,-1 0,20 0,-19 0,1 0,-1 0,0 0,0 0,0 0,0 0,1 0,-1 0,0 0,0 0,0 0,0 0,1 0,-1 0,0 0,0-17,0 17,0 0,1 0,-1 0,0 0,1 0,-2 0,1 0,1 0,-1 0,0 0,1 0,-2 0,1 0,1 0,-1 0,0 0,0 0,1 0,-2 0,2 0,-1 0,0 0,0 0,1 0,-2 0,20 0,-19 0,0 0,1 0,-1 0,-1 0,2 0,-1 0,0 0,1 0,-1 0,-1 0,-17 17,19-17,-1 18,0-18,1 0,16 0,-35 18,19-18,-1 0,0 18,1-18,-19 18,18-18,-18 18,18-18,-18 17,18-17,0 18,0 0,-18 0,19-18,-19 17,18 1,0-18,-18 35,18-35,-18 18,18-18,0 18,-18 0,19-18,-19 18,18-18,-18 18,18-18,0 0,-18 17,0 1,18-18,-18 18,0 0,18-18,-18 18,0 0,19-18,-19 17,0 0,18-17,-18 18,18 0,-18 0,18 0,-18 0,18-18,0 0,0 17,1-17,-19 18,18-18</inkml:trace>
  <inkml:trace contextRef="#ctx0" brushRef="#br0" timeOffset="1">10852 7317,'-18'0,"18"18,-18-18,-1 0,19 17,-18 1,0 0,0-18,0 0,18 18,-18-18,-1 0,19 18,0 0,-18-18,0 0,-1 0,19 17,-17-17,-1 0,-1 18,1-18,0 0,18 18,-19-18,2 18,-1-18,-1 0,19 17,-18-17,0 0,-1 18,2-18,17 17,-18-17,-1 0,19 18,-18-18,0 0,18 18,-19-18,1 0,18 18,-17-18,-2 0,19 18,-18-18,0 18,-1-18,1 18,1-18,-2 0,19 17,-18-17,0 18,18 0,-18-18,-1 0,2 18,-2-18,19 18,-18-18,0 0,18 18,-18-1,-1-17,19 17,-18-17,18 18,-17-18,17 18,-19-18,19 18,0 0,-18 0,18-1,-18-17,-1 18,19 0,-18 0,18 0,-17-18,17 18,-19-18,19 17,-18-17,18 18,-18-18,18 18,0-1,-19-17,19 18,-18-18,18 18,-18-18,18 18,-18-18,18 17,-18 1,0-18,18 18,-19-18,19 18,-18-18,18 18,-18-18,18 18,-18-18,18 17,-18-17,0 0,18 18,-19-18,19 18,0 0,-18-18,0 18,18-1,-19-17,19 17,0 1,-17 0,17 0,0 0,0 0,-18-18,18 18,0-1,0 1,0 0,0 0,0 0,18-18,-18 18,0-1,17-17,-17 18,0-1,19-17,-19 18,18-18,-18 18,0 0,18-18,-18 17,19-17,-19 18,18 0,-18 0,18-18,-18 18,18-18,-18 18,18-18,-18 18,0-1,18-17,-18 18,19-18,-19 18,18-18,-18 18,0-1,18-17,-18 18,18-18,0 0,-18 17,18-17,1 0,-19 18,18-18,0 18,1-18,-19 18,17-18,-17 18,37-18,-19 0,-18 18,18 0,1-1,-2-17,1 18,1-18,-1 0,0 18,-18 0,18-18,1 0,-2 0,2 18,17 0,1-1,17 0,1 1,-38 0,20 0,-1-18,-17 0,-19 18,18-18,18 0,-36 18,18-18,-18 17,18-17,1 0,-1 0,-18 18,17-18,2 0,-19 18,18-18,0 0,1 0,-19 18,18-18,-1 0,-17 18,19-18,-19 18,18-18,-18 17,18-17,-18 18,19-18,-19 18,18-18,-18 17,18-17,-18 18,18-18,0 0,-18 18,18-18,1 0,-1 0,-18 17,18-17,-18 18,18-18,0 0,0 0,0 0,1 18,-1-18,0 0,0 0,0 0,0 0,1 0,-1 0,0 0,0 0,-18 18,18-18,0 0,1 0,-1 0,0 0,18 0,1 18,-19-18,19 0,-20 0,1 0,1 0,-1 0,-18 18,18-18,1 0,-2 0,1 18,1-18,-19 17,18-17,0 0,1 0,-19 18,18-18,-1 0,2 0,-19 18,18-18,0 18,1-18,-19 18,18-18,-1 0,-17 17,19-17,-1 0,0 0,0 17,1-17,-19 18,17-18,2 18,-1-18,-18 18,18-18,0 0,1 18,-1-18,18 18,0-1,-17 1,-1-18,-1 0,-17 18,19-18,-19 18,18-18,0 0,1 0,-19 18,18-18,0 0,0 18,0-18,0 0,-18 18,19-18,-1 0,0 0,-18 17,18-17,0 0,0 0,1 0,-1 0,0 0,1 0,-2 0,-17 18,18-18,19 0,-19 0,1 0,-2 0,1 0,1 0,-1 0,0 0,0 0,0 0,18 0,-17 0,-1 0,0 0,-18-18,0 1,19 17,-2 0,-17-18,37 18,-19 0,-18-18,18 18,1-18,-19 0,17 18,-17-18,18 18,1-18,-1 18,0 0,-18-17,19-1,-2 0,1 18,-18-18,0-18,19 36,-19-17,18 0,-18-1,0 0,18 18,-18-18,0 0,0-17,19 17,-1 0,-18 0,0 0,17 18,-17-18,0 1,0-1,19 18,-19-18,0 1,18 17,-18-18,0 0,18 1,-18-1,0 0,0 0,19 18,-19-36,0 19,0-1,0 0,18 18,-18-18,0 0,17 18,-17-18,0 1,0 0,0-1,19 18,-19-18,0 0,18 0,-18 0,0 1,0-1,0 0,0 0,0 0,0 0,0 0,0 1,0-1,0 1,0-1,0 0,-18 18,18-18,0 1,0-1,-19 18,19-18,-17 18,17-18,0 0,-18 18,18-18,0 0,-19 18,19-17,0-1,-18 18,0-18,-1 18,19-18,-17 1,-1 17,18-18,-19 18,19-17,-18 17,0 0,-1 0,19-18,-18 18,1 0,17-18,-19 18,1 0,0-18,-1 18,1-18,1 18,17-18,-19 1,1-1,0 0,18 0,-19 18,1-18,18 0,-17 18,17-18,-19 18,19-17,-18 17,18-17,-18 17,18-18,0 0,-19 0,1 0,18 1,-18 17,0-18,18 0,-18 0,18 0,-18 18,18-18,-18 18,18-17,-19 17,19-18,-18 18,1 0,17-18,-19 18,19-18,-18 18,0 0,18-17,-19 17,19-18,-18 18,1 0,-2 0,19-18,-18 18,0 0,-1 0,1-17,0 17,0 0,18-18,-18 18,18-18,-18 18,-1 0,19-18,-18 18,0 0,0-18,0 0,0 18,18-17,-37 17,19 0,18-18,0 0,-36 18,-1-18,19 0,-19 18,-17-35,0 35,18-35,17 35,-35-18,35 0,2 18,-1 0,-19-36,19 36,-1 0,-16-17,16-1,1 18,0 0,18-18,-19 18,1 0,1 0,-2 0,1-18,0 0,-1 18,1-18,1 18,-2-35,-17 17,17 1,1-1,18 0,-17 18,-2-18,1 1,0 17,-1-18,1 18,0 0,0 0,18-18,-18 18,18-18,-18 18,-1 0,1 0,0 0,0 0,0 0,0 0,-1 0,1 0,0 0</inkml:trace>
  <inkml:trace contextRef="#ctx0" brushRef="#br1" timeOffset="2">17520 9824,'-18'0,"18"17,-18-17,18 18,-18-18,18 18,0 0,0 0,0 0,0 0,0-1,0 1,0 17,0-17,0 0,0-1,0 1,0 0,0 18,0-18,0 0,0-1,0 1,0 0,0 17,0-70,0 53,0 17,0-18,0 1,0 0,0 18,0-18,0 0,0-1,0 1,0 0,0 0,0 0,0-1,0 1,0 17,0-17,0 0,0 0,0 17,0-17,0 0,0 18,0-18,0-1,0 1,0 0,0-1,0 1,0 0,0-1,0 1,0 0,0 0,0 0,0 0,0-1,0 1,-18-18,18 18,-19-18,19 18,0 0,-18-18,18 17,0 1,-18-18,18 17,0 1,0 0,0 0,0 0,0 0,0-1,0 1,0 0,0 0,0 0,0 0,0 17,0-17,0-1,0 1,0 0,0 0,0-1,0 1,0 0,0 0,0 0,0 0,0 0,0-1,0 1,0 0,0-1,0 1,0 17,0-17,0 0,0 0,0 0,0 0,0-1,0 1,0 0,0 0,0 0,18 0,-18-1,0 1,18-1,1 19,-19-18,18 0,0-1,-18 1,18-18,-18 18,0 0,18-18,-18 18,0 0,18-18,1 17,-19 1,18-18,-18 18,18-18,-18 17,0 1,18-18,-18 18,0 0,18-18,-18 17,18-17,-18 18,19 0,-19 0,18 0,0 0,-18-1,18-17,0 0,-18 18,18-18,-18 18,18-18,-18 18,19-18,-19 18,0-1,18-17,-18 18,18-1,-18 1,18-18,0 0,-18 18,18 0,-18 0,19-18,-19 18,18-1,0-17,-18 18,19 0,16-18,-16 0,-1 18,0 0,1-18,-2 18,1-18,-18 18,19-18,-1 0,-18 17,18-17,19 17,-20 1,-17 0,19-18,-1 0,0 0,-18 18,0 0,19-18,-1 0,-1 0,-17 17,19-17,-1 18,0-18,1 0,-1 0,-1 0,2-18,17 1,-17 17,-1 0,-18-18,18 0,-18 0,18 18,0 0,-18-18,18 18,0 0,-18-17,0 0,19 17,-1-18,-1 0,-17 0,19 18,-19-18,0 0,18 18,-18-18,18 18,1 0,-19-17,0-1,18 18,-18-18,17 0,-17 0,19 18,-19-18,0 1,0-1,18 18,-18-17,0-1,0 0,0 0,0 0,0 1,0-1,0 0,0 0,0 0,0 0,0 1,0-1,0 0,0 0,0 1,0-1,0 0,0 1,0-1,0 0,0 0,-18-18,18 19,-19-1,19 0,0 0,0 0,0 1,0-1,-17 1,17-1,0 0,0 0,0 0,0 0,0 1,0-1,0 0,-18 18,18-18,0 0,0 0,0 1,0-1,0 0,-19 18,19-17,0-1,0 0,0 1,-18-1,18 0,0 0,0 0,0-18,0 19,0-1,0 0,0 0,0 1,0-1,0 1,0-1,0 0,-18 18,18-18,0 0,0-18,0 19,0-1,0 0,0 0,0 0,0-17,0 17,0 1,0-1,0 0,0 0,0 0,0 1,0-1,0 0,0 0,0 0,0 0,0 1,0-19,0 1,0 17,0 1,0-1,0-18,0 18,0 0,0 0,0 1,0-1,0 0,0-18,0 19,0-1,0 1,0-1,0 0,0 0,0 0,0 1,-19 17,19-18,0 0,0 0,0 0,-17 18,17-18,0 0,0 1,-18 17,18-18,0 1,0-1,-19 0,19 0,0 1,-18-1,0 0,18 0,0 0,-18 18,18-18,-18 0,18 1,-18 17,18-18,-18 18,-1 0,1 0,0-18,-1 18,2 0,-1 0,-1 0,1 0,0 0,18-18,-19 18,2 0,17-17,-18 17,-1 0,19-18,-18 18,0 0,-1 0,2-17,-1 17,-1 0,1 0,0 0,-1 0,1 0,1 0,-2 0,1 0,0 0,-19 0,20 0,-2 0,1 0,0-18,-1 18,1 0,18-18,-18 18,0 0,18-18,-18 18,0 0,-1 0,1 0,18-18,-18 18,0 0,0 0,0 0,0 0,-1 0,1 0,0 0,0 0,0 0,0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4.04255" units="1/cm"/>
          <inkml:channelProperty channel="Y" name="resolution" value="34.01993" units="1/cm"/>
        </inkml:channelProperties>
      </inkml:inkSource>
      <inkml:timestamp xml:id="ts0" timeString="2021-10-17T10:22:50.308"/>
    </inkml:context>
    <inkml:brush xml:id="br0">
      <inkml:brushProperty name="width" value="0.10583" units="cm"/>
      <inkml:brushProperty name="height" value="0.10583" units="cm"/>
      <inkml:brushProperty name="color" value="#FF0000"/>
    </inkml:brush>
    <inkml:brush xml:id="br1">
      <inkml:brushProperty name="width" value="0.10583" units="cm"/>
      <inkml:brushProperty name="height" value="0.10583" units="cm"/>
      <inkml:brushProperty name="color" value="#548DD4"/>
    </inkml:brush>
  </inkml:definitions>
  <inkml:trace contextRef="#ctx0" brushRef="#br0">8544 7939,'18'0,"0"0,1 0,-1 0,0-18,1 18,-2 0,-17-17,18 17,-18-18,19 18,-1 0,0 0,-18-18,19 18,-19-18,17 18,1 0,-18-18,19 18,-1-18,0 18,-18-17,19 17,-1 0,-18-17,17 17,2-18,-19 0,18 18,0 0,-18-18,19 18,-1 0,-18-18,17 18,2 0,-1-18,0 18,1-17,-19-1,18 18,-1 0,-17-18,19 18,-19-18,18 0,-18 0,18 18,0 0,-18-18,19 1,-1-1,-18 1,18 17,-18-18,18 18,-18-18,18 18,-18-18,0 1,0-1,18 18,-18-18,0 0,19 18,-19-18,18 0,-18 1,0-1,0 0,0 0,17 18,-17-18,0 1,0-1,19 18,-19-17,0-1,0 0,0 0,18 18,-18-18,0 0,18 18,-18-17,0-1,0 0,19 18,-19-18,0 0,18 18,-18-18,0 1,0-1,17 18,-17-17,0-1,0 0,19 0,-19 0,0 1,0-1,0 0,0 0,0 0,0 0,0 1,0-1,0 0,0 0,0 1,0-1,0 0,0 1,-19 17,19-18,0 0,0 0,-17 0,17 0,0 1,0-1,0 0,0 0,0 0,-18 18,18-18,0 1,0 0,0-1,-19 0,1 18,18-18,-18 0,-1 18,19-18,-17 18,-1-17,-1 17,19-18,-18 18,18-18,-18 18,0 0,0 0,18-18,-18 18,18-18,-19 18,19-18,-18 18,18-17,-18 17,18-18,-18 18,18-18,-19 18,19-17,-17-1,-1 18,-1-18,1 18,18-18,-18 18,-1 0,19-17,-17 17,17-18,-18 18,-1 0,19-18,-18 18,0 0,18-18,-19 18,19-18,-17 18,-1 0,18-18,-19 1,1 17,18-18,-18 18,-1 0,19-18,-18 18,18-18,-17 18,17-18,-19 18,1 0,18-17,-18 17,-1-17,1 17,18-18,-17 18,-2 0,19-18,-18 18,18-18,-18 18,-1 0,1-18,0 18,18-18,-18 18,0 0,0 0,18-18,-19 18,1 0,0 0,0 0,0 0,0 0,0 0,-1 0,1 0,0 0,0 0,0 0,0 0,-1 0,1 0,0 0,0 0,0 0,0 0,-1 0,1 0,0 0,0 0,0 0,0 0,-1 0,-17 0,17 0,2 0,-1 0,-1 0,1 0,-19 0,20 0,-1 0,-1 0,1 0,0 0,-1 0,2 0,-1 0,-1 0,1 0,0 0,-1 0,1 0,1 0,-2 0,1 0,0 0,0 0,-1 0,2 0,-2 0,1 0,0 0,0 0,-1 0,1 0,1 0,-2 0,1 0,0 0,-1 0,1 0,1 0,-2 0,1 0,0 0,-1 0,1 0,0 0,0 0,0 0,0 0,-1 0,1 0,0 0,0 0,0-17,0 17,-1 0,1 0,0 0,0 0,0 0,0 0,-1 0,1 0,0 0,-1 0,2 0,-1 0,-1 0,1 0,0 0,0 0,0 0,0 0,-19 0,19 0,0 0,0 0,0 0,0 0,-1 0,1 0,0 0,-1 0,2 0,-1 0,-1 17,1-17,18 18,-18-18,-1 0,2 0,-1 0,-1 0,19 18,-18-18,0 0,18 18,-19-18,1 0,18 18,0 0,-17-18,-2 0,19 18,-18-18,18 17,0 0,-18-17,18 18,-19 0,1-18,1 0,17 18,-19-18,19 18,-18-18,18 17,-18-17,-1 0,19 18,-18-18,-18 18,18-18,0 18,-1 0,1-18,18 18,-18-18,18 17,0 1,0 0,-18-18,18 18,-18-1,18 1,-18-18,18 18,-18-1,18 1,-19 0,19 0,-18-18,18 18,-18-18,18 18,0-1,-18-17,18 18,0 0,-18-18,0 0,18 18,-19 0,19 0,0-1,-18-17,18 17,0 1,0 0,0 0,-18-18,18 18,-18-18,18 18,0-1,0 1,-18-18,18 18,-18-18,18 18,0 0,-19 0,19-1,-18-17,18 18,-18-18,18 18,0-1,-18 1,18 0,0 0,-18-18,18 17,0 1,0 0,-18-18,18 18,0 0,-19-18,19 18,0-1,-18-17,18 18,0 0,0 0,0 0,0-1,0 1,0-1,0 1,0 0,0 0,18-18,-18 18,0 0,0-1,19-17,-19 18,0 0,0 0,18-18,-18 18,18-18,-18 18,18-1,0-17,0 0,-18 18,19-18,-1 0,0 0,0 0,0 0,0 0,1 0,-1 0,-18 17,18-17,0 0,0 0,0 0,1 0,-19 18,18-18,0 0,0 0,-18 18,18-18,0 0,0 0,1 0,-1 0,0 0,0 0,0 0,0 0,1 0,-1 18,0-18,1 0,-2 0,1 0,1 0,-1 0,0 0,1 0,-2 0,1 0,1 0,-1 0,0 0,1 0,16 0,-16 0,-1 0,0 0,1 0,-1 0,-1 18,2-18,-1 0,0 0,1 0,-1 0,0 0,0 0,0 0,0 0,1 0,-1 0,0 0,-18 17,18-17,0 0,0 0,0 0,1 0,-1 0,-1 0,20 0,-19 0,1 0,-1 0,0 0,0 0,0 0,0 0,1 0,-1 0,0 0,0 0,0 0,0 0,1 0,-1 0,0 0,0-17,0 17,0 0,1 0,-1 0,0 0,1 0,-2 0,1 0,1 0,-1 0,0 0,1 0,-2 0,1 0,1 0,-1 0,0 0,0 0,1 0,-2 0,2 0,-1 0,0 0,0 0,1 0,-2 0,20 0,-19 0,0 0,1 0,-1 0,-1 0,2 0,-1 0,0 0,1 0,-1 0,-1 0,-17 17,19-17,-1 18,0-18,1 0,16 0,-35 18,19-18,-1 0,0 18,1-18,-19 18,18-18,-18 18,18-18,-18 17,18-17,0 18,0 0,-18 0,19-18,-19 17,18 1,0-18,-18 35,18-35,-18 18,18-18,0 18,-18 0,19-18,-19 18,18-18,-18 18,18-18,0 0,-18 17,0 1,18-18,-18 18,0 0,18-18,-18 18,0 0,19-18,-19 17,0 0,18-17,-18 18,18 0,-18 0,18 0,-18 0,18-18,0 0,0 17,1-17,-19 18,18-18</inkml:trace>
  <inkml:trace contextRef="#ctx0" brushRef="#br0" timeOffset="1">10852 7317,'-18'0,"18"18,-18-18,-1 0,19 17,-18 1,0 0,0-18,0 0,18 18,-18-18,-1 0,19 18,0 0,-18-18,0 0,-1 0,19 17,-17-17,-1 0,-1 18,1-18,0 0,18 18,-19-18,2 18,-1-18,-1 0,19 17,-18-17,0 0,-1 18,2-18,17 17,-18-17,-1 0,19 18,-18-18,0 0,18 18,-19-18,1 0,18 18,-17-18,-2 0,19 18,-18-18,0 18,-1-18,1 18,1-18,-2 0,19 17,-18-17,0 18,18 0,-18-18,-1 0,2 18,-2-18,19 18,-18-18,0 0,18 18,-18-1,-1-17,19 17,-18-17,18 18,-17-18,17 18,-19-18,19 18,0 0,-18 0,18-1,-18-17,-1 18,19 0,-18 0,18 0,-17-18,17 18,-19-18,19 17,-18-17,18 18,-18-18,18 18,0-1,-19-17,19 18,-18-18,18 18,-18-18,18 18,-18-18,18 17,-18 1,0-18,18 18,-19-18,19 18,-18-18,18 18,-18-18,18 18,-18-18,18 17,-18-17,0 0,18 18,-19-18,19 18,0 0,-18-18,0 18,18-1,-19-17,19 17,0 1,-17 0,17 0,0 0,0 0,-18-18,18 18,0-1,0 1,0 0,0 0,0 0,18-18,-18 18,0-1,17-17,-17 18,0-1,19-17,-19 18,18-18,-18 18,0 0,18-18,-18 17,19-17,-19 18,18 0,-18 0,18-18,-18 18,18-18,-18 18,18-18,-18 18,0-1,18-17,-18 18,19-18,-19 18,18-18,-18 18,0-1,18-17,-18 18,18-18,0 0,-18 17,18-17,1 0,-19 18,18-18,0 18,1-18,-19 18,17-18,-17 18,37-18,-19 0,-18 18,18 0,1-1,-2-17,1 18,1-18,-1 0,0 18,-18 0,18-18,1 0,-2 0,2 18,17 0,1-1,17 0,1 1,-38 0,20 0,-1-18,-17 0,-19 18,18-18,18 0,-36 18,18-18,-18 17,18-17,1 0,-1 0,-18 18,17-18,2 0,-19 18,18-18,0 0,1 0,-19 18,18-18,-1 0,-17 18,19-18,-19 18,18-18,-18 17,18-17,-18 18,19-18,-19 18,18-18,-18 17,18-17,-18 18,18-18,0 0,-18 18,18-18,1 0,-1 0,-18 17,18-17,-18 18,18-18,0 0,0 0,0 0,1 18,-1-18,0 0,0 0,0 0,0 0,1 0,-1 0,0 0,0 0,-18 18,18-18,0 0,1 0,-1 0,0 0,18 0,1 18,-19-18,19 0,-20 0,1 0,1 0,-1 0,-18 18,18-18,1 0,-2 0,1 18,1-18,-19 17,18-17,0 0,1 0,-19 18,18-18,-1 0,2 0,-19 18,18-18,0 18,1-18,-19 18,18-18,-1 0,-17 17,19-17,-1 0,0 0,0 17,1-17,-19 18,17-18,2 18,-1-18,-18 18,18-18,0 0,1 18,-1-18,18 18,0-1,-17 1,-1-18,-1 0,-17 18,19-18,-19 18,18-18,0 0,1 0,-19 18,18-18,0 0,0 18,0-18,0 0,-18 18,19-18,-1 0,0 0,-18 17,18-17,0 0,0 0,1 0,-1 0,0 0,1 0,-2 0,-17 18,18-18,19 0,-19 0,1 0,-2 0,1 0,1 0,-1 0,0 0,0 0,0 0,18 0,-17 0,-1 0,0 0,-18-18,0 1,19 17,-2 0,-17-18,37 18,-19 0,-18-18,18 18,1-18,-19 0,17 18,-17-18,18 18,1-18,-1 18,0 0,-18-17,19-1,-2 0,1 18,-18-18,0-18,19 36,-19-17,18 0,-18-1,0 0,18 18,-18-18,0 0,0-17,19 17,-1 0,-18 0,0 0,17 18,-17-18,0 1,0-1,19 18,-19-18,0 1,18 17,-18-18,0 0,18 1,-18-1,0 0,0 0,19 18,-19-36,0 19,0-1,0 0,18 18,-18-18,0 0,17 18,-17-18,0 1,0 0,0-1,19 18,-19-18,0 0,18 0,-18 0,0 1,0-1,0 0,0 0,0 0,0 0,0 0,0 1,0-1,0 1,0-1,0 0,-18 18,18-18,0 1,0-1,-19 18,19-18,-17 18,17-18,0 0,-18 18,18-18,0 0,-19 18,19-17,0-1,-18 18,0-18,-1 18,19-18,-17 1,-1 17,18-18,-19 18,19-17,-18 17,0 0,-1 0,19-18,-18 18,1 0,17-18,-19 18,1 0,0-18,-1 18,1-18,1 18,17-18,-19 1,1-1,0 0,18 0,-19 18,1-18,18 0,-17 18,17-18,-19 18,19-17,-18 17,18-17,-18 17,18-18,0 0,-19 0,1 0,18 1,-18 17,0-18,18 0,-18 0,18 0,-18 18,18-18,-18 18,18-17,-19 17,19-18,-18 18,1 0,17-18,-19 18,19-18,-18 18,0 0,18-17,-19 17,19-18,-18 18,1 0,-2 0,19-18,-18 18,0 0,-1 0,1-17,0 17,0 0,18-18,-18 18,18-18,-18 18,-1 0,19-18,-18 18,0 0,0-18,0 0,0 18,18-17,-37 17,19 0,18-18,0 0,-36 18,-1-18,19 0,-19 18,-17-35,0 35,18-35,17 35,-35-18,35 0,2 18,-1 0,-19-36,19 36,-1 0,-16-17,16-1,1 18,0 0,18-18,-19 18,1 0,1 0,-2 0,1-18,0 0,-1 18,1-18,1 18,-2-35,-17 17,17 1,1-1,18 0,-17 18,-2-18,1 1,0 17,-1-18,1 18,0 0,0 0,18-18,-18 18,18-18,-18 18,-1 0,1 0,0 0,0 0,0 0,0 0,-1 0,1 0,0 0</inkml:trace>
  <inkml:trace contextRef="#ctx0" brushRef="#br1" timeOffset="2">17520 9824,'-18'0,"18"17,-18-17,18 18,-18-18,18 18,0 0,0 0,0 0,0 0,0-1,0 1,0 17,0-17,0 0,0-1,0 1,0 0,0 18,0-18,0 0,0-1,0 1,0 0,0 17,0-70,0 53,0 17,0-18,0 1,0 0,0 18,0-18,0 0,0-1,0 1,0 0,0 0,0 0,0-1,0 1,0 17,0-17,0 0,0 0,0 17,0-17,0 0,0 18,0-18,0-1,0 1,0 0,0-1,0 1,0 0,0-1,0 1,0 0,0 0,0 0,0 0,0-1,0 1,-18-18,18 18,-19-18,19 18,0 0,-18-18,18 17,0 1,-18-18,18 17,0 1,0 0,0 0,0 0,0 0,0-1,0 1,0 0,0 0,0 0,0 0,0 17,0-17,0-1,0 1,0 0,0 0,0-1,0 1,0 0,0 0,0 0,0 0,0 0,0-1,0 1,0 0,0-1,0 1,0 17,0-17,0 0,0 0,0 0,0 0,0-1,0 1,0 0,0 0,0 0,18 0,-18-1,0 1,18-1,1 19,-19-18,18 0,0-1,-18 1,18-18,-18 18,0 0,18-18,-18 18,0 0,18-18,1 17,-19 1,18-18,-18 18,18-18,-18 17,0 1,18-18,-18 18,0 0,18-18,-18 17,18-17,-18 18,19 0,-19 0,18 0,0 0,-18-1,18-17,0 0,-18 18,18-18,-18 18,18-18,-18 18,19-18,-19 18,0-1,18-17,-18 18,18-1,-18 1,18-18,0 0,-18 18,18 0,-18 0,19-18,-19 18,18-1,0-17,-18 18,19 0,16-18,-16 0,-1 18,0 0,1-18,-2 18,1-18,-18 18,19-18,-1 0,-18 17,18-17,19 17,-20 1,-17 0,19-18,-1 0,0 0,-18 18,0 0,19-18,-1 0,-1 0,-17 17,19-17,-1 18,0-18,1 0,-1 0,-1 0,2-18,17 1,-17 17,-1 0,-18-18,18 0,-18 0,18 18,0 0,-18-18,18 18,0 0,-18-17,0 0,19 17,-1-18,-1 0,-17 0,19 18,-19-18,0 0,18 18,-18-18,18 18,1 0,-19-17,0-1,18 18,-18-18,17 0,-17 0,19 18,-19-18,0 1,0-1,18 18,-18-17,0-1,0 0,0 0,0 0,0 1,0-1,0 0,0 0,0 0,0 0,0 1,0-1,0 0,0 0,0 1,0-1,0 0,0 1,0-1,0 0,0 0,-18-18,18 19,-19-1,19 0,0 0,0 0,0 1,0-1,-17 1,17-1,0 0,0 0,0 0,0 0,0 1,0-1,0 0,-18 18,18-18,0 0,0 0,0 1,0-1,0 0,-19 18,19-17,0-1,0 0,0 1,-18-1,18 0,0 0,0 0,0-18,0 19,0-1,0 0,0 0,0 1,0-1,0 1,0-1,0 0,-18 18,18-18,0 0,0-18,0 19,0-1,0 0,0 0,0 0,0-17,0 17,0 1,0-1,0 0,0 0,0 0,0 1,0-1,0 0,0 0,0 0,0 0,0 1,0-19,0 1,0 17,0 1,0-1,0-18,0 18,0 0,0 0,0 1,0-1,0 0,0-18,0 19,0-1,0 1,0-1,0 0,0 0,0 0,0 1,-19 17,19-18,0 0,0 0,0 0,-17 18,17-18,0 0,0 1,-18 17,18-18,0 1,0-1,-19 0,19 0,0 1,-18-1,0 0,18 0,0 0,-18 18,18-18,-18 0,18 1,-18 17,18-18,-18 18,-1 0,1 0,0-18,-1 18,2 0,-1 0,-1 0,1 0,0 0,18-18,-19 18,2 0,17-17,-18 17,-1 0,19-18,-18 18,0 0,-1 0,2-17,-1 17,-1 0,1 0,0 0,-1 0,1 0,1 0,-2 0,1 0,0 0,-19 0,20 0,-2 0,1 0,0-18,-1 18,1 0,18-18,-18 18,0 0,18-18,-18 18,0 0,-1 0,1 0,18-18,-18 18,0 0,0 0,0 0,0 0,-1 0,1 0,0 0,0 0,0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4CD57-3815-4BDF-A6C0-3154C7D4B121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9839-7F89-4CEE-A283-70374802F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0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3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0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8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0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1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3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0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4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0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emf"/><Relationship Id="rId4" Type="http://schemas.openxmlformats.org/officeDocument/2006/relationships/customXml" Target="../ink/ink2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emf"/><Relationship Id="rId4" Type="http://schemas.openxmlformats.org/officeDocument/2006/relationships/customXml" Target="../ink/ink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4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418" y="5188774"/>
            <a:ext cx="3540510" cy="126478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400" dirty="0" smtClean="0"/>
              <a:t>Работу выполнил: Богатырев Владислав Вадимович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/>
              <a:t>Руководитель: Терехова Елена Васильевна. БОУ ВО «Вологодская  кадетская школа-интернат им. Белозерского полка»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040" y="1903472"/>
            <a:ext cx="5076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Мониторинг загрязнения                </a:t>
            </a:r>
            <a:r>
              <a:rPr lang="ru-RU" sz="2800" b="1" dirty="0"/>
              <a:t>атмосферного воздуха по чистоте снега в городе Соколе Вологодской </a:t>
            </a:r>
            <a:r>
              <a:rPr lang="ru-RU" sz="2800" b="1" dirty="0" smtClean="0"/>
              <a:t>области за </a:t>
            </a:r>
            <a:r>
              <a:rPr lang="ru-RU" sz="2800" b="1" dirty="0"/>
              <a:t>зимние периоды 2018 </a:t>
            </a:r>
            <a:r>
              <a:rPr lang="ru-RU" sz="2800" b="1" dirty="0" smtClean="0"/>
              <a:t> </a:t>
            </a:r>
            <a:r>
              <a:rPr lang="ru-RU" sz="2800" b="1" dirty="0"/>
              <a:t>– 2021 </a:t>
            </a:r>
            <a:r>
              <a:rPr lang="ru-RU" sz="2800" b="1" dirty="0" smtClean="0"/>
              <a:t>гг.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6010" y="608422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2792" r="76990" b="75581"/>
          <a:stretch/>
        </p:blipFill>
        <p:spPr bwMode="auto">
          <a:xfrm>
            <a:off x="395536" y="260648"/>
            <a:ext cx="234306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60648"/>
            <a:ext cx="583264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Областной конкурс научно-технических проектов Вологодской области «Потенциал будущего», номинация Ученик </a:t>
            </a:r>
            <a:endParaRPr lang="ru-RU" dirty="0"/>
          </a:p>
          <a:p>
            <a:endParaRPr lang="ru-RU" sz="800" dirty="0" smtClean="0"/>
          </a:p>
        </p:txBody>
      </p:sp>
      <p:pic>
        <p:nvPicPr>
          <p:cNvPr id="7" name="Рисунок 6" descr="D:\Documents\Богатырев, Громов\Собственные маитериалы\96Vr8uyuhM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03472"/>
            <a:ext cx="3312368" cy="325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61165"/>
              </p:ext>
            </p:extLst>
          </p:nvPr>
        </p:nvGraphicFramePr>
        <p:xfrm>
          <a:off x="4644008" y="764704"/>
          <a:ext cx="3996000" cy="564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000"/>
                <a:gridCol w="1332000"/>
                <a:gridCol w="1332000"/>
              </a:tblGrid>
              <a:tr h="7972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Кол-во </a:t>
                      </a:r>
                      <a:r>
                        <a:rPr lang="ru-RU" sz="1600" dirty="0">
                          <a:effectLst/>
                        </a:rPr>
                        <a:t>дней с данным </a:t>
                      </a:r>
                      <a:r>
                        <a:rPr lang="ru-RU" sz="1600" dirty="0" err="1" smtClean="0">
                          <a:effectLst/>
                        </a:rPr>
                        <a:t>направлени</a:t>
                      </a:r>
                      <a:r>
                        <a:rPr lang="ru-RU" sz="1600" dirty="0" smtClean="0">
                          <a:effectLst/>
                        </a:rPr>
                        <a:t>-ем </a:t>
                      </a:r>
                      <a:r>
                        <a:rPr lang="ru-RU" sz="1600" dirty="0">
                          <a:effectLst/>
                        </a:rPr>
                        <a:t>ветра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скорость ветра, м/с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49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2020-2021 гг.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Южное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2,50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Северное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3,49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Западное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1,86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Восточное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2,55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Юго-западное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2,03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Юго-восточное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2,97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Северо-западное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1,76 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Северо-восточное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1,95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Штиль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1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 среднем – 2,12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2060848"/>
            <a:ext cx="3744416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Анализ дневников погоды показал, что в 2020-2021 гг. преобладали </a:t>
            </a:r>
            <a:r>
              <a:rPr lang="ru-RU" dirty="0" smtClean="0"/>
              <a:t>юго-восточные, южные и </a:t>
            </a:r>
            <a:r>
              <a:rPr lang="ru-RU" dirty="0"/>
              <a:t>восточные </a:t>
            </a:r>
            <a:r>
              <a:rPr lang="ru-RU" dirty="0" smtClean="0"/>
              <a:t>ветра, что соответствует </a:t>
            </a:r>
            <a:r>
              <a:rPr lang="ru-RU" dirty="0"/>
              <a:t>среднестатистическим данным литературных источников, средняя же годовая скорость ветров (2,12 м/с) почти в два раза ниже этих данных (4,7 м/с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864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366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92" descr="w0ibgtqfH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b="7701"/>
          <a:stretch>
            <a:fillRect/>
          </a:stretch>
        </p:blipFill>
        <p:spPr bwMode="auto">
          <a:xfrm>
            <a:off x="4860032" y="457200"/>
            <a:ext cx="3821735" cy="57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360040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публичном опросе, проведенном нами на странице социальной сети “</a:t>
            </a:r>
            <a:r>
              <a:rPr lang="ru-RU" dirty="0" err="1"/>
              <a:t>Вконтакте</a:t>
            </a:r>
            <a:r>
              <a:rPr lang="ru-RU" dirty="0" smtClean="0"/>
              <a:t>” проголосовало </a:t>
            </a:r>
            <a:r>
              <a:rPr lang="ru-RU" dirty="0"/>
              <a:t>83 </a:t>
            </a:r>
            <a:r>
              <a:rPr lang="ru-RU" dirty="0" smtClean="0"/>
              <a:t>человека.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49</a:t>
            </a:r>
            <a:r>
              <a:rPr lang="ru-RU" dirty="0"/>
              <a:t>% респондентов считают, что самый грязный снег в третьей </a:t>
            </a:r>
            <a:r>
              <a:rPr lang="ru-RU" dirty="0" smtClean="0"/>
              <a:t>точке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20</a:t>
            </a:r>
            <a:r>
              <a:rPr lang="ru-RU" dirty="0"/>
              <a:t>% </a:t>
            </a:r>
            <a:r>
              <a:rPr lang="ru-RU" dirty="0" smtClean="0"/>
              <a:t>проголосовали </a:t>
            </a:r>
            <a:r>
              <a:rPr lang="ru-RU" dirty="0"/>
              <a:t>за четвертую точку. </a:t>
            </a:r>
            <a:endParaRPr lang="ru-RU" dirty="0" smtClean="0"/>
          </a:p>
          <a:p>
            <a:r>
              <a:rPr lang="ru-RU" dirty="0" smtClean="0"/>
              <a:t>Мнение </a:t>
            </a:r>
            <a:r>
              <a:rPr lang="ru-RU" dirty="0"/>
              <a:t>первых и вторых совпадает с результатами наших исследований по этим точкам.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864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241336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84887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Сравнение гидрохимического анализа талой воды всех проб в 2020-2021 гг. показало, что плавающие примеси в виде сажи присутствовали во всех пробах снега, но в разных количествах. Достаточно много их оказалось в пробах с точек №№3, 4, 6 </a:t>
            </a:r>
            <a:r>
              <a:rPr lang="ru-RU" sz="1600" dirty="0" smtClean="0"/>
              <a:t>Наименьшее </a:t>
            </a:r>
            <a:r>
              <a:rPr lang="ru-RU" sz="1600" dirty="0"/>
              <a:t>количество плавающих примесей было на точках №№1, 2, 8, 9 </a:t>
            </a:r>
            <a:r>
              <a:rPr lang="ru-RU" sz="1600" dirty="0" smtClean="0"/>
              <a:t>Во </a:t>
            </a:r>
            <a:r>
              <a:rPr lang="ru-RU" sz="1600" dirty="0"/>
              <a:t>всех остальных точках (№№ 5, 7, 10) содержание примесей было в среднем </a:t>
            </a:r>
            <a:r>
              <a:rPr lang="ru-RU" sz="1600" dirty="0" smtClean="0"/>
              <a:t>одинаково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 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99360"/>
              </p:ext>
            </p:extLst>
          </p:nvPr>
        </p:nvGraphicFramePr>
        <p:xfrm>
          <a:off x="539552" y="2276872"/>
          <a:ext cx="7848869" cy="115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519"/>
                <a:gridCol w="617735"/>
                <a:gridCol w="617735"/>
                <a:gridCol w="617735"/>
                <a:gridCol w="617735"/>
                <a:gridCol w="617735"/>
                <a:gridCol w="617735"/>
                <a:gridCol w="617735"/>
                <a:gridCol w="617735"/>
                <a:gridCol w="617735"/>
                <a:gridCol w="617735"/>
              </a:tblGrid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Исследуемый показатель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Плотность плавающих  примесей (мг/л)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120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350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170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100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150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1691680" y="3668478"/>
            <a:ext cx="5696245" cy="2928874"/>
            <a:chOff x="2449602" y="2660366"/>
            <a:chExt cx="6018443" cy="3084679"/>
          </a:xfrm>
        </p:grpSpPr>
        <p:pic>
          <p:nvPicPr>
            <p:cNvPr id="18" name="Рисунок 17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602" y="2662630"/>
              <a:ext cx="993811" cy="14317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20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660366"/>
              <a:ext cx="1079607" cy="1416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20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689841"/>
              <a:ext cx="1101056" cy="1423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5" descr="IMG_20211002_1917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9" t="27213" r="7231" b="18143"/>
            <a:stretch>
              <a:fillRect/>
            </a:stretch>
          </p:blipFill>
          <p:spPr bwMode="auto">
            <a:xfrm rot="5400000">
              <a:off x="6057142" y="2860884"/>
              <a:ext cx="1387232" cy="104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3" descr="IMG_20211009_1117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689840"/>
              <a:ext cx="989215" cy="138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05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602" y="4293096"/>
              <a:ext cx="1065308" cy="145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05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5" y="4293096"/>
              <a:ext cx="1079607" cy="14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4" descr="IMG_20211009_11183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293096"/>
              <a:ext cx="1101056" cy="144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06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293096"/>
              <a:ext cx="1017669" cy="1445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6" descr="IMG_20211009_1120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4293096"/>
              <a:ext cx="1015725" cy="1445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7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 работы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4789" r="3523" b="22348"/>
          <a:stretch/>
        </p:blipFill>
        <p:spPr bwMode="auto">
          <a:xfrm>
            <a:off x="1403648" y="2873477"/>
            <a:ext cx="6552728" cy="401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790833"/>
            <a:ext cx="8424936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Это </a:t>
            </a:r>
            <a:r>
              <a:rPr lang="ru-RU" sz="1600" dirty="0"/>
              <a:t>можно объяснить тем, что юго-восточные, южные и восточные ветра, дувшие наибольшее количество дней в зимний период, оказывали значительное влияние на данную территорию и несли загрязнения из трубы котельной АО «</a:t>
            </a:r>
            <a:r>
              <a:rPr lang="ru-RU" sz="1600" dirty="0" err="1"/>
              <a:t>Сокольский</a:t>
            </a:r>
            <a:r>
              <a:rPr lang="ru-RU" sz="1600" dirty="0"/>
              <a:t> ДОК». </a:t>
            </a:r>
            <a:r>
              <a:rPr lang="ru-RU" sz="1600" dirty="0" smtClean="0"/>
              <a:t>Точки </a:t>
            </a:r>
            <a:r>
              <a:rPr lang="ru-RU" sz="1600" dirty="0"/>
              <a:t>№1 и №2 тоже попадали под влияние преобладающих ветров </a:t>
            </a:r>
            <a:r>
              <a:rPr lang="ru-RU" sz="1600" dirty="0" smtClean="0"/>
              <a:t>(</a:t>
            </a:r>
            <a:r>
              <a:rPr lang="ru-RU" sz="1600" smtClean="0"/>
              <a:t>южных и юго-восточных</a:t>
            </a:r>
            <a:r>
              <a:rPr lang="ru-RU" sz="1600" dirty="0"/>
              <a:t>), но они находились на удвоенном расстоянии от трубы АО «</a:t>
            </a:r>
            <a:r>
              <a:rPr lang="ru-RU" sz="1600" dirty="0" err="1"/>
              <a:t>Сокольский</a:t>
            </a:r>
            <a:r>
              <a:rPr lang="ru-RU" sz="1600" dirty="0"/>
              <a:t> ДОК», по сравнению с точкой  №3 и точкой №4. Средняя же скорость ветра в этом направлении небольшая - 2,3 м/с. По направлению к точкам №8 и №9 ветра дули минимальное количество дней и оказали наименьшее влияние на загрязнение снега сажей. </a:t>
            </a:r>
          </a:p>
        </p:txBody>
      </p:sp>
    </p:spTree>
    <p:extLst>
      <p:ext uri="{BB962C8B-B14F-4D97-AF65-F5344CB8AC3E}">
        <p14:creationId xmlns:p14="http://schemas.microsoft.com/office/powerpoint/2010/main" val="9902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616089"/>
            <a:ext cx="7815768" cy="4320480"/>
            <a:chOff x="251520" y="1052736"/>
            <a:chExt cx="8535848" cy="482212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52736"/>
              <a:ext cx="8535848" cy="482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Рукописные данные 3"/>
                <p14:cNvContentPartPr/>
                <p14:nvPr/>
              </p14:nvContentPartPr>
              <p14:xfrm>
                <a:off x="1957320" y="2064600"/>
                <a:ext cx="5258160" cy="2850480"/>
              </p14:xfrm>
            </p:contentPart>
          </mc:Choice>
          <mc:Fallback xmlns="">
            <p:pic>
              <p:nvPicPr>
                <p:cNvPr id="20" name="Рукописные данные 1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8240" y="2045520"/>
                  <a:ext cx="5296320" cy="28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683568" y="5229200"/>
            <a:ext cx="3169121" cy="592671"/>
            <a:chOff x="826815" y="5951837"/>
            <a:chExt cx="3169121" cy="592671"/>
          </a:xfrm>
        </p:grpSpPr>
        <p:sp>
          <p:nvSpPr>
            <p:cNvPr id="8" name="TextBox 7"/>
            <p:cNvSpPr txBox="1"/>
            <p:nvPr/>
          </p:nvSpPr>
          <p:spPr>
            <a:xfrm>
              <a:off x="1331641" y="5986564"/>
              <a:ext cx="2664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-  название предприятия и</a:t>
              </a:r>
            </a:p>
            <a:p>
              <a:r>
                <a:rPr lang="ru-RU" sz="1400" dirty="0" smtClean="0"/>
                <a:t> контур его территории</a:t>
              </a:r>
              <a:endParaRPr lang="ru-RU" sz="1400" dirty="0"/>
            </a:p>
          </p:txBody>
        </p:sp>
        <p:pic>
          <p:nvPicPr>
            <p:cNvPr id="9" name="Picture 2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0" t="34495" r="62698" b="55063"/>
            <a:stretch/>
          </p:blipFill>
          <p:spPr bwMode="auto">
            <a:xfrm>
              <a:off x="826815" y="5951837"/>
              <a:ext cx="504826" cy="5926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5436096" y="5301208"/>
            <a:ext cx="2934047" cy="605230"/>
            <a:chOff x="5436096" y="5951839"/>
            <a:chExt cx="2934047" cy="605230"/>
          </a:xfrm>
        </p:grpSpPr>
        <p:sp>
          <p:nvSpPr>
            <p:cNvPr id="11" name="TextBox 10"/>
            <p:cNvSpPr txBox="1"/>
            <p:nvPr/>
          </p:nvSpPr>
          <p:spPr>
            <a:xfrm>
              <a:off x="5921871" y="5972294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-   </a:t>
              </a:r>
              <a:r>
                <a:rPr lang="ru-RU" sz="1400" dirty="0"/>
                <a:t>место и номер участка взятия пробы снега</a:t>
              </a:r>
            </a:p>
          </p:txBody>
        </p:sp>
        <p:pic>
          <p:nvPicPr>
            <p:cNvPr id="12" name="Picture 2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0" t="38142" r="55142" b="55394"/>
            <a:stretch/>
          </p:blipFill>
          <p:spPr bwMode="auto">
            <a:xfrm>
              <a:off x="5436096" y="5951839"/>
              <a:ext cx="485775" cy="5926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11560" y="6021288"/>
            <a:ext cx="3542792" cy="523220"/>
            <a:chOff x="251520" y="6093296"/>
            <a:chExt cx="2952328" cy="5232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1520" y="6093296"/>
              <a:ext cx="504056" cy="3600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6093296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Территория с наиболее загрязненной атмосферой</a:t>
              </a:r>
              <a:endParaRPr lang="ru-RU" sz="1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436096" y="6093296"/>
            <a:ext cx="3041457" cy="523220"/>
            <a:chOff x="3563888" y="6093296"/>
            <a:chExt cx="3041457" cy="5232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563888" y="6093296"/>
              <a:ext cx="504056" cy="36004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3097" y="6093296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Территория с наиболее </a:t>
              </a:r>
              <a:r>
                <a:rPr lang="ru-RU" sz="1400" dirty="0" smtClean="0"/>
                <a:t>чистой атмосферой</a:t>
              </a:r>
              <a:endParaRPr lang="ru-RU" sz="1400" dirty="0"/>
            </a:p>
          </p:txBody>
        </p:sp>
      </p:grpSp>
      <p:pic>
        <p:nvPicPr>
          <p:cNvPr id="19" name="Рисунок 18" descr="D:\Documents\Богатырев, Громов\Собственные маитериалы\96Vr8uyuhMc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6" y="2770060"/>
            <a:ext cx="222465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трелка вниз 19"/>
          <p:cNvSpPr/>
          <p:nvPr/>
        </p:nvSpPr>
        <p:spPr>
          <a:xfrm rot="1902387">
            <a:off x="2480027" y="2673028"/>
            <a:ext cx="485818" cy="122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41742" y="155679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24928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2019-2020 гг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4142" y="177281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2020-2021гг.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116632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7511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72689"/>
              </p:ext>
            </p:extLst>
          </p:nvPr>
        </p:nvGraphicFramePr>
        <p:xfrm>
          <a:off x="395536" y="764704"/>
          <a:ext cx="829022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8044"/>
                <a:gridCol w="1658044"/>
                <a:gridCol w="1658044"/>
                <a:gridCol w="1658044"/>
                <a:gridCol w="1658044"/>
              </a:tblGrid>
              <a:tr h="239609">
                <a:tc rowSpan="2">
                  <a:txBody>
                    <a:bodyPr/>
                    <a:lstStyle/>
                    <a:p>
                      <a:r>
                        <a:rPr lang="ru-RU" sz="1600" b="1" dirty="0" smtClean="0"/>
                        <a:t>Номер точки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2018-2020/2021 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050" b="1" baseline="0" dirty="0" smtClean="0"/>
                        <a:t>(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нумерация одной и той же точки в эти периоды разная)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Кол-во плавающих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 примесей</a:t>
                      </a:r>
                      <a:r>
                        <a:rPr lang="ru-RU" sz="1400" b="0" baseline="0" dirty="0" smtClean="0"/>
                        <a:t>  </a:t>
                      </a:r>
                      <a:r>
                        <a:rPr lang="ru-RU" sz="1400" b="0" dirty="0" smtClean="0"/>
                        <a:t>мг/л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Кол-во дней с одинаковым направлением ветров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Кол-во плавающих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 примесей</a:t>
                      </a:r>
                      <a:r>
                        <a:rPr lang="ru-RU" sz="1400" b="0" baseline="0" dirty="0" smtClean="0"/>
                        <a:t>  </a:t>
                      </a:r>
                      <a:r>
                        <a:rPr lang="ru-RU" sz="1400" b="0" dirty="0" smtClean="0"/>
                        <a:t>мг/л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Кол-во дней с одинаковым направлением ветров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2018-2020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2018-2020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2020-2021</a:t>
                      </a:r>
                      <a:endParaRPr lang="ru-RU" sz="1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2020-2021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 4/10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1200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200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9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6/3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1000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350</a:t>
                      </a:r>
                      <a:endParaRPr lang="ru-RU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/>
                          </a:solidFill>
                        </a:rPr>
                        <a:t>28</a:t>
                      </a:r>
                      <a:endParaRPr lang="ru-RU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5576" y="188640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Результаты работы</a:t>
            </a:r>
          </a:p>
        </p:txBody>
      </p:sp>
      <p:pic>
        <p:nvPicPr>
          <p:cNvPr id="11" name="Рисунок 10" descr="D:\Documents\Богатырев, Громов\2021\Фотографии\mgmjjviSut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0"/>
          <a:stretch/>
        </p:blipFill>
        <p:spPr bwMode="auto">
          <a:xfrm>
            <a:off x="4976589" y="3698737"/>
            <a:ext cx="3411835" cy="297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t="23216" r="13375" b="11620"/>
          <a:stretch/>
        </p:blipFill>
        <p:spPr bwMode="auto">
          <a:xfrm>
            <a:off x="821806" y="3698737"/>
            <a:ext cx="3318146" cy="2970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2834352"/>
            <a:ext cx="828091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 smtClean="0"/>
              <a:t> </a:t>
            </a:r>
            <a:r>
              <a:rPr lang="ru-RU" sz="1600" dirty="0" smtClean="0"/>
              <a:t>Сравнение результатов трёхлетнего мониторинга показывает, что публикация материалов проекта в СМИ и доведение их до компетентных органов, привело к уменьшению негативного воздействия на атмосферу города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19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Выводы</a:t>
            </a:r>
          </a:p>
          <a:p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Преобладающими направлениями ветра в г. Соколе в зимний период 2020-2021 гг., также как и в 2018-2019 гг., были юго-восточное и южное. Скорость этих ветров была ниже среднестатистической по району исследования.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Публичный опрос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по визуальной оценке загрязнения снега показал, что жители города не равнодушны к этой проблеме, их мнение в основном совпадает с результатами наших исследований.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Гидрохимический анализ талой воды на содержание плавающих примесей подтвердил выводы по загрязнению атмосферного воздуха сажей, сделанные в 2019 и 2020 гг.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Юго-восточные </a:t>
            </a:r>
            <a:r>
              <a:rPr lang="ru-RU" dirty="0"/>
              <a:t>и южные ветра со скоростями ниже среднестатистических оказали решающее влияние на распределение загрязнения в виде сажи от трубы котельной АО «</a:t>
            </a:r>
            <a:r>
              <a:rPr lang="ru-RU" dirty="0" err="1"/>
              <a:t>Сокольский</a:t>
            </a:r>
            <a:r>
              <a:rPr lang="ru-RU" dirty="0"/>
              <a:t> ДОК» в г. Соколе.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Наибольшее </a:t>
            </a:r>
            <a:r>
              <a:rPr lang="ru-RU" dirty="0"/>
              <a:t>влияние выбросов котельной АО «</a:t>
            </a:r>
            <a:r>
              <a:rPr lang="ru-RU" dirty="0" err="1"/>
              <a:t>Сокольский</a:t>
            </a:r>
            <a:r>
              <a:rPr lang="ru-RU" dirty="0"/>
              <a:t> ДОК»  на загрязнение атмосферного воздуха в зимний период оказывается на районы, расположенные к северу, северо-западу и западу от предприятия.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Количество плавающих примесей в талой воде по результатам исследований 2018-2021 гг. уменьшается</a:t>
            </a:r>
            <a:r>
              <a:rPr lang="ru-RU" dirty="0" smtClean="0"/>
              <a:t>.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Финансирование не требуется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dirty="0" smtClean="0"/>
              <a:t>Город Сокол является </a:t>
            </a:r>
            <a:r>
              <a:rPr lang="ru-RU" dirty="0"/>
              <a:t>крупным промышленным центром со значительным количеством предприятий. </a:t>
            </a:r>
            <a:endParaRPr lang="ru-RU" dirty="0" smtClean="0"/>
          </a:p>
          <a:p>
            <a:pPr indent="360000"/>
            <a:r>
              <a:rPr lang="ru-RU" dirty="0" smtClean="0"/>
              <a:t>В </a:t>
            </a:r>
            <a:r>
              <a:rPr lang="ru-RU" dirty="0"/>
              <a:t>зимний период 2018-2020 гг. с близлежащих к предприятиям точек были взяты пробы снега, проведён гидрохимический анализ талой воды этих </a:t>
            </a:r>
            <a:r>
              <a:rPr lang="ru-RU" dirty="0" smtClean="0"/>
              <a:t>проб по 11 показателям. </a:t>
            </a:r>
            <a:r>
              <a:rPr lang="ru-RU" dirty="0"/>
              <a:t>Выявлено, что во всех пробах талой воды содержание исследуемых веществ, </a:t>
            </a:r>
            <a:r>
              <a:rPr lang="ru-RU" u="sng" dirty="0"/>
              <a:t>кроме плавающих примесей </a:t>
            </a:r>
            <a:r>
              <a:rPr lang="ru-RU" dirty="0"/>
              <a:t>не превышало ПДК по питьевой </a:t>
            </a:r>
            <a:r>
              <a:rPr lang="ru-RU" dirty="0" smtClean="0"/>
              <a:t>воде.</a:t>
            </a:r>
          </a:p>
          <a:p>
            <a:pPr indent="360000"/>
            <a:r>
              <a:rPr lang="ru-RU" dirty="0" smtClean="0"/>
              <a:t>Сравнительный </a:t>
            </a:r>
            <a:r>
              <a:rPr lang="ru-RU" dirty="0"/>
              <a:t>анализ каждой пробы выявил наиболее загрязнённые и наиболее чистые участки города. </a:t>
            </a:r>
            <a:endParaRPr lang="ru-RU" dirty="0" smtClean="0"/>
          </a:p>
          <a:p>
            <a:pPr indent="360000"/>
            <a:r>
              <a:rPr lang="ru-RU" dirty="0" smtClean="0"/>
              <a:t>Кроме </a:t>
            </a:r>
            <a:r>
              <a:rPr lang="ru-RU" dirty="0"/>
              <a:t>того, за </a:t>
            </a:r>
            <a:r>
              <a:rPr lang="ru-RU" dirty="0" smtClean="0"/>
              <a:t>означенный период был </a:t>
            </a:r>
            <a:r>
              <a:rPr lang="ru-RU" dirty="0"/>
              <a:t>сделан анализ дневников погоды по преобладающим направлениям и скорости ветра. </a:t>
            </a:r>
            <a:endParaRPr lang="ru-RU" dirty="0" smtClean="0"/>
          </a:p>
          <a:p>
            <a:pPr indent="360000"/>
            <a:r>
              <a:rPr lang="ru-RU" dirty="0" smtClean="0"/>
              <a:t>Соединяя </a:t>
            </a:r>
            <a:r>
              <a:rPr lang="ru-RU" dirty="0"/>
              <a:t>воедино результаты вышеуказанных исследований, было выяснено, что максимальное влияние на чистоту снежного покрова и, следовательно, на загрязнение атмосферного </a:t>
            </a:r>
            <a:r>
              <a:rPr lang="ru-RU" dirty="0" smtClean="0"/>
              <a:t>воздуха, </a:t>
            </a:r>
            <a:r>
              <a:rPr lang="ru-RU" dirty="0"/>
              <a:t>в зимний период оказывают предприятия ОАО «</a:t>
            </a:r>
            <a:r>
              <a:rPr lang="ru-RU" dirty="0" err="1"/>
              <a:t>Солдек</a:t>
            </a:r>
            <a:r>
              <a:rPr lang="ru-RU" dirty="0"/>
              <a:t>», а в особенности АО «</a:t>
            </a:r>
            <a:r>
              <a:rPr lang="ru-RU" dirty="0" err="1"/>
              <a:t>Сокольский</a:t>
            </a:r>
            <a:r>
              <a:rPr lang="ru-RU" dirty="0"/>
              <a:t> ДОК», наличие </a:t>
            </a:r>
            <a:r>
              <a:rPr lang="ru-RU" u="sng" dirty="0"/>
              <a:t>сажи</a:t>
            </a:r>
            <a:r>
              <a:rPr lang="ru-RU" dirty="0"/>
              <a:t> в выбросах котельной которого, указывает на неполное сгорание углеводородного топлива (древесных отходов производства</a:t>
            </a:r>
            <a:r>
              <a:rPr lang="ru-RU" dirty="0" smtClean="0"/>
              <a:t>).  </a:t>
            </a:r>
          </a:p>
          <a:p>
            <a:pPr indent="360000"/>
            <a:r>
              <a:rPr lang="ru-RU" b="1" dirty="0" smtClean="0"/>
              <a:t>Новизна </a:t>
            </a:r>
            <a:r>
              <a:rPr lang="ru-RU" b="1" dirty="0"/>
              <a:t>работы</a:t>
            </a:r>
            <a:r>
              <a:rPr lang="ru-RU" dirty="0"/>
              <a:t> заключается в том, что в ней прослежена взаимосвязь загрязнения атмосферы в г. Соколе </a:t>
            </a:r>
            <a:r>
              <a:rPr lang="ru-RU" dirty="0" smtClean="0"/>
              <a:t>не </a:t>
            </a:r>
            <a:r>
              <a:rPr lang="ru-RU" dirty="0"/>
              <a:t>только за счёт выбросов предприятий, но и от направления и скорости ветра</a:t>
            </a:r>
            <a:r>
              <a:rPr lang="ru-RU" dirty="0" smtClean="0"/>
              <a:t>.</a:t>
            </a:r>
          </a:p>
          <a:p>
            <a:pPr indent="360000"/>
            <a:r>
              <a:rPr lang="ru-RU" dirty="0"/>
              <a:t>Р</a:t>
            </a:r>
            <a:r>
              <a:rPr lang="ru-RU" dirty="0" smtClean="0"/>
              <a:t>езультаты </a:t>
            </a:r>
            <a:r>
              <a:rPr lang="ru-RU" dirty="0"/>
              <a:t>работы помогают улучшить экологическую обстановку в нашем городе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Актуальность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28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1052736"/>
            <a:ext cx="7815768" cy="4320480"/>
            <a:chOff x="251520" y="1052736"/>
            <a:chExt cx="8535848" cy="482212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52736"/>
              <a:ext cx="8535848" cy="482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Рукописные данные 3"/>
                <p14:cNvContentPartPr/>
                <p14:nvPr/>
              </p14:nvContentPartPr>
              <p14:xfrm>
                <a:off x="1957320" y="2064600"/>
                <a:ext cx="5258160" cy="2850480"/>
              </p14:xfrm>
            </p:contentPart>
          </mc:Choice>
          <mc:Fallback xmlns="">
            <p:pic>
              <p:nvPicPr>
                <p:cNvPr id="20" name="Рукописные данные 1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8240" y="2045520"/>
                  <a:ext cx="5296320" cy="2888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Прямоугольник 4"/>
          <p:cNvSpPr/>
          <p:nvPr/>
        </p:nvSpPr>
        <p:spPr>
          <a:xfrm>
            <a:off x="611560" y="764704"/>
            <a:ext cx="786599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Участки </a:t>
            </a:r>
            <a:r>
              <a:rPr lang="ru-RU" sz="1600" b="1" dirty="0">
                <a:solidFill>
                  <a:srgbClr val="0070C0"/>
                </a:solidFill>
              </a:rPr>
              <a:t>взятия </a:t>
            </a:r>
            <a:r>
              <a:rPr lang="ru-RU" sz="1600" b="1" dirty="0" smtClean="0">
                <a:solidFill>
                  <a:srgbClr val="0070C0"/>
                </a:solidFill>
              </a:rPr>
              <a:t>проб снега в 2018-2020 гг., предприятия </a:t>
            </a:r>
            <a:r>
              <a:rPr lang="ru-RU" sz="1600" b="1" dirty="0">
                <a:solidFill>
                  <a:srgbClr val="0070C0"/>
                </a:solidFill>
              </a:rPr>
              <a:t>г. Сокола, являющиеся  источником загрязнения </a:t>
            </a:r>
            <a:r>
              <a:rPr lang="ru-RU" sz="1600" b="1" dirty="0" smtClean="0">
                <a:solidFill>
                  <a:srgbClr val="0070C0"/>
                </a:solidFill>
              </a:rPr>
              <a:t>атмосферы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районирование </a:t>
            </a:r>
            <a:r>
              <a:rPr lang="ru-RU" sz="1600" b="1" dirty="0">
                <a:solidFill>
                  <a:srgbClr val="0070C0"/>
                </a:solidFill>
              </a:rPr>
              <a:t>города по загрязненности снежного покрова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31031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Актуальность</a:t>
            </a: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5500625"/>
            <a:ext cx="3169121" cy="592671"/>
            <a:chOff x="826815" y="5951837"/>
            <a:chExt cx="3169121" cy="592671"/>
          </a:xfrm>
        </p:grpSpPr>
        <p:sp>
          <p:nvSpPr>
            <p:cNvPr id="8" name="TextBox 7"/>
            <p:cNvSpPr txBox="1"/>
            <p:nvPr/>
          </p:nvSpPr>
          <p:spPr>
            <a:xfrm>
              <a:off x="1331641" y="5986564"/>
              <a:ext cx="2664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-  название предприятия и</a:t>
              </a:r>
            </a:p>
            <a:p>
              <a:r>
                <a:rPr lang="ru-RU" sz="1400" dirty="0" smtClean="0"/>
                <a:t> контур его территории</a:t>
              </a:r>
              <a:endParaRPr lang="ru-RU" sz="1400" dirty="0"/>
            </a:p>
          </p:txBody>
        </p:sp>
        <p:pic>
          <p:nvPicPr>
            <p:cNvPr id="9" name="Picture 2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0" t="34495" r="62698" b="55063"/>
            <a:stretch/>
          </p:blipFill>
          <p:spPr bwMode="auto">
            <a:xfrm>
              <a:off x="826815" y="5951837"/>
              <a:ext cx="504826" cy="5926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5436096" y="5560074"/>
            <a:ext cx="2934047" cy="605230"/>
            <a:chOff x="5436096" y="5951839"/>
            <a:chExt cx="2934047" cy="605230"/>
          </a:xfrm>
        </p:grpSpPr>
        <p:sp>
          <p:nvSpPr>
            <p:cNvPr id="11" name="TextBox 10"/>
            <p:cNvSpPr txBox="1"/>
            <p:nvPr/>
          </p:nvSpPr>
          <p:spPr>
            <a:xfrm>
              <a:off x="5921871" y="5972294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-   </a:t>
              </a:r>
              <a:r>
                <a:rPr lang="ru-RU" sz="1400" dirty="0"/>
                <a:t>место и номер участка взятия пробы снега</a:t>
              </a:r>
            </a:p>
          </p:txBody>
        </p:sp>
        <p:pic>
          <p:nvPicPr>
            <p:cNvPr id="12" name="Picture 2"/>
            <p:cNvPicPr/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20" t="38142" r="55142" b="55394"/>
            <a:stretch/>
          </p:blipFill>
          <p:spPr bwMode="auto">
            <a:xfrm>
              <a:off x="5436096" y="5951839"/>
              <a:ext cx="485775" cy="5926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611560" y="6218148"/>
            <a:ext cx="3542792" cy="523220"/>
            <a:chOff x="251520" y="6093296"/>
            <a:chExt cx="2952328" cy="5232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1520" y="6093296"/>
              <a:ext cx="504056" cy="36004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6093296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Территория с наиболее загрязненной атмосферой</a:t>
              </a:r>
              <a:endParaRPr lang="ru-RU" sz="14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436096" y="6290156"/>
            <a:ext cx="3041457" cy="523220"/>
            <a:chOff x="3563888" y="6093296"/>
            <a:chExt cx="3041457" cy="5232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563888" y="6093296"/>
              <a:ext cx="504056" cy="36004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3097" y="6093296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Территория с наиболее </a:t>
              </a:r>
              <a:r>
                <a:rPr lang="ru-RU" sz="1400" dirty="0" smtClean="0"/>
                <a:t>чистой атмосферой</a:t>
              </a:r>
              <a:endParaRPr lang="ru-RU" sz="1400" dirty="0"/>
            </a:p>
          </p:txBody>
        </p:sp>
      </p:grpSp>
      <p:pic>
        <p:nvPicPr>
          <p:cNvPr id="19" name="Рисунок 18" descr="D:\Documents\Богатырев, Громов\Собственные маитериалы\96Vr8uyuhMc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22465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трелка вниз 19"/>
          <p:cNvSpPr/>
          <p:nvPr/>
        </p:nvSpPr>
        <p:spPr>
          <a:xfrm rot="1902387">
            <a:off x="2403724" y="2976844"/>
            <a:ext cx="485818" cy="1226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41742" y="218511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2018-2019 гг.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277632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2019-2020 гг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041" y="260648"/>
            <a:ext cx="8604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</a:t>
            </a:r>
            <a:r>
              <a:rPr lang="en-US" sz="2400" b="1" i="1" dirty="0" smtClean="0"/>
              <a:t>: </a:t>
            </a:r>
            <a:r>
              <a:rPr lang="ru-RU" sz="2000" dirty="0" smtClean="0"/>
              <a:t>оценить  влияние </a:t>
            </a:r>
            <a:r>
              <a:rPr lang="ru-RU" sz="2000" dirty="0"/>
              <a:t>преобладающих направлений и скоростей ветра на загрязнение атмосферного воздуха в г. Соколе </a:t>
            </a:r>
            <a:r>
              <a:rPr lang="ru-RU" sz="2000" dirty="0" smtClean="0"/>
              <a:t>выбросами </a:t>
            </a:r>
            <a:r>
              <a:rPr lang="ru-RU" sz="2000" dirty="0"/>
              <a:t>котельной АО «</a:t>
            </a:r>
            <a:r>
              <a:rPr lang="ru-RU" sz="2000" dirty="0" err="1"/>
              <a:t>Сокольский</a:t>
            </a:r>
            <a:r>
              <a:rPr lang="ru-RU" sz="2000" dirty="0"/>
              <a:t> ДОК» с использованием показателей чистоты снега.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040" y="13963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Задачи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65685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/>
              <a:t>о</a:t>
            </a:r>
            <a:r>
              <a:rPr lang="ru-RU" dirty="0" smtClean="0"/>
              <a:t>существить </a:t>
            </a:r>
            <a:r>
              <a:rPr lang="ru-RU" dirty="0"/>
              <a:t>анализ метеорологических наблюдений (направление и скорость ветра) в </a:t>
            </a:r>
            <a:r>
              <a:rPr lang="ru-RU" dirty="0" smtClean="0"/>
              <a:t>г. </a:t>
            </a:r>
            <a:r>
              <a:rPr lang="ru-RU" dirty="0"/>
              <a:t>Соколе за три зимних месяца 2020-2021 гг</a:t>
            </a:r>
            <a:r>
              <a:rPr lang="ru-RU" dirty="0" smtClean="0"/>
              <a:t>.;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осуществить опрос по визуальной оценке загрязнения снега на поперечных срезах снежного покрова в исследуемых точках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»,  для привлечения внимания жителей города к проблеме;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провести гидрохимический анализ талой воды на содержание плавающих примесей;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оценить </a:t>
            </a:r>
            <a:r>
              <a:rPr lang="ru-RU" dirty="0"/>
              <a:t>влияние направления и скорости ветра на распределение загрязнения в виде сажи от трубы котельной АО «</a:t>
            </a:r>
            <a:r>
              <a:rPr lang="ru-RU" dirty="0" err="1"/>
              <a:t>Сокольский</a:t>
            </a:r>
            <a:r>
              <a:rPr lang="ru-RU" dirty="0"/>
              <a:t> ДОК</a:t>
            </a:r>
            <a:r>
              <a:rPr lang="ru-RU" dirty="0" smtClean="0"/>
              <a:t>»;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установить </a:t>
            </a:r>
            <a:r>
              <a:rPr lang="ru-RU" dirty="0"/>
              <a:t>районы города с наибольшим и наименьшим влиянием выбросов котельной АО «</a:t>
            </a:r>
            <a:r>
              <a:rPr lang="ru-RU" dirty="0" err="1"/>
              <a:t>Сокольский</a:t>
            </a:r>
            <a:r>
              <a:rPr lang="ru-RU" dirty="0"/>
              <a:t> ДОК» на загрязнение атмосферного воздуха</a:t>
            </a:r>
            <a:r>
              <a:rPr lang="ru-RU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равнить </a:t>
            </a:r>
            <a:r>
              <a:rPr lang="ru-RU" dirty="0"/>
              <a:t>результаты исследований по количеству плавающих примесей в талой воде из разных точек за три года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r>
              <a:rPr lang="ru-RU" b="1" dirty="0" smtClean="0"/>
              <a:t>Объект </a:t>
            </a:r>
            <a:r>
              <a:rPr lang="ru-RU" b="1" dirty="0"/>
              <a:t>исследования:</a:t>
            </a:r>
            <a:r>
              <a:rPr lang="ru-RU" dirty="0"/>
              <a:t> снежный покров г. Сокола.</a:t>
            </a:r>
          </a:p>
          <a:p>
            <a:r>
              <a:rPr lang="ru-RU" b="1" dirty="0"/>
              <a:t>Предмет исследования</a:t>
            </a:r>
            <a:r>
              <a:rPr lang="ru-RU" dirty="0"/>
              <a:t>: количество плавающих примесей в пробах </a:t>
            </a:r>
            <a:r>
              <a:rPr lang="ru-RU" dirty="0" smtClean="0"/>
              <a:t>талой воды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4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56181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</a:t>
            </a:r>
            <a:endParaRPr lang="ru-RU" sz="2000" dirty="0"/>
          </a:p>
        </p:txBody>
      </p:sp>
      <p:pic>
        <p:nvPicPr>
          <p:cNvPr id="3" name="Рисунок 2" descr="C:\Users\Samsung\Desktop\2021 Богатырев\2021-22\Карта новая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67" y="2087623"/>
            <a:ext cx="7242141" cy="3933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79384" y="665401"/>
            <a:ext cx="792506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Материалом </a:t>
            </a:r>
            <a:r>
              <a:rPr lang="ru-RU" sz="1600" dirty="0"/>
              <a:t>для исследования послужили данные гидрохимического анализа талой воды проб снега, взятых из десяти точек, расположенных примерно на равных расстояниях от трубы котельной Сокольского ДОК в следующих направлениях: на север – 800 и 1600 м; на юг – 800 м; на запад – 800 м; на восток – 800 м; на северо-запад – 900 и 1800 м; на северо-восток – 800 м; на юго-запад – 800 м; на юго-восток – 900 м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292080" y="6135687"/>
            <a:ext cx="3059582" cy="461665"/>
            <a:chOff x="5784479" y="5928538"/>
            <a:chExt cx="3059582" cy="461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4479" y="5970388"/>
              <a:ext cx="611310" cy="41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395789" y="592853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-   место и номер участка взятия пробы снега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25029" y="6111413"/>
            <a:ext cx="2682875" cy="557947"/>
            <a:chOff x="826815" y="5951837"/>
            <a:chExt cx="3169121" cy="592671"/>
          </a:xfrm>
        </p:grpSpPr>
        <p:sp>
          <p:nvSpPr>
            <p:cNvPr id="8" name="TextBox 7"/>
            <p:cNvSpPr txBox="1"/>
            <p:nvPr/>
          </p:nvSpPr>
          <p:spPr>
            <a:xfrm>
              <a:off x="1331641" y="5986564"/>
              <a:ext cx="2664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ru-RU" sz="1200" dirty="0" smtClean="0"/>
                <a:t>-  название предприятия и</a:t>
              </a:r>
            </a:p>
            <a:p>
              <a:r>
                <a:rPr lang="ru-RU" sz="1200" dirty="0" smtClean="0"/>
                <a:t> контур его территории</a:t>
              </a:r>
              <a:endParaRPr lang="ru-RU" sz="1200" dirty="0"/>
            </a:p>
          </p:txBody>
        </p:sp>
        <p:pic>
          <p:nvPicPr>
            <p:cNvPr id="9" name="Picture 2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10" t="34495" r="62698" b="55063"/>
            <a:stretch/>
          </p:blipFill>
          <p:spPr bwMode="auto">
            <a:xfrm>
              <a:off x="826815" y="5951837"/>
              <a:ext cx="504826" cy="59267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611560" y="188640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 и методы </a:t>
            </a:r>
            <a:r>
              <a:rPr lang="ru-RU" sz="2400" b="1" dirty="0" smtClean="0"/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7271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45847"/>
              </p:ext>
            </p:extLst>
          </p:nvPr>
        </p:nvGraphicFramePr>
        <p:xfrm>
          <a:off x="755576" y="1874137"/>
          <a:ext cx="7560000" cy="4651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000"/>
                <a:gridCol w="1080000"/>
                <a:gridCol w="1080000"/>
                <a:gridCol w="1080000"/>
                <a:gridCol w="1080000"/>
                <a:gridCol w="1080000"/>
                <a:gridCol w="1080000"/>
              </a:tblGrid>
              <a:tr h="60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Кол-во дней с данным направлением ветров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Средняя скорость  </a:t>
                      </a: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ветров 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м/с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2018 - 2019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2019 - 2020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2018 - 2019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2019 - 2020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Южное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1030" algn="l"/>
                        </a:tabLs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25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2,50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Северное 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3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3,49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Западное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5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1,86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Восточное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4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2,55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Юго-западное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2,03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Юго-восточное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31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28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2,97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Северо-западное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13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1,76 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Северо-восточное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4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1,95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Штиль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3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–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 дней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91 день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</a:t>
                      </a: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3.02средн.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919" marR="479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в среднем – 2,12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188640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 и методы </a:t>
            </a:r>
            <a:r>
              <a:rPr lang="ru-RU" sz="2400" b="1" dirty="0" smtClean="0"/>
              <a:t>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7478"/>
            <a:ext cx="756084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На основе дневников погоды в городе Соколе за зимние месяцы 2018-2021 гг., взятых из архива погоды </a:t>
            </a:r>
            <a:r>
              <a:rPr lang="en-US" dirty="0" err="1"/>
              <a:t>Gismeteo</a:t>
            </a:r>
            <a:r>
              <a:rPr lang="ru-RU" dirty="0"/>
              <a:t>, составлены таблицы основных направлений </a:t>
            </a:r>
            <a:r>
              <a:rPr lang="ru-RU" dirty="0" smtClean="0"/>
              <a:t>ветров </a:t>
            </a:r>
            <a:r>
              <a:rPr lang="ru-RU" dirty="0"/>
              <a:t>и их средних </a:t>
            </a:r>
            <a:r>
              <a:rPr lang="ru-RU" dirty="0" smtClean="0"/>
              <a:t>скоростей.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6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091" descr="bDVcyOcsF6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7632"/>
          <a:stretch>
            <a:fillRect/>
          </a:stretch>
        </p:blipFill>
        <p:spPr bwMode="auto">
          <a:xfrm>
            <a:off x="4788024" y="980728"/>
            <a:ext cx="3656578" cy="51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88640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 и методы </a:t>
            </a:r>
            <a:r>
              <a:rPr lang="ru-RU" sz="2400" b="1" dirty="0" smtClean="0"/>
              <a:t>исследования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501008"/>
            <a:ext cx="352839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На втором этапе с целью привлечения внимания</a:t>
            </a:r>
            <a:r>
              <a:rPr lang="ru-RU" sz="1600" dirty="0"/>
              <a:t> </a:t>
            </a:r>
            <a:r>
              <a:rPr lang="ru-RU" sz="1600" dirty="0" smtClean="0"/>
              <a:t>жителей </a:t>
            </a:r>
            <a:r>
              <a:rPr lang="ru-RU" sz="1600" dirty="0"/>
              <a:t>города Сокола </a:t>
            </a:r>
            <a:r>
              <a:rPr lang="ru-RU" sz="1600" dirty="0" smtClean="0"/>
              <a:t> к проблеме,  визуальная оценка загрязненности снега </a:t>
            </a:r>
            <a:r>
              <a:rPr lang="ru-RU" sz="1600" dirty="0"/>
              <a:t>проводилась </a:t>
            </a:r>
            <a:r>
              <a:rPr lang="ru-RU" sz="1600" dirty="0" smtClean="0"/>
              <a:t>путем </a:t>
            </a:r>
            <a:r>
              <a:rPr lang="ru-RU" sz="1600" dirty="0"/>
              <a:t>публичного опроса в социальной сети «</a:t>
            </a:r>
            <a:r>
              <a:rPr lang="ru-RU" sz="1600" dirty="0" err="1"/>
              <a:t>ВКонтакте</a:t>
            </a:r>
            <a:r>
              <a:rPr lang="ru-RU" sz="1600" dirty="0"/>
              <a:t>». Были выставлены фотографии поперечных разрезов снега с десяти точек, и было предложено определить, в какой точке города снег более грязный.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3832" y="1222881"/>
            <a:ext cx="351013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На 1-м этапе визуальная оценка </a:t>
            </a:r>
            <a:r>
              <a:rPr lang="ru-RU" sz="1600" dirty="0"/>
              <a:t>чистоты </a:t>
            </a:r>
            <a:r>
              <a:rPr lang="ru-RU" sz="1600" dirty="0" smtClean="0"/>
              <a:t>снега определялась по цвету внешнего покрова. Градации чистоты установили самостоятельно: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очень чистый (голубовато-белый),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довольно чистый (белый),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грязноватый (серовато-белый),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грязный (серый)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80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4032448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Гидрохимические </a:t>
            </a:r>
            <a:r>
              <a:rPr lang="ru-RU" dirty="0"/>
              <a:t>исследования талой воды проводились по общепринятой </a:t>
            </a:r>
            <a:r>
              <a:rPr lang="ru-RU" dirty="0" smtClean="0"/>
              <a:t>методике. В качестве </a:t>
            </a:r>
            <a:r>
              <a:rPr lang="ru-RU" dirty="0"/>
              <a:t>эталона для сравнения гидрохимических показателей талой воды взяли дистиллированную воду, так как снег – это испарившаяся с поверхности земли, </a:t>
            </a:r>
            <a:r>
              <a:rPr lang="ru-RU" dirty="0" err="1" smtClean="0"/>
              <a:t>кристаллизированная</a:t>
            </a:r>
            <a:r>
              <a:rPr lang="ru-RU" dirty="0" smtClean="0"/>
              <a:t>  и </a:t>
            </a:r>
            <a:r>
              <a:rPr lang="ru-RU" dirty="0"/>
              <a:t>выпавшая обратно на землю вода. Сравнили наши показатели с ПДК (предельно допустимые концентрации) веществ в питьевой воде по СанПиНу 2.1.4.1074-01 [9], т.к. л</a:t>
            </a:r>
            <a:r>
              <a:rPr lang="ru-RU" dirty="0" smtClean="0"/>
              <a:t>юбая </a:t>
            </a:r>
            <a:r>
              <a:rPr lang="ru-RU" dirty="0"/>
              <a:t>природная вода обычно сравнивается с этими ПДК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 и методы </a:t>
            </a:r>
            <a:r>
              <a:rPr lang="ru-RU" sz="2400" b="1" dirty="0" smtClean="0"/>
              <a:t>исследования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575420" y="3474301"/>
            <a:ext cx="3029028" cy="3123051"/>
            <a:chOff x="739206" y="1134599"/>
            <a:chExt cx="3916263" cy="3784764"/>
          </a:xfrm>
        </p:grpSpPr>
        <p:pic>
          <p:nvPicPr>
            <p:cNvPr id="13" name="Рисунок 12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06" y="1134599"/>
              <a:ext cx="1323975" cy="1934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20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182" y="1144124"/>
              <a:ext cx="1296144" cy="1914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20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325" y="1145394"/>
              <a:ext cx="1296144" cy="1924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20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07" y="3038276"/>
              <a:ext cx="1331092" cy="184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205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181" y="3052565"/>
              <a:ext cx="1296144" cy="185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4" descr="IMG_20211009_11183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069445"/>
              <a:ext cx="1296144" cy="1849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755576" y="5301208"/>
            <a:ext cx="40324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Главный признак сравнения – наличие плавающих примесей, так как другие показатели в 2018-2020 гг. не превышали ПДК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90662"/>
              </p:ext>
            </p:extLst>
          </p:nvPr>
        </p:nvGraphicFramePr>
        <p:xfrm>
          <a:off x="5364088" y="83931"/>
          <a:ext cx="3456384" cy="3327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114306"/>
                <a:gridCol w="982038"/>
              </a:tblGrid>
              <a:tr h="60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Физико-химические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ПДК по СанПиН2.1.4.1074-01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Плавающие примеси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3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(баллы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жесткость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ульфаты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мг/л)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Хлориды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(мг/л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4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Аммоний солевой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ru-RU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(мг/л)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Нитриты (мг/л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Окисляемость (мг О /л)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5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51845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Материалы  и методы </a:t>
            </a:r>
            <a:r>
              <a:rPr lang="ru-RU" sz="2400" b="1" dirty="0" smtClean="0"/>
              <a:t>исследования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32473"/>
            <a:ext cx="8352928" cy="14003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/>
              <a:t>В 2020-2021 гг. построены схемы расположения точек взятия проб относительно трубы котельной Сокольского ДОК, на которых указаны точки взятия проб, расстояние точек от источника загрязнения, направления ветра, количество дней с данным направлением ветра, средняя скорость ветра, а также концентрация плавающих примесей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14789" r="3523" b="22348"/>
          <a:stretch/>
        </p:blipFill>
        <p:spPr bwMode="auto">
          <a:xfrm>
            <a:off x="971600" y="2204864"/>
            <a:ext cx="7409565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1701</Words>
  <Application>Microsoft Office PowerPoint</Application>
  <PresentationFormat>Экран (4:3)</PresentationFormat>
  <Paragraphs>278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Пользователь Windows</cp:lastModifiedBy>
  <cp:revision>53</cp:revision>
  <dcterms:created xsi:type="dcterms:W3CDTF">2021-10-13T12:43:36Z</dcterms:created>
  <dcterms:modified xsi:type="dcterms:W3CDTF">2021-11-08T10:50:02Z</dcterms:modified>
</cp:coreProperties>
</file>