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0" r:id="rId10"/>
    <p:sldId id="265" r:id="rId11"/>
    <p:sldId id="266" r:id="rId12"/>
    <p:sldId id="268" r:id="rId13"/>
    <p:sldId id="267" r:id="rId14"/>
  </p:sldIdLst>
  <p:sldSz cx="9144000" cy="5143500" type="screen16x9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44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'[Диаграмма в Microsoft Word]Лист1'!$A$2</c:f>
              <c:strCache>
                <c:ptCount val="1"/>
                <c:pt idx="0">
                  <c:v>пререпродуктивные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'[Диаграмма в Microsoft Word]Лист1'!$B$1:$E$1</c:f>
              <c:strCache>
                <c:ptCount val="2"/>
                <c:pt idx="0">
                  <c:v>2020</c:v>
                </c:pt>
                <c:pt idx="1">
                  <c:v>2021</c:v>
                </c:pt>
              </c:strCache>
            </c:strRef>
          </c:cat>
          <c:val>
            <c:numRef>
              <c:f>'[Диаграмма в Microsoft Word]Лист1'!$B$2:$E$2</c:f>
              <c:numCache>
                <c:formatCode>General</c:formatCode>
                <c:ptCount val="2"/>
                <c:pt idx="0">
                  <c:v>6</c:v>
                </c:pt>
                <c:pt idx="1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25-44C1-9CFA-6F2C7458F76A}"/>
            </c:ext>
          </c:extLst>
        </c:ser>
        <c:ser>
          <c:idx val="1"/>
          <c:order val="1"/>
          <c:tx>
            <c:strRef>
              <c:f>'[Диаграмма в Microsoft Word]Лист1'!$A$3</c:f>
              <c:strCache>
                <c:ptCount val="1"/>
                <c:pt idx="0">
                  <c:v>репродуктивные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'[Диаграмма в Microsoft Word]Лист1'!$B$1:$E$1</c:f>
              <c:strCache>
                <c:ptCount val="2"/>
                <c:pt idx="0">
                  <c:v>2020</c:v>
                </c:pt>
                <c:pt idx="1">
                  <c:v>2021</c:v>
                </c:pt>
              </c:strCache>
            </c:strRef>
          </c:cat>
          <c:val>
            <c:numRef>
              <c:f>'[Диаграмма в Microsoft Word]Лист1'!$B$3:$E$3</c:f>
              <c:numCache>
                <c:formatCode>General</c:formatCode>
                <c:ptCount val="2"/>
                <c:pt idx="0">
                  <c:v>10</c:v>
                </c:pt>
                <c:pt idx="1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E25-44C1-9CFA-6F2C7458F76A}"/>
            </c:ext>
          </c:extLst>
        </c:ser>
        <c:ser>
          <c:idx val="2"/>
          <c:order val="2"/>
          <c:tx>
            <c:strRef>
              <c:f>'[Диаграмма в Microsoft Word]Лист1'!$A$4</c:f>
              <c:strCache>
                <c:ptCount val="1"/>
                <c:pt idx="0">
                  <c:v>пострепродуктивные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'[Диаграмма в Microsoft Word]Лист1'!$B$1:$E$1</c:f>
              <c:strCache>
                <c:ptCount val="2"/>
                <c:pt idx="0">
                  <c:v>2020</c:v>
                </c:pt>
                <c:pt idx="1">
                  <c:v>2021</c:v>
                </c:pt>
              </c:strCache>
            </c:strRef>
          </c:cat>
          <c:val>
            <c:numRef>
              <c:f>'[Диаграмма в Microsoft Word]Лист1'!$B$4:$E$4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E25-44C1-9CFA-6F2C7458F76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2897408"/>
        <c:axId val="120881728"/>
      </c:barChart>
      <c:catAx>
        <c:axId val="42897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0881728"/>
        <c:crosses val="autoZero"/>
        <c:auto val="1"/>
        <c:lblAlgn val="ctr"/>
        <c:lblOffset val="100"/>
        <c:noMultiLvlLbl val="0"/>
      </c:catAx>
      <c:valAx>
        <c:axId val="120881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/>
                  <a:t>Количество ценопопуляционных  локусов, шт.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2897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metlewa.lena@yandex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hyperlink" Target="mailto:swetnika@rambler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s.fineartamerica.com/images/artworkimages/mediumlarge/1/fern-fronds-tim-gainey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00485" y="-2000483"/>
            <a:ext cx="5143034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259631" y="1491630"/>
            <a:ext cx="6624736" cy="1481370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Bahnschrift Light" pitchFamily="34" charset="0"/>
              </a:rPr>
              <a:t>Оценка состояния</a:t>
            </a:r>
            <a:br>
              <a:rPr lang="ru-RU" sz="2800" b="1" dirty="0">
                <a:latin typeface="Bahnschrift Light" pitchFamily="34" charset="0"/>
              </a:rPr>
            </a:br>
            <a:r>
              <a:rPr lang="ru-RU" sz="2800" b="1" dirty="0" err="1">
                <a:latin typeface="Bahnschrift Light" pitchFamily="34" charset="0"/>
              </a:rPr>
              <a:t>ценопопуляции</a:t>
            </a:r>
            <a:r>
              <a:rPr lang="ru-RU" sz="2800" b="1" dirty="0">
                <a:latin typeface="Bahnschrift Light" pitchFamily="34" charset="0"/>
              </a:rPr>
              <a:t> </a:t>
            </a:r>
            <a:r>
              <a:rPr lang="ru-RU" sz="2800" b="1" dirty="0" err="1">
                <a:latin typeface="Bahnschrift Light" pitchFamily="34" charset="0"/>
              </a:rPr>
              <a:t>Роlypodium</a:t>
            </a:r>
            <a:r>
              <a:rPr lang="ru-RU" sz="2800" b="1" dirty="0">
                <a:latin typeface="Bahnschrift Light" pitchFamily="34" charset="0"/>
              </a:rPr>
              <a:t> </a:t>
            </a:r>
            <a:r>
              <a:rPr lang="ru-RU" sz="2800" b="1" dirty="0" err="1">
                <a:latin typeface="Bahnschrift Light" pitchFamily="34" charset="0"/>
              </a:rPr>
              <a:t>vulgare</a:t>
            </a:r>
            <a:r>
              <a:rPr lang="ru-RU" sz="2800" b="1" dirty="0">
                <a:latin typeface="Bahnschrift Light" pitchFamily="34" charset="0"/>
              </a:rPr>
              <a:t/>
            </a:r>
            <a:br>
              <a:rPr lang="ru-RU" sz="2800" b="1" dirty="0">
                <a:latin typeface="Bahnschrift Light" pitchFamily="34" charset="0"/>
              </a:rPr>
            </a:br>
            <a:r>
              <a:rPr lang="ru-RU" sz="2800" b="1" dirty="0">
                <a:latin typeface="Bahnschrift Light" pitchFamily="34" charset="0"/>
              </a:rPr>
              <a:t>на территории д. </a:t>
            </a:r>
            <a:r>
              <a:rPr lang="ru-RU" sz="2800" b="1" dirty="0" err="1">
                <a:latin typeface="Bahnschrift Light" pitchFamily="34" charset="0"/>
              </a:rPr>
              <a:t>Фенчиково</a:t>
            </a:r>
            <a:r>
              <a:rPr lang="ru-RU" sz="2800" b="1" dirty="0">
                <a:latin typeface="Bahnschrift Light" pitchFamily="34" charset="0"/>
              </a:rPr>
              <a:t> Бабаевского </a:t>
            </a:r>
            <a:r>
              <a:rPr lang="ru-RU" sz="2800" b="1" dirty="0" smtClean="0">
                <a:latin typeface="Bahnschrift Light" pitchFamily="34" charset="0"/>
              </a:rPr>
              <a:t>района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9596" y="267494"/>
            <a:ext cx="70567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Областной </a:t>
            </a:r>
            <a:r>
              <a:rPr lang="ru-RU" sz="1600" dirty="0" smtClean="0"/>
              <a:t>конкурс научно-технических </a:t>
            </a:r>
            <a:r>
              <a:rPr lang="ru-RU" sz="1600" dirty="0"/>
              <a:t>проектов</a:t>
            </a:r>
          </a:p>
          <a:p>
            <a:pPr algn="ctr"/>
            <a:r>
              <a:rPr lang="ru-RU" sz="1600" dirty="0"/>
              <a:t>Вологодской области «Потенциал будущего»</a:t>
            </a:r>
          </a:p>
          <a:p>
            <a:pPr algn="ctr"/>
            <a:r>
              <a:rPr lang="ru-RU" sz="1600" dirty="0"/>
              <a:t>Номинация «Ученик»</a:t>
            </a:r>
          </a:p>
          <a:p>
            <a:pPr algn="ctr"/>
            <a:r>
              <a:rPr lang="ru-RU" sz="1600" dirty="0"/>
              <a:t>Направление «Науки о жизни»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11960" y="308514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latin typeface="Bahnschrift Light" pitchFamily="34" charset="0"/>
              </a:rPr>
              <a:t>У</a:t>
            </a:r>
            <a:r>
              <a:rPr lang="ru-RU" sz="1600" b="1" dirty="0" smtClean="0">
                <a:latin typeface="Bahnschrift Light" pitchFamily="34" charset="0"/>
              </a:rPr>
              <a:t>частник: </a:t>
            </a:r>
            <a:r>
              <a:rPr lang="ru-RU" sz="1600" dirty="0" err="1">
                <a:latin typeface="Bahnschrift Light" pitchFamily="34" charset="0"/>
              </a:rPr>
              <a:t>Метлева</a:t>
            </a:r>
            <a:r>
              <a:rPr lang="ru-RU" sz="1600" dirty="0">
                <a:latin typeface="Bahnschrift Light" pitchFamily="34" charset="0"/>
              </a:rPr>
              <a:t> Елена Артемовна, обучающаяся 11 класса</a:t>
            </a:r>
          </a:p>
          <a:p>
            <a:r>
              <a:rPr lang="ru-RU" sz="1600" dirty="0">
                <a:latin typeface="Bahnschrift Light" pitchFamily="34" charset="0"/>
              </a:rPr>
              <a:t>МБОУ «Бабаевская </a:t>
            </a:r>
            <a:r>
              <a:rPr lang="ru-RU" sz="1600" dirty="0" err="1">
                <a:latin typeface="Bahnschrift Light" pitchFamily="34" charset="0"/>
              </a:rPr>
              <a:t>сош</a:t>
            </a:r>
            <a:r>
              <a:rPr lang="ru-RU" sz="1600" dirty="0">
                <a:latin typeface="Bahnschrift Light" pitchFamily="34" charset="0"/>
              </a:rPr>
              <a:t> № 1».</a:t>
            </a:r>
          </a:p>
          <a:p>
            <a:r>
              <a:rPr lang="ru-RU" sz="1600" b="1" dirty="0" smtClean="0">
                <a:latin typeface="Bahnschrift Light" pitchFamily="34" charset="0"/>
              </a:rPr>
              <a:t>Руководитель: </a:t>
            </a:r>
            <a:r>
              <a:rPr lang="ru-RU" sz="1600" dirty="0">
                <a:latin typeface="Bahnschrift Light" pitchFamily="34" charset="0"/>
              </a:rPr>
              <a:t>С. Н. Андреева,</a:t>
            </a:r>
          </a:p>
          <a:p>
            <a:r>
              <a:rPr lang="ru-RU" sz="1600" dirty="0">
                <a:latin typeface="Bahnschrift Light" pitchFamily="34" charset="0"/>
              </a:rPr>
              <a:t>учитель биологии</a:t>
            </a:r>
          </a:p>
          <a:p>
            <a:r>
              <a:rPr lang="ru-RU" sz="1600" dirty="0">
                <a:latin typeface="Bahnschrift Light" pitchFamily="34" charset="0"/>
              </a:rPr>
              <a:t>МБОУ «Бабаевская </a:t>
            </a:r>
            <a:r>
              <a:rPr lang="ru-RU" sz="1600" dirty="0" err="1">
                <a:latin typeface="Bahnschrift Light" pitchFamily="34" charset="0"/>
              </a:rPr>
              <a:t>сош</a:t>
            </a:r>
            <a:r>
              <a:rPr lang="ru-RU" sz="1600" dirty="0">
                <a:latin typeface="Bahnschrift Light" pitchFamily="34" charset="0"/>
              </a:rPr>
              <a:t> № 1</a:t>
            </a:r>
            <a:r>
              <a:rPr lang="ru-RU" sz="1600" dirty="0" smtClean="0">
                <a:latin typeface="Bahnschrift Light" pitchFamily="34" charset="0"/>
              </a:rPr>
              <a:t>»</a:t>
            </a:r>
            <a:endParaRPr lang="ru-RU" sz="1600" dirty="0">
              <a:latin typeface="Bahnschrift Light" pitchFamily="34" charset="0"/>
            </a:endParaRPr>
          </a:p>
        </p:txBody>
      </p:sp>
      <p:pic>
        <p:nvPicPr>
          <p:cNvPr id="11" name="Рисунок 10" descr="https://sun9-68.userapi.com/impg/SCUDl8tPJevt2WxpkhxulXEbHaN9Nf7eg3jVeg/Ke_fwaw0Clw.jpg?size=810x1080&amp;quality=96&amp;sign=5167906d203ea9b7d6a4128e36d479cf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4" y="2876350"/>
            <a:ext cx="1346587" cy="17950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2141983" y="461981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/>
              <a:t>г. Бабаево, Вологодская область</a:t>
            </a:r>
          </a:p>
          <a:p>
            <a:pPr algn="ctr"/>
            <a:r>
              <a:rPr lang="ru-RU" sz="1400" b="1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224997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s.fineartamerica.com/images/artworkimages/mediumlarge/1/fern-fronds-tim-gainey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17236" y="-2000483"/>
            <a:ext cx="5143034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8" y="195486"/>
            <a:ext cx="61682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О</a:t>
            </a:r>
            <a:r>
              <a:rPr lang="ru-RU" b="1" dirty="0" smtClean="0"/>
              <a:t>ценка </a:t>
            </a:r>
            <a:r>
              <a:rPr lang="ru-RU" b="1" dirty="0"/>
              <a:t>имеющихся ресурсов для реализации НТП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603557"/>
            <a:ext cx="3600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/>
              <a:t>1.Оборудование:</a:t>
            </a:r>
          </a:p>
          <a:p>
            <a:pPr lvl="0"/>
            <a:r>
              <a:rPr lang="ru-RU" sz="1600" dirty="0" smtClean="0"/>
              <a:t>Оптико-механический высотомер,</a:t>
            </a:r>
          </a:p>
          <a:p>
            <a:pPr lvl="0"/>
            <a:r>
              <a:rPr lang="ru-RU" sz="1600" dirty="0" smtClean="0"/>
              <a:t>Топографическая  </a:t>
            </a:r>
            <a:r>
              <a:rPr lang="ru-RU" sz="1600" dirty="0"/>
              <a:t>и спутниковая </a:t>
            </a:r>
            <a:r>
              <a:rPr lang="ru-RU" sz="1600" dirty="0" smtClean="0"/>
              <a:t>карты,</a:t>
            </a:r>
            <a:endParaRPr lang="ru-RU" sz="1600" dirty="0"/>
          </a:p>
          <a:p>
            <a:pPr lvl="0"/>
            <a:r>
              <a:rPr lang="ru-RU" sz="1600" dirty="0" smtClean="0"/>
              <a:t>Планшет</a:t>
            </a:r>
            <a:r>
              <a:rPr lang="ru-RU" sz="1600" dirty="0"/>
              <a:t>,</a:t>
            </a:r>
          </a:p>
          <a:p>
            <a:pPr lvl="0"/>
            <a:r>
              <a:rPr lang="ru-RU" sz="1600" dirty="0"/>
              <a:t>100 м капронового </a:t>
            </a:r>
            <a:r>
              <a:rPr lang="ru-RU" sz="1600" dirty="0" smtClean="0"/>
              <a:t>шнура,</a:t>
            </a:r>
            <a:endParaRPr lang="ru-RU" sz="1600" dirty="0"/>
          </a:p>
          <a:p>
            <a:pPr lvl="0"/>
            <a:r>
              <a:rPr lang="ru-RU" sz="1600" dirty="0" smtClean="0"/>
              <a:t>Лопатка-копалка,</a:t>
            </a:r>
            <a:endParaRPr lang="ru-RU" sz="1600" dirty="0"/>
          </a:p>
          <a:p>
            <a:pPr lvl="0"/>
            <a:r>
              <a:rPr lang="ru-RU" sz="1600" dirty="0" smtClean="0"/>
              <a:t>Нож,</a:t>
            </a:r>
            <a:endParaRPr lang="ru-RU" sz="1600" dirty="0"/>
          </a:p>
          <a:p>
            <a:pPr lvl="0"/>
            <a:r>
              <a:rPr lang="ru-RU" sz="1600" dirty="0" smtClean="0"/>
              <a:t>Измерительная лента</a:t>
            </a:r>
            <a:r>
              <a:rPr lang="ru-RU" sz="1600" dirty="0"/>
              <a:t>,</a:t>
            </a:r>
            <a:endParaRPr lang="ru-RU" sz="1600" dirty="0" smtClean="0"/>
          </a:p>
          <a:p>
            <a:pPr lvl="0"/>
            <a:r>
              <a:rPr lang="ru-RU" sz="1600" dirty="0" smtClean="0"/>
              <a:t>Рулетка,</a:t>
            </a:r>
            <a:endParaRPr lang="ru-RU" sz="1600" dirty="0"/>
          </a:p>
          <a:p>
            <a:pPr lvl="0"/>
            <a:r>
              <a:rPr lang="ru-RU" sz="1600" dirty="0"/>
              <a:t>Полевой дневник</a:t>
            </a:r>
            <a:r>
              <a:rPr lang="ru-RU" sz="1600" dirty="0" smtClean="0"/>
              <a:t>,</a:t>
            </a:r>
          </a:p>
          <a:p>
            <a:r>
              <a:rPr lang="ru-RU" sz="1600" dirty="0"/>
              <a:t>С</a:t>
            </a:r>
            <a:r>
              <a:rPr lang="ru-RU" sz="1600" dirty="0" smtClean="0"/>
              <a:t>пециальные </a:t>
            </a:r>
            <a:r>
              <a:rPr lang="ru-RU" sz="1600" dirty="0"/>
              <a:t>бланки геоботанических </a:t>
            </a:r>
            <a:r>
              <a:rPr lang="ru-RU" sz="1600" dirty="0" smtClean="0"/>
              <a:t>описаний,</a:t>
            </a:r>
          </a:p>
          <a:p>
            <a:r>
              <a:rPr lang="ru-RU" sz="1600" dirty="0" smtClean="0"/>
              <a:t>Складная рамка для определения проективного покрытия;</a:t>
            </a:r>
          </a:p>
          <a:p>
            <a:r>
              <a:rPr lang="ru-RU" sz="1600" dirty="0" smtClean="0"/>
              <a:t>Определители растений;</a:t>
            </a:r>
          </a:p>
          <a:p>
            <a:r>
              <a:rPr lang="ru-RU" sz="1600" dirty="0" smtClean="0"/>
              <a:t>Программа </a:t>
            </a:r>
            <a:r>
              <a:rPr lang="en-US" sz="1600" dirty="0" smtClean="0"/>
              <a:t>Microsoft </a:t>
            </a:r>
            <a:r>
              <a:rPr lang="en-US" sz="1600" dirty="0"/>
              <a:t>Office </a:t>
            </a:r>
            <a:r>
              <a:rPr lang="en-US" sz="1600" dirty="0" smtClean="0"/>
              <a:t>Excel</a:t>
            </a:r>
            <a:r>
              <a:rPr lang="ru-RU" sz="1600" dirty="0" smtClean="0"/>
              <a:t> и </a:t>
            </a:r>
            <a:r>
              <a:rPr lang="en-US" sz="1600" dirty="0"/>
              <a:t>Microsoft Office </a:t>
            </a:r>
            <a:r>
              <a:rPr lang="en-US" sz="1600" dirty="0" smtClean="0"/>
              <a:t>Word</a:t>
            </a:r>
            <a:r>
              <a:rPr lang="ru-RU" sz="1600" dirty="0" smtClean="0"/>
              <a:t>.</a:t>
            </a:r>
            <a:r>
              <a:rPr lang="en-US" sz="1600" dirty="0" smtClean="0"/>
              <a:t> </a:t>
            </a:r>
            <a:endParaRPr lang="ru-RU" sz="1600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96056" y="723675"/>
            <a:ext cx="31359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2. </a:t>
            </a:r>
            <a:r>
              <a:rPr lang="ru-RU" sz="1600" b="1" dirty="0"/>
              <a:t>Профессиональная помощь </a:t>
            </a:r>
            <a:r>
              <a:rPr lang="ru-RU" sz="1600" dirty="0"/>
              <a:t>сотрудников ФГБОУ ВО </a:t>
            </a:r>
            <a:r>
              <a:rPr lang="ru-RU" sz="1600" dirty="0" smtClean="0"/>
              <a:t>«</a:t>
            </a:r>
            <a:r>
              <a:rPr lang="ru-RU" sz="1600" dirty="0" err="1" smtClean="0"/>
              <a:t>ВоГУ</a:t>
            </a:r>
            <a:r>
              <a:rPr lang="ru-RU" sz="1600" dirty="0" smtClean="0"/>
              <a:t>» </a:t>
            </a:r>
            <a:r>
              <a:rPr lang="ru-RU" sz="1600" dirty="0"/>
              <a:t>и ФГБОУ ВО </a:t>
            </a:r>
            <a:r>
              <a:rPr lang="ru-RU" sz="1600" dirty="0" smtClean="0"/>
              <a:t>«ЧГУ».</a:t>
            </a:r>
          </a:p>
          <a:p>
            <a:endParaRPr lang="ru-RU" sz="1600" dirty="0" smtClean="0"/>
          </a:p>
          <a:p>
            <a:r>
              <a:rPr lang="ru-RU" sz="1600" b="1" dirty="0" smtClean="0"/>
              <a:t>3. </a:t>
            </a:r>
            <a:r>
              <a:rPr lang="ru-RU" sz="1600" b="1" dirty="0"/>
              <a:t>Возможность сотрудничества </a:t>
            </a:r>
            <a:r>
              <a:rPr lang="ru-RU" sz="1600" dirty="0" smtClean="0"/>
              <a:t>со специалистами комитета </a:t>
            </a:r>
            <a:r>
              <a:rPr lang="ru-RU" sz="1600" dirty="0"/>
              <a:t>по экологии </a:t>
            </a:r>
            <a:r>
              <a:rPr lang="ru-RU" sz="1600" dirty="0" smtClean="0"/>
              <a:t>и природопользованию </a:t>
            </a:r>
            <a:r>
              <a:rPr lang="ru-RU" sz="1600" dirty="0"/>
              <a:t>администрации Бабаевского муниципального района </a:t>
            </a:r>
            <a:r>
              <a:rPr lang="ru-RU" sz="1600" dirty="0" smtClean="0"/>
              <a:t>, краеведческих музеев Бабаевского муниципального района.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20504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s.fineartamerica.com/images/artworkimages/mediumlarge/1/fern-fronds-tim-gainey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00483" y="-2007670"/>
            <a:ext cx="5143034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195486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Практическая </a:t>
            </a:r>
            <a:r>
              <a:rPr lang="ru-RU" b="1" dirty="0"/>
              <a:t>значимость НТП (или сфера использования результатов НТП)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699542"/>
            <a:ext cx="43204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Материал, полученный в результате проведения исследований, может </a:t>
            </a:r>
            <a:r>
              <a:rPr lang="ru-RU" dirty="0" smtClean="0"/>
              <a:t>использоваться </a:t>
            </a:r>
          </a:p>
          <a:p>
            <a:pPr algn="just"/>
            <a:r>
              <a:rPr lang="ru-RU" b="1" dirty="0" smtClean="0"/>
              <a:t>1)</a:t>
            </a:r>
            <a:r>
              <a:rPr lang="ru-RU" dirty="0" smtClean="0"/>
              <a:t>специалистами </a:t>
            </a:r>
            <a:r>
              <a:rPr lang="ru-RU" dirty="0"/>
              <a:t>кафедры биологии и химии </a:t>
            </a:r>
            <a:r>
              <a:rPr lang="ru-RU" dirty="0" err="1"/>
              <a:t>ВоГУ</a:t>
            </a:r>
            <a:r>
              <a:rPr lang="ru-RU" dirty="0"/>
              <a:t> и кафедры биологии ЧГУ, комитета по экологии и природопользованию администрации Бабаевского муниципального района для систематизации информации о местах произрастания растения. </a:t>
            </a:r>
            <a:endParaRPr lang="ru-RU" dirty="0" smtClean="0"/>
          </a:p>
          <a:p>
            <a:pPr algn="just"/>
            <a:r>
              <a:rPr lang="ru-RU" b="1" dirty="0" smtClean="0"/>
              <a:t>2)</a:t>
            </a:r>
            <a:r>
              <a:rPr lang="ru-RU" dirty="0" smtClean="0"/>
              <a:t>Результаты </a:t>
            </a:r>
            <a:r>
              <a:rPr lang="ru-RU" dirty="0"/>
              <a:t>исследования могут использоваться для проведения классных часов на тему «Охрана природы в Бабаевском районе». </a:t>
            </a:r>
          </a:p>
        </p:txBody>
      </p:sp>
      <p:pic>
        <p:nvPicPr>
          <p:cNvPr id="2050" name="Picture 2" descr="https://sun9-56.userapi.com/impg/FdxhZjdYtdgU8IykR_glz9dyyo93G29A34UXUg/w5IXTVJV00U.jpg?size=1280x960&amp;quality=96&amp;sign=1682a8d19168cb78e8f74bcb66757fe0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64818"/>
            <a:ext cx="2808312" cy="21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61.userapi.com/impg/sNg_mW_DlDKQ1asurUcIRJy9JsDbKQ5_wVFqMQ/L-2wZkCS3N8.jpg?size=1280x960&amp;quality=96&amp;sign=26b1b698f291919c0ba077a01356b490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787774"/>
            <a:ext cx="2838121" cy="212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768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s.fineartamerica.com/images/artworkimages/mediumlarge/1/fern-fronds-tim-gainey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00485" y="-2000483"/>
            <a:ext cx="5143034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8888" y="339502"/>
            <a:ext cx="8529573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                   При </a:t>
            </a:r>
            <a:r>
              <a:rPr lang="ru-RU" sz="1600" b="1" dirty="0"/>
              <a:t>изучении </a:t>
            </a:r>
            <a:r>
              <a:rPr lang="ru-RU" sz="1600" b="1" dirty="0" err="1"/>
              <a:t>ценопопуляции</a:t>
            </a:r>
            <a:r>
              <a:rPr lang="ru-RU" sz="1600" b="1" dirty="0"/>
              <a:t> </a:t>
            </a:r>
            <a:r>
              <a:rPr lang="ru-RU" sz="1600" b="1" i="1" dirty="0"/>
              <a:t>P. </a:t>
            </a:r>
            <a:r>
              <a:rPr lang="ru-RU" sz="1600" b="1" i="1" dirty="0" err="1"/>
              <a:t>vulgare</a:t>
            </a:r>
            <a:r>
              <a:rPr lang="ru-RU" sz="1600" b="1" dirty="0"/>
              <a:t> были сделаны следующие выводы: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500" dirty="0"/>
              <a:t>1. Пробная площадь для изучения </a:t>
            </a:r>
            <a:r>
              <a:rPr lang="ru-RU" sz="1500" dirty="0" err="1"/>
              <a:t>ценопопуляции</a:t>
            </a:r>
            <a:r>
              <a:rPr lang="ru-RU" sz="1500" dirty="0"/>
              <a:t> </a:t>
            </a:r>
            <a:r>
              <a:rPr lang="ru-RU" sz="1500" i="1" dirty="0"/>
              <a:t>P. </a:t>
            </a:r>
            <a:r>
              <a:rPr lang="ru-RU" sz="1500" i="1" dirty="0" err="1"/>
              <a:t>vulgare</a:t>
            </a:r>
            <a:r>
              <a:rPr lang="ru-RU" sz="1500" dirty="0"/>
              <a:t> заложена в юго-западной части кладбища на территории д. </a:t>
            </a:r>
            <a:r>
              <a:rPr lang="ru-RU" sz="1500" dirty="0" err="1"/>
              <a:t>Фенчиково</a:t>
            </a:r>
            <a:r>
              <a:rPr lang="ru-RU" sz="1500" dirty="0"/>
              <a:t>, на высоте 176 м </a:t>
            </a:r>
            <a:r>
              <a:rPr lang="ru-RU" sz="1500" dirty="0" err="1"/>
              <a:t>н.у.м</a:t>
            </a:r>
            <a:r>
              <a:rPr lang="ru-RU" sz="1500" dirty="0"/>
              <a:t>.; ассоциация - березняк-осинник </a:t>
            </a:r>
            <a:r>
              <a:rPr lang="ru-RU" sz="1500" dirty="0" err="1"/>
              <a:t>хвощево</a:t>
            </a:r>
            <a:r>
              <a:rPr lang="ru-RU" sz="1500" dirty="0"/>
              <a:t>-разнотравно-неморальный (60.161629 </a:t>
            </a:r>
            <a:r>
              <a:rPr lang="ru-RU" sz="1500" dirty="0" err="1"/>
              <a:t>с.ш</a:t>
            </a:r>
            <a:r>
              <a:rPr lang="ru-RU" sz="1500" dirty="0"/>
              <a:t>., 36.174440 </a:t>
            </a:r>
            <a:r>
              <a:rPr lang="ru-RU" sz="1500" dirty="0" err="1"/>
              <a:t>в.д</a:t>
            </a:r>
            <a:r>
              <a:rPr lang="ru-RU" sz="1500" dirty="0"/>
              <a:t>.). Видовой состав по сравнению с 2020 годом изменился незначительно: в кустарниковом ярусе обнаружены 3 растения жимолости обыкновенной.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500" dirty="0"/>
              <a:t>2.  Средние морфометрические показатели ценопопуляционных локусов по сравнению с 2020 годом изменились незначительно в сторону увеличения.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500" dirty="0"/>
              <a:t>3. В течение двух лет наблюдается преобладание </a:t>
            </a:r>
            <a:r>
              <a:rPr lang="ru-RU" sz="1500" dirty="0" err="1"/>
              <a:t>спороносящих</a:t>
            </a:r>
            <a:r>
              <a:rPr lang="ru-RU" sz="1500" dirty="0"/>
              <a:t> ценопопуляционных локусов над вегетирующими. Количество ценопопуляционных локусов спорофитов </a:t>
            </a:r>
            <a:r>
              <a:rPr lang="ru-RU" sz="1500" dirty="0" err="1"/>
              <a:t>пререпродуктивного</a:t>
            </a:r>
            <a:r>
              <a:rPr lang="ru-RU" sz="1500" dirty="0"/>
              <a:t> периода – 8 (42% от общего количества), репродуктивного периода (</a:t>
            </a:r>
            <a:r>
              <a:rPr lang="ru-RU" sz="1500" dirty="0" err="1"/>
              <a:t>спороносящих</a:t>
            </a:r>
            <a:r>
              <a:rPr lang="ru-RU" sz="1500" dirty="0"/>
              <a:t>) – 11 (58% от общего количества).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500" dirty="0"/>
              <a:t>4. Количество ценопопуляционных локусов </a:t>
            </a:r>
            <a:r>
              <a:rPr lang="ru-RU" sz="1500" dirty="0" err="1"/>
              <a:t>пререпродуктивного</a:t>
            </a:r>
            <a:r>
              <a:rPr lang="ru-RU" sz="1500" dirty="0"/>
              <a:t> возраста увеличилось на три по сравнению с летом 2020 года. За пределами фитоценоза особи </a:t>
            </a:r>
            <a:r>
              <a:rPr lang="ru-RU" sz="1500" i="1" dirty="0"/>
              <a:t>P. </a:t>
            </a:r>
            <a:r>
              <a:rPr lang="en-US" sz="1500" i="1" dirty="0"/>
              <a:t>v</a:t>
            </a:r>
            <a:r>
              <a:rPr lang="ru-RU" sz="1500" i="1" dirty="0" err="1"/>
              <a:t>ulgare</a:t>
            </a:r>
            <a:r>
              <a:rPr lang="ru-RU" sz="1500" i="1" dirty="0"/>
              <a:t> </a:t>
            </a:r>
            <a:r>
              <a:rPr lang="ru-RU" sz="1500" dirty="0"/>
              <a:t>не обнаружены.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500" dirty="0"/>
              <a:t>5. Территория, которая занята </a:t>
            </a:r>
            <a:r>
              <a:rPr lang="ru-RU" sz="1500" dirty="0" err="1"/>
              <a:t>ценопопуляцией</a:t>
            </a:r>
            <a:r>
              <a:rPr lang="ru-RU" sz="1500" dirty="0"/>
              <a:t> </a:t>
            </a:r>
            <a:r>
              <a:rPr lang="ru-RU" sz="1500" i="1" dirty="0"/>
              <a:t>P. </a:t>
            </a:r>
            <a:r>
              <a:rPr lang="ru-RU" sz="1500" i="1" dirty="0" err="1"/>
              <a:t>vulgare</a:t>
            </a:r>
            <a:r>
              <a:rPr lang="ru-RU" sz="1500" dirty="0"/>
              <a:t>, испытывает антропогенную нагрузку. </a:t>
            </a:r>
            <a:endParaRPr lang="ru-RU" sz="1500" dirty="0" smtClean="0"/>
          </a:p>
          <a:p>
            <a:r>
              <a:rPr lang="ru-RU" sz="1500" dirty="0" smtClean="0"/>
              <a:t>	</a:t>
            </a:r>
            <a:r>
              <a:rPr lang="ru-RU" sz="1500" b="1" dirty="0" err="1" smtClean="0"/>
              <a:t>Ценопопуляция</a:t>
            </a:r>
            <a:r>
              <a:rPr lang="ru-RU" sz="1500" b="1" dirty="0" smtClean="0"/>
              <a:t> </a:t>
            </a:r>
            <a:r>
              <a:rPr lang="ru-RU" sz="1500" b="1" i="1" dirty="0"/>
              <a:t>P. </a:t>
            </a:r>
            <a:r>
              <a:rPr lang="ru-RU" sz="1500" b="1" i="1" dirty="0" err="1"/>
              <a:t>vulgare</a:t>
            </a:r>
            <a:r>
              <a:rPr lang="ru-RU" sz="1500" b="1" i="1" dirty="0"/>
              <a:t> </a:t>
            </a:r>
            <a:r>
              <a:rPr lang="ru-RU" sz="1500" b="1" dirty="0"/>
              <a:t>в окрестностях д. </a:t>
            </a:r>
            <a:r>
              <a:rPr lang="ru-RU" sz="1500" b="1" dirty="0" err="1"/>
              <a:t>Фенчиково</a:t>
            </a:r>
            <a:r>
              <a:rPr lang="ru-RU" sz="1500" b="1" dirty="0"/>
              <a:t> является устойчивой и способна к </a:t>
            </a:r>
            <a:r>
              <a:rPr lang="ru-RU" sz="1500" b="1" dirty="0" err="1"/>
              <a:t>самоподдержанию</a:t>
            </a:r>
            <a:r>
              <a:rPr lang="ru-RU" sz="1500" b="1" dirty="0"/>
              <a:t>. </a:t>
            </a:r>
            <a:r>
              <a:rPr lang="ru-RU" sz="1500" b="1" dirty="0" err="1"/>
              <a:t>Ценопопуляция</a:t>
            </a:r>
            <a:r>
              <a:rPr lang="ru-RU" sz="1500" b="1" dirty="0"/>
              <a:t> достаточно крупная и продолжает расти, фактически </a:t>
            </a:r>
            <a:r>
              <a:rPr lang="ru-RU" sz="1500" b="1" dirty="0" err="1"/>
              <a:t>полночленная</a:t>
            </a:r>
            <a:r>
              <a:rPr lang="ru-RU" sz="1500" b="1" dirty="0"/>
              <a:t>, расселяется как вегетативно, так и спорами, имеется большое количество спороносных </a:t>
            </a:r>
            <a:r>
              <a:rPr lang="ru-RU" sz="1500" b="1" dirty="0" err="1"/>
              <a:t>вайий</a:t>
            </a:r>
            <a:r>
              <a:rPr lang="ru-RU" sz="15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38939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s.fineartamerica.com/images/artworkimages/mediumlarge/1/fern-fronds-tim-gainey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00485" y="-2000483"/>
            <a:ext cx="5143034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87824" y="339502"/>
            <a:ext cx="2664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Контактная </a:t>
            </a:r>
            <a:r>
              <a:rPr lang="ru-RU" b="1" dirty="0"/>
              <a:t>информация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95836" y="1058146"/>
            <a:ext cx="5112568" cy="13019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err="1"/>
              <a:t>Метлева</a:t>
            </a:r>
            <a:r>
              <a:rPr lang="ru-RU" sz="1600" b="1" dirty="0"/>
              <a:t> Елена </a:t>
            </a:r>
            <a:r>
              <a:rPr lang="ru-RU" sz="1600" b="1" dirty="0" smtClean="0"/>
              <a:t>Артемовна, </a:t>
            </a:r>
          </a:p>
          <a:p>
            <a:r>
              <a:rPr lang="ru-RU" sz="1600" dirty="0" smtClean="0"/>
              <a:t>обучающаяся </a:t>
            </a:r>
            <a:r>
              <a:rPr lang="ru-RU" sz="1600" dirty="0"/>
              <a:t>11 класса  </a:t>
            </a:r>
            <a:r>
              <a:rPr lang="ru-RU" sz="1600" dirty="0" smtClean="0"/>
              <a:t>МБОУ </a:t>
            </a:r>
            <a:r>
              <a:rPr lang="ru-RU" sz="1600" dirty="0"/>
              <a:t>«Бабаевская </a:t>
            </a:r>
            <a:r>
              <a:rPr lang="ru-RU" sz="1600" dirty="0" err="1"/>
              <a:t>сош</a:t>
            </a:r>
            <a:r>
              <a:rPr lang="ru-RU" sz="1600" dirty="0"/>
              <a:t> № 1</a:t>
            </a:r>
            <a:r>
              <a:rPr lang="ru-RU" sz="1600" dirty="0" smtClean="0"/>
              <a:t>»</a:t>
            </a:r>
          </a:p>
          <a:p>
            <a:r>
              <a:rPr lang="ru-RU" sz="1600" dirty="0" smtClean="0"/>
              <a:t>Электронная почта </a:t>
            </a:r>
            <a:r>
              <a:rPr lang="en-US" sz="1600" dirty="0" smtClean="0">
                <a:hlinkClick r:id="rId3"/>
              </a:rPr>
              <a:t>metlewa.lena@yandex.ru</a:t>
            </a:r>
            <a:endParaRPr lang="ru-RU" sz="1600" dirty="0" smtClean="0"/>
          </a:p>
          <a:p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95836" y="2829360"/>
            <a:ext cx="5112568" cy="13019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/>
              <a:t>Андреева Светлана Николаевна,</a:t>
            </a:r>
          </a:p>
          <a:p>
            <a:r>
              <a:rPr lang="ru-RU" sz="1600" dirty="0" smtClean="0"/>
              <a:t>учитель </a:t>
            </a:r>
            <a:r>
              <a:rPr lang="ru-RU" sz="1600" dirty="0"/>
              <a:t>биологии </a:t>
            </a:r>
            <a:r>
              <a:rPr lang="ru-RU" sz="1600" dirty="0" smtClean="0"/>
              <a:t>высшей квалификационной категории  МБОУ </a:t>
            </a:r>
            <a:r>
              <a:rPr lang="ru-RU" sz="1600" dirty="0"/>
              <a:t>«Бабаевская </a:t>
            </a:r>
            <a:r>
              <a:rPr lang="ru-RU" sz="1600" dirty="0" err="1"/>
              <a:t>сош</a:t>
            </a:r>
            <a:r>
              <a:rPr lang="ru-RU" sz="1600" dirty="0"/>
              <a:t> № 1</a:t>
            </a:r>
            <a:r>
              <a:rPr lang="ru-RU" sz="1600" dirty="0" smtClean="0"/>
              <a:t>» </a:t>
            </a:r>
            <a:r>
              <a:rPr lang="en-US" sz="1600" dirty="0" smtClean="0">
                <a:hlinkClick r:id="rId4"/>
              </a:rPr>
              <a:t>swetnika@rambler.ru</a:t>
            </a:r>
            <a:r>
              <a:rPr lang="en-US" sz="1600" dirty="0" smtClean="0"/>
              <a:t> </a:t>
            </a:r>
            <a:endParaRPr lang="ru-RU" sz="1600" dirty="0"/>
          </a:p>
        </p:txBody>
      </p:sp>
      <p:pic>
        <p:nvPicPr>
          <p:cNvPr id="3074" name="Picture 2" descr="C:\Users\Admin\Desktop\рабочий стол\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15765"/>
            <a:ext cx="1569343" cy="15291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88327"/>
            <a:ext cx="1588596" cy="16415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528715" y="4660776"/>
            <a:ext cx="40432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В презентации использованы фото автора и руководителя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682640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s.fineartamerica.com/images/artworkimages/mediumlarge/1/fern-fronds-tim-gainey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04855" y="-2024178"/>
            <a:ext cx="5143034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90169" y="267495"/>
            <a:ext cx="7772400" cy="36004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>Актуальность </a:t>
            </a:r>
            <a:r>
              <a:rPr lang="ru-RU" sz="2200" b="1" dirty="0"/>
              <a:t>и научная новизна НТП </a:t>
            </a:r>
            <a:endParaRPr lang="ru-RU" sz="2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868142" y="4371950"/>
            <a:ext cx="3169679" cy="6232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/>
              <a:t>Многоножка обыкновенная</a:t>
            </a:r>
          </a:p>
          <a:p>
            <a:pPr algn="ctr">
              <a:defRPr/>
            </a:pPr>
            <a:r>
              <a:rPr lang="en-US" altLang="ru-RU" i="1" dirty="0" err="1"/>
              <a:t>Polypodium</a:t>
            </a:r>
            <a:r>
              <a:rPr lang="en-US" altLang="ru-RU" i="1" dirty="0"/>
              <a:t> </a:t>
            </a:r>
            <a:r>
              <a:rPr lang="en-US" altLang="ru-RU" i="1" dirty="0" err="1"/>
              <a:t>vulg</a:t>
            </a:r>
            <a:r>
              <a:rPr lang="ru-RU" altLang="ru-RU" i="1" dirty="0"/>
              <a:t>a</a:t>
            </a:r>
            <a:r>
              <a:rPr lang="en-US" altLang="ru-RU" i="1" dirty="0"/>
              <a:t>re</a:t>
            </a:r>
            <a:r>
              <a:rPr lang="ru-RU" altLang="ru-RU" i="1" dirty="0"/>
              <a:t> </a:t>
            </a:r>
            <a:r>
              <a:rPr lang="en-US" altLang="ru-RU" i="1" dirty="0"/>
              <a:t>L.</a:t>
            </a:r>
            <a:endParaRPr lang="ru-RU" altLang="ru-RU" i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199790"/>
            <a:ext cx="3441623" cy="187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://900igr.net/up/datai/246337/0010-010-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787" y="265760"/>
            <a:ext cx="1385431" cy="171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6052636" y="2178490"/>
            <a:ext cx="2881646" cy="73866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1400" dirty="0" smtClean="0">
                <a:solidFill>
                  <a:prstClr val="black"/>
                </a:solidFill>
                <a:cs typeface="Arial" pitchFamily="34" charset="0"/>
              </a:rPr>
              <a:t>Status</a:t>
            </a:r>
            <a:r>
              <a:rPr lang="ru-RU" altLang="ru-RU" sz="1400" b="1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altLang="ru-RU" sz="1400" dirty="0" smtClean="0">
                <a:solidFill>
                  <a:prstClr val="black"/>
                </a:solidFill>
                <a:cs typeface="Arial" pitchFamily="34" charset="0"/>
              </a:rPr>
              <a:t>RE </a:t>
            </a:r>
            <a:r>
              <a:rPr lang="ru-RU" altLang="ru-RU" sz="1400" dirty="0" smtClean="0">
                <a:solidFill>
                  <a:prstClr val="black"/>
                </a:solidFill>
                <a:cs typeface="Arial" pitchFamily="34" charset="0"/>
              </a:rPr>
              <a:t>(</a:t>
            </a:r>
            <a:r>
              <a:rPr lang="en-US" altLang="ru-RU" sz="1400" dirty="0" smtClean="0">
                <a:solidFill>
                  <a:prstClr val="black"/>
                </a:solidFill>
                <a:cs typeface="Arial" pitchFamily="34" charset="0"/>
              </a:rPr>
              <a:t>Regionally Extinct</a:t>
            </a:r>
            <a:r>
              <a:rPr lang="ru-RU" altLang="ru-RU" sz="1400" dirty="0" smtClean="0">
                <a:solidFill>
                  <a:prstClr val="black"/>
                </a:solidFill>
                <a:cs typeface="Arial" pitchFamily="34" charset="0"/>
              </a:rPr>
              <a:t>)</a:t>
            </a:r>
            <a:r>
              <a:rPr lang="ru-RU" altLang="ru-RU" sz="1400" i="1" dirty="0" smtClean="0">
                <a:solidFill>
                  <a:prstClr val="black"/>
                </a:solidFill>
                <a:cs typeface="Arial" pitchFamily="34" charset="0"/>
              </a:rPr>
              <a:t>                         </a:t>
            </a:r>
            <a:r>
              <a:rPr lang="ru-RU" altLang="ru-RU" sz="1400" dirty="0" smtClean="0">
                <a:solidFill>
                  <a:prstClr val="black"/>
                </a:solidFill>
                <a:cs typeface="Arial" pitchFamily="34" charset="0"/>
              </a:rPr>
              <a:t>0 - по-видимому, исчезнувшие в регионе</a:t>
            </a: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6060914" y="3069115"/>
            <a:ext cx="2908958" cy="116955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dirty="0" smtClean="0">
                <a:solidFill>
                  <a:prstClr val="black"/>
                </a:solidFill>
                <a:cs typeface="Arial" pitchFamily="34" charset="0"/>
              </a:rPr>
              <a:t>Растёт в расщелинах скал и на замшелых камнях, каменистых осыпях, под пологом леса (мелколиственного, светлохвойного, </a:t>
            </a:r>
            <a:r>
              <a:rPr lang="ru-RU" altLang="ru-RU" sz="1400" dirty="0" err="1" smtClean="0">
                <a:solidFill>
                  <a:prstClr val="black"/>
                </a:solidFill>
                <a:cs typeface="Arial" pitchFamily="34" charset="0"/>
              </a:rPr>
              <a:t>тёмнохвойного</a:t>
            </a:r>
            <a:r>
              <a:rPr lang="ru-RU" altLang="ru-RU" sz="1400" dirty="0" smtClean="0">
                <a:solidFill>
                  <a:prstClr val="black"/>
                </a:solidFill>
                <a:cs typeface="Arial" pitchFamily="34" charset="0"/>
              </a:rPr>
              <a:t>).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043859" y="1051706"/>
            <a:ext cx="1552477" cy="95410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dirty="0" smtClean="0">
                <a:solidFill>
                  <a:prstClr val="black"/>
                </a:solidFill>
                <a:cs typeface="Arial" pitchFamily="34" charset="0"/>
              </a:rPr>
              <a:t>Низкорослый вечнозеленый папоротник до 20 см высотой.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36470" y="620819"/>
            <a:ext cx="543167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В настоящее время исследование популяционной биологии и особенностей развития </a:t>
            </a:r>
            <a:r>
              <a:rPr lang="ru-RU" sz="1400" b="1" i="1" dirty="0" err="1"/>
              <a:t>Роlypodium</a:t>
            </a:r>
            <a:r>
              <a:rPr lang="ru-RU" sz="1400" b="1" i="1" dirty="0"/>
              <a:t> </a:t>
            </a:r>
            <a:r>
              <a:rPr lang="ru-RU" sz="1400" b="1" i="1" dirty="0" err="1"/>
              <a:t>vulgare</a:t>
            </a:r>
            <a:r>
              <a:rPr lang="ru-RU" sz="1400" b="1" dirty="0"/>
              <a:t> L. (многоножка обыкновенная) остаётся актуальным в связи с охраной вида. Данный вид семейства </a:t>
            </a:r>
            <a:r>
              <a:rPr lang="ru-RU" sz="1400" b="1" dirty="0" err="1"/>
              <a:t>Polypodiaceae</a:t>
            </a:r>
            <a:r>
              <a:rPr lang="ru-RU" sz="1400" b="1" dirty="0"/>
              <a:t> занесен в Красную Книгу Вологодской </a:t>
            </a:r>
            <a:r>
              <a:rPr lang="ru-RU" sz="1400" b="1" dirty="0" smtClean="0"/>
              <a:t>области </a:t>
            </a:r>
            <a:r>
              <a:rPr lang="ru-RU" sz="1400" b="1" dirty="0"/>
              <a:t>и до 2020 года считался исчезнувшим в регионе. Поэтому необходимо вести наблюдение за состоянием единственной зафиксированной в Вологодской области </a:t>
            </a:r>
            <a:r>
              <a:rPr lang="ru-RU" sz="1400" b="1" dirty="0" err="1"/>
              <a:t>ценопопуляции</a:t>
            </a:r>
            <a:r>
              <a:rPr lang="ru-RU" sz="1400" b="1" dirty="0"/>
              <a:t> многоножки обыкновенной.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6470" y="241769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b="1" dirty="0" smtClean="0"/>
              <a:t>Научная </a:t>
            </a:r>
            <a:r>
              <a:rPr lang="ru-RU" sz="1400" b="1" dirty="0"/>
              <a:t>новизна заключается в том, </a:t>
            </a:r>
            <a:r>
              <a:rPr lang="ru-RU" sz="1400" b="1" dirty="0" smtClean="0"/>
              <a:t>что </a:t>
            </a:r>
            <a:r>
              <a:rPr lang="ru-RU" sz="1400" b="1" dirty="0" err="1" smtClean="0"/>
              <a:t>ценопопуляция</a:t>
            </a:r>
            <a:r>
              <a:rPr lang="ru-RU" sz="1400" b="1" i="1" dirty="0"/>
              <a:t> </a:t>
            </a:r>
            <a:r>
              <a:rPr lang="ru-RU" sz="1400" b="1" i="1" dirty="0" err="1"/>
              <a:t>Роlypodium</a:t>
            </a:r>
            <a:r>
              <a:rPr lang="ru-RU" sz="1400" b="1" i="1" dirty="0"/>
              <a:t> </a:t>
            </a:r>
            <a:r>
              <a:rPr lang="ru-RU" sz="1400" b="1" i="1" dirty="0" err="1"/>
              <a:t>vulgare</a:t>
            </a:r>
            <a:r>
              <a:rPr lang="ru-RU" sz="1400" b="1" i="1" dirty="0"/>
              <a:t> L</a:t>
            </a:r>
            <a:r>
              <a:rPr lang="ru-RU" sz="1400" b="1" i="1" dirty="0" smtClean="0"/>
              <a:t>.  </a:t>
            </a:r>
            <a:r>
              <a:rPr lang="ru-RU" sz="1400" b="1" dirty="0" smtClean="0"/>
              <a:t>была обнаружена летом 2020 года руководителем НТП и до настоящего времени не была исследована.</a:t>
            </a:r>
            <a:endParaRPr lang="ru-RU" sz="1400" b="1" dirty="0"/>
          </a:p>
        </p:txBody>
      </p:sp>
      <p:pic>
        <p:nvPicPr>
          <p:cNvPr id="13" name="Рисунок 12" descr="https://sun9-50.userapi.com/impg/qJ5ETLDo-Cnb4jjAe3UDxvzm9EKhSIwJJFvJVg/8lOF5z3-hwY.jpg?size=810x1080&amp;quality=96&amp;sign=aa4829748f4026494284165fbb5ab006&amp;type=album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55146"/>
            <a:ext cx="1199880" cy="15165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70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s.fineartamerica.com/images/artworkimages/mediumlarge/1/fern-fronds-tim-gainey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00485" y="-2000483"/>
            <a:ext cx="5143034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09846" y="183154"/>
            <a:ext cx="21243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Цель </a:t>
            </a:r>
            <a:r>
              <a:rPr lang="ru-RU" b="1" dirty="0"/>
              <a:t>и задачи НТП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7" y="627534"/>
            <a:ext cx="6840759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Целью работы </a:t>
            </a:r>
            <a:r>
              <a:rPr lang="ru-RU" sz="1600" dirty="0"/>
              <a:t>стала  оценка состояния </a:t>
            </a:r>
            <a:r>
              <a:rPr lang="ru-RU" sz="1600" dirty="0" err="1"/>
              <a:t>ценопопуляции</a:t>
            </a:r>
            <a:r>
              <a:rPr lang="ru-RU" sz="1600" dirty="0"/>
              <a:t> </a:t>
            </a:r>
            <a:r>
              <a:rPr lang="ru-RU" sz="1600" i="1" dirty="0" err="1"/>
              <a:t>Роlypodium</a:t>
            </a:r>
            <a:r>
              <a:rPr lang="ru-RU" sz="1600" i="1" dirty="0"/>
              <a:t> </a:t>
            </a:r>
            <a:r>
              <a:rPr lang="ru-RU" sz="1600" i="1" dirty="0" err="1"/>
              <a:t>vulgare</a:t>
            </a:r>
            <a:r>
              <a:rPr lang="ru-RU" sz="1600" dirty="0"/>
              <a:t> в ранее установленном местообитании на территории д. </a:t>
            </a:r>
            <a:r>
              <a:rPr lang="ru-RU" sz="1600" dirty="0" err="1"/>
              <a:t>Фенчиково</a:t>
            </a:r>
            <a:r>
              <a:rPr lang="ru-RU" sz="1600" dirty="0"/>
              <a:t> Бабаевского района Вологодской области. </a:t>
            </a:r>
          </a:p>
          <a:p>
            <a:pPr algn="just"/>
            <a:r>
              <a:rPr lang="ru-RU" sz="1600" dirty="0"/>
              <a:t>В ходе работы изучена </a:t>
            </a:r>
            <a:r>
              <a:rPr lang="ru-RU" sz="1600" dirty="0" err="1"/>
              <a:t>ценопопуляция</a:t>
            </a:r>
            <a:r>
              <a:rPr lang="ru-RU" sz="1600" dirty="0"/>
              <a:t> </a:t>
            </a:r>
            <a:r>
              <a:rPr lang="ru-RU" sz="1600" i="1" dirty="0"/>
              <a:t>Р. </a:t>
            </a:r>
            <a:r>
              <a:rPr lang="ru-RU" sz="1600" i="1" dirty="0" err="1"/>
              <a:t>vulgare</a:t>
            </a:r>
            <a:r>
              <a:rPr lang="ru-RU" sz="1600" dirty="0"/>
              <a:t>, произрастающая в пределах территории кладбища д. </a:t>
            </a:r>
            <a:r>
              <a:rPr lang="ru-RU" sz="1600" dirty="0" err="1"/>
              <a:t>Фенчиково</a:t>
            </a:r>
            <a:r>
              <a:rPr lang="ru-RU" sz="1600" dirty="0"/>
              <a:t>. Исследования проводили с применением общепринятых методик изучения </a:t>
            </a:r>
            <a:r>
              <a:rPr lang="ru-RU" sz="1600" dirty="0" err="1"/>
              <a:t>ценопопуляций</a:t>
            </a:r>
            <a:r>
              <a:rPr lang="ru-RU" sz="1600" dirty="0"/>
              <a:t>. Онтогенез </a:t>
            </a:r>
            <a:r>
              <a:rPr lang="ru-RU" sz="1600" i="1" dirty="0" err="1"/>
              <a:t>Роlypodium</a:t>
            </a:r>
            <a:r>
              <a:rPr lang="ru-RU" sz="1600" i="1" dirty="0"/>
              <a:t> </a:t>
            </a:r>
            <a:r>
              <a:rPr lang="ru-RU" sz="1600" i="1" dirty="0" err="1"/>
              <a:t>vulgare</a:t>
            </a:r>
            <a:r>
              <a:rPr lang="ru-RU" sz="1600" dirty="0"/>
              <a:t> изучали на основе собственных наблюдений и анализа литературных источников.  </a:t>
            </a:r>
          </a:p>
          <a:p>
            <a:pPr algn="just"/>
            <a:r>
              <a:rPr lang="ru-RU" sz="1600" b="1" dirty="0"/>
              <a:t>Задачи: </a:t>
            </a:r>
          </a:p>
          <a:p>
            <a:pPr algn="just"/>
            <a:r>
              <a:rPr lang="ru-RU" sz="1600" dirty="0"/>
              <a:t>1.  Сделать описание растительного покрова на пробной площади 100 м</a:t>
            </a:r>
            <a:r>
              <a:rPr lang="ru-RU" sz="1600" baseline="30000" dirty="0"/>
              <a:t>2</a:t>
            </a:r>
            <a:r>
              <a:rPr lang="ru-RU" sz="1600" dirty="0"/>
              <a:t>.</a:t>
            </a:r>
          </a:p>
          <a:p>
            <a:pPr algn="just"/>
            <a:r>
              <a:rPr lang="ru-RU" sz="1600" dirty="0"/>
              <a:t>2. Определить морфометрические параметры ценопопуляционных локусов </a:t>
            </a:r>
            <a:r>
              <a:rPr lang="ru-RU" sz="1600" i="1" dirty="0"/>
              <a:t>Р. </a:t>
            </a:r>
            <a:r>
              <a:rPr lang="ru-RU" sz="1600" i="1" dirty="0" err="1"/>
              <a:t>vulgare</a:t>
            </a:r>
            <a:r>
              <a:rPr lang="ru-RU" sz="1600" dirty="0"/>
              <a:t>.</a:t>
            </a:r>
          </a:p>
          <a:p>
            <a:pPr algn="just"/>
            <a:r>
              <a:rPr lang="ru-RU" sz="1600" dirty="0"/>
              <a:t>3.  Определить возрастные состояния   ценопопуляционных локусов </a:t>
            </a:r>
            <a:r>
              <a:rPr lang="ru-RU" sz="1600" i="1" dirty="0"/>
              <a:t>Р. </a:t>
            </a:r>
            <a:r>
              <a:rPr lang="ru-RU" sz="1600" i="1" dirty="0" err="1"/>
              <a:t>vulgare</a:t>
            </a:r>
            <a:r>
              <a:rPr lang="ru-RU" sz="1600" dirty="0"/>
              <a:t>.</a:t>
            </a:r>
          </a:p>
          <a:p>
            <a:pPr algn="just"/>
            <a:r>
              <a:rPr lang="ru-RU" sz="1600" dirty="0"/>
              <a:t>4. Выявить изменения в состоянии </a:t>
            </a:r>
            <a:r>
              <a:rPr lang="ru-RU" sz="1600" dirty="0" err="1"/>
              <a:t>ценопопуляции</a:t>
            </a:r>
            <a:r>
              <a:rPr lang="ru-RU" sz="1600" dirty="0"/>
              <a:t> </a:t>
            </a:r>
            <a:r>
              <a:rPr lang="ru-RU" sz="1600" i="1" dirty="0"/>
              <a:t>Р. </a:t>
            </a:r>
            <a:r>
              <a:rPr lang="ru-RU" sz="1600" i="1" dirty="0" err="1"/>
              <a:t>vulgare</a:t>
            </a:r>
            <a:r>
              <a:rPr lang="ru-RU" sz="1600" dirty="0"/>
              <a:t> по сравнению с 2020 г.</a:t>
            </a:r>
          </a:p>
          <a:p>
            <a:pPr algn="just"/>
            <a:r>
              <a:rPr lang="ru-RU" sz="1600" dirty="0"/>
              <a:t>5. Предложить практические меры по охране </a:t>
            </a:r>
            <a:r>
              <a:rPr lang="ru-RU" sz="1600" dirty="0" err="1"/>
              <a:t>ценопопуляции</a:t>
            </a:r>
            <a:r>
              <a:rPr lang="ru-RU" sz="1600" dirty="0"/>
              <a:t> </a:t>
            </a:r>
            <a:r>
              <a:rPr lang="ru-RU" sz="1600" i="1" dirty="0"/>
              <a:t>Р. </a:t>
            </a:r>
            <a:r>
              <a:rPr lang="ru-RU" sz="1600" i="1" dirty="0" err="1"/>
              <a:t>vulgare</a:t>
            </a:r>
            <a:r>
              <a:rPr lang="ru-RU" sz="1600" dirty="0"/>
              <a:t>. </a:t>
            </a:r>
          </a:p>
        </p:txBody>
      </p:sp>
      <p:pic>
        <p:nvPicPr>
          <p:cNvPr id="7" name="Рисунок 6" descr="https://sun9-25.userapi.com/impg/R1Z2uOPadpto36SZYhIpceB4tWztgw85lBdXOg/_DTaaNuUTqE.jpg?size=810x1080&amp;quality=96&amp;sign=2935e0cfac08f9ef7b1fd514d5d8c778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47670"/>
            <a:ext cx="1562100" cy="2084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sun9-88.userapi.com/impg/EX63EVdZ5s5M8wuHSRqncK08BeSnTYQguwL6VQ/aUVCmohJORc.jpg?size=810x1080&amp;quality=96&amp;sign=813b98cd21d3f1971fb60e0612ec7d01&amp;type=albu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024" y="2715766"/>
            <a:ext cx="1544379" cy="20012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920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s.fineartamerica.com/images/artworkimages/mediumlarge/1/fern-fronds-tim-gainey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00485" y="-2000483"/>
            <a:ext cx="5143034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61336" y="195486"/>
            <a:ext cx="3566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Описание </a:t>
            </a:r>
            <a:r>
              <a:rPr lang="ru-RU" b="1" dirty="0"/>
              <a:t>продукции/технологии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5336" y="699542"/>
            <a:ext cx="53487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Исследование осуществлялась в несколько этапов</a:t>
            </a:r>
            <a:r>
              <a:rPr lang="ru-RU" dirty="0"/>
              <a:t>:</a:t>
            </a:r>
          </a:p>
          <a:p>
            <a:pPr algn="just"/>
            <a:r>
              <a:rPr lang="ru-RU" dirty="0"/>
              <a:t>1 этап -  подготовительный: изучение источников информации по данной теме.</a:t>
            </a:r>
          </a:p>
          <a:p>
            <a:pPr algn="just"/>
            <a:r>
              <a:rPr lang="ru-RU" dirty="0"/>
              <a:t>2 этап – полевой: работа в полевых условиях.</a:t>
            </a:r>
          </a:p>
          <a:p>
            <a:pPr algn="just"/>
            <a:r>
              <a:rPr lang="ru-RU" dirty="0"/>
              <a:t>3 этап – камеральный: обработка собранной информации и оформление материалов исследовательской работы.</a:t>
            </a:r>
          </a:p>
        </p:txBody>
      </p:sp>
      <p:pic>
        <p:nvPicPr>
          <p:cNvPr id="11266" name="Picture 2" descr="https://sun9-69.userapi.com/impg/_diGcuPyWHQsbbDuj7l0etjj-gnzIJSRyxjxbA/WyqnNsB23PQ.jpg?size=1280x960&amp;quality=96&amp;sign=1493c900ab877fac7a24c38d059c9704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14327"/>
            <a:ext cx="2278914" cy="170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sun9-7.userapi.com/impg/mmQR-mNusORtYSD2Vai0r8mnJ6OZRc2jZLlwoA/Zi5EA73E3tE.jpg?size=810x1080&amp;quality=96&amp;sign=80883a752e51abeffbf039d8eb2a1836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769" y="1995686"/>
            <a:ext cx="2215791" cy="295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sun9-17.userapi.com/impg/E1S7QP_75Pz_Hb6hVMRYMSFvhO8ixrpbP5vGHw/C9YIqDPdgF0.jpg?size=1280x960&amp;quality=96&amp;sign=3f816959cb79f7b5dc9d030105f2db67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64" y="2859782"/>
            <a:ext cx="2787239" cy="209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s://sun9-36.userapi.com/impg/lcE2zQlBS7P9WWqnUGWJDui2cSzdcQFS1976Sw/UHFuXb2SOn0.jpg?size=1280x960&amp;quality=96&amp;sign=2d04f054d5e5911fb30067971cc671a1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839283"/>
            <a:ext cx="2808081" cy="210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448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s.fineartamerica.com/images/artworkimages/mediumlarge/1/fern-fronds-tim-gainey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00485" y="-2000483"/>
            <a:ext cx="5143034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310943"/>
            <a:ext cx="595840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На полевом этапе (август 2021 года) </a:t>
            </a:r>
            <a:r>
              <a:rPr lang="ru-RU" sz="1400" dirty="0"/>
              <a:t>проведены повторные исследования по разработанной программе. </a:t>
            </a:r>
            <a:endParaRPr lang="ru-RU" sz="1400" dirty="0" smtClean="0"/>
          </a:p>
          <a:p>
            <a:pPr algn="just"/>
            <a:r>
              <a:rPr lang="ru-RU" sz="1400" dirty="0" smtClean="0"/>
              <a:t>При </a:t>
            </a:r>
            <a:r>
              <a:rPr lang="ru-RU" sz="1400" dirty="0"/>
              <a:t>движении по маршруту осуществлялось исследование </a:t>
            </a:r>
            <a:r>
              <a:rPr lang="ru-RU" sz="1400" dirty="0" err="1"/>
              <a:t>ценопопуляции</a:t>
            </a:r>
            <a:r>
              <a:rPr lang="ru-RU" sz="1400" dirty="0"/>
              <a:t> </a:t>
            </a:r>
            <a:r>
              <a:rPr lang="ru-RU" sz="1400" i="1" dirty="0"/>
              <a:t>P. </a:t>
            </a:r>
            <a:r>
              <a:rPr lang="ru-RU" sz="1400" i="1" dirty="0" err="1"/>
              <a:t>vulgare</a:t>
            </a:r>
            <a:r>
              <a:rPr lang="ru-RU" sz="1400" i="1" dirty="0"/>
              <a:t>.</a:t>
            </a:r>
            <a:r>
              <a:rPr lang="ru-RU" sz="1400" dirty="0"/>
              <a:t> Экологическая оценка </a:t>
            </a:r>
            <a:r>
              <a:rPr lang="ru-RU" sz="1400" dirty="0" err="1"/>
              <a:t>ценозов</a:t>
            </a:r>
            <a:r>
              <a:rPr lang="ru-RU" sz="1400" dirty="0"/>
              <a:t> леса осуществлялась в пределах пробной площади 100 м</a:t>
            </a:r>
            <a:r>
              <a:rPr lang="ru-RU" sz="1400" baseline="30000" dirty="0"/>
              <a:t>2</a:t>
            </a:r>
            <a:r>
              <a:rPr lang="ru-RU" sz="1400" dirty="0"/>
              <a:t>. Каждое дерево вносилось в </a:t>
            </a:r>
            <a:r>
              <a:rPr lang="ru-RU" sz="1400" dirty="0" err="1"/>
              <a:t>перечетную</a:t>
            </a:r>
            <a:r>
              <a:rPr lang="ru-RU" sz="1400" dirty="0"/>
              <a:t> ведомость с указанием видового названия, расположения. </a:t>
            </a:r>
            <a:r>
              <a:rPr lang="ru-RU" sz="1400" dirty="0" smtClean="0"/>
              <a:t>Были </a:t>
            </a:r>
            <a:r>
              <a:rPr lang="ru-RU" sz="1400" dirty="0"/>
              <a:t>измерены окружности стволов деревьев (высота деревьев измеряется на высоте 1,3 м); в </a:t>
            </a:r>
            <a:r>
              <a:rPr lang="ru-RU" sz="1400" dirty="0" err="1"/>
              <a:t>перечетную</a:t>
            </a:r>
            <a:r>
              <a:rPr lang="ru-RU" sz="1400" dirty="0"/>
              <a:t> ведомость записывали диаметр в сантиметрах, высота оценивалась с помощью высотомера, сквозистость крон - глазомерно. </a:t>
            </a:r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Выявлялись </a:t>
            </a:r>
            <a:r>
              <a:rPr lang="ru-RU" sz="1400" dirty="0"/>
              <a:t>особенности видового состава всех ярусов сообщества. Травянистые растения определяли с помощью определителя </a:t>
            </a:r>
            <a:r>
              <a:rPr lang="ru-RU" sz="1400" dirty="0" smtClean="0"/>
              <a:t>растений. </a:t>
            </a:r>
            <a:r>
              <a:rPr lang="ru-RU" sz="1400" dirty="0"/>
              <a:t>Проводится полный учет спорофитов разных возрастных периодов счетных единиц (ценопопуляционных локусов), их морфометрических показателей. Оценивались средние морфометрические показатели ценопопуляционных локусов репродуктивного и </a:t>
            </a:r>
            <a:r>
              <a:rPr lang="ru-RU" sz="1400" dirty="0" err="1"/>
              <a:t>пререпродуктивного</a:t>
            </a:r>
            <a:r>
              <a:rPr lang="ru-RU" sz="1400" dirty="0"/>
              <a:t> периода (длина самых крупных </a:t>
            </a:r>
            <a:r>
              <a:rPr lang="ru-RU" sz="1400" dirty="0" err="1"/>
              <a:t>вайий</a:t>
            </a:r>
            <a:r>
              <a:rPr lang="ru-RU" sz="1400" dirty="0"/>
              <a:t> (от основания), максимальная длина черешка, максимальная ширина </a:t>
            </a:r>
            <a:r>
              <a:rPr lang="ru-RU" sz="1400" dirty="0" err="1"/>
              <a:t>вайий</a:t>
            </a:r>
            <a:r>
              <a:rPr lang="ru-RU" sz="1400" dirty="0"/>
              <a:t>, среднее число сегментов </a:t>
            </a:r>
            <a:r>
              <a:rPr lang="ru-RU" sz="1400" dirty="0" err="1"/>
              <a:t>вайий</a:t>
            </a:r>
            <a:r>
              <a:rPr lang="ru-RU" sz="1400" dirty="0"/>
              <a:t>). Для каждой счетной единицы производились измерения 5-ти средних по размеру </a:t>
            </a:r>
            <a:r>
              <a:rPr lang="ru-RU" sz="1400" dirty="0" err="1"/>
              <a:t>вайий</a:t>
            </a:r>
            <a:r>
              <a:rPr lang="ru-RU" sz="1400" dirty="0"/>
              <a:t>, подсчитывалось соотношение числа фертильных и стерильных сегментов.</a:t>
            </a:r>
          </a:p>
        </p:txBody>
      </p:sp>
      <p:pic>
        <p:nvPicPr>
          <p:cNvPr id="6" name="Рисунок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77"/>
          <a:stretch/>
        </p:blipFill>
        <p:spPr bwMode="auto">
          <a:xfrm>
            <a:off x="6300192" y="134021"/>
            <a:ext cx="2739947" cy="2153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9"/>
          <a:stretch/>
        </p:blipFill>
        <p:spPr bwMode="auto">
          <a:xfrm>
            <a:off x="6300192" y="2427734"/>
            <a:ext cx="2739947" cy="1688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931" y="4227934"/>
            <a:ext cx="2942208" cy="735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5763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s.fineartamerica.com/images/artworkimages/mediumlarge/1/fern-fronds-tim-gainey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00485" y="-2000483"/>
            <a:ext cx="5143034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67494"/>
            <a:ext cx="653447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Была исследована территория площадью около 200 м</a:t>
            </a:r>
            <a:r>
              <a:rPr lang="ru-RU" sz="1400" baseline="30000" dirty="0"/>
              <a:t>2</a:t>
            </a:r>
            <a:r>
              <a:rPr lang="ru-RU" sz="1400" dirty="0"/>
              <a:t>, на которой располагается 19 ценопопуляционных локусов </a:t>
            </a:r>
            <a:r>
              <a:rPr lang="ru-RU" sz="1400" i="1" dirty="0"/>
              <a:t>P. </a:t>
            </a:r>
            <a:r>
              <a:rPr lang="ru-RU" sz="1400" i="1" dirty="0" err="1"/>
              <a:t>vulgare</a:t>
            </a:r>
            <a:r>
              <a:rPr lang="ru-RU" sz="1400" dirty="0" smtClean="0"/>
              <a:t>.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Поскольку вид является редким и выкапывать растения не представляется возможности, в работе использована упрощенная терминология. Спорофиты </a:t>
            </a:r>
            <a:r>
              <a:rPr lang="ru-RU" sz="1400" dirty="0" err="1"/>
              <a:t>пререпродуктивного</a:t>
            </a:r>
            <a:r>
              <a:rPr lang="ru-RU" sz="1400" dirty="0"/>
              <a:t> возраста имеют небольшие размеры, сорусы отсутствуют. Спорофиты репродуктивного возраста являются </a:t>
            </a:r>
            <a:r>
              <a:rPr lang="ru-RU" sz="1400" dirty="0" err="1"/>
              <a:t>спороносящими</a:t>
            </a:r>
            <a:r>
              <a:rPr lang="ru-RU" sz="1400" dirty="0"/>
              <a:t>. Спорофиты </a:t>
            </a:r>
            <a:r>
              <a:rPr lang="ru-RU" sz="1400" dirty="0" err="1"/>
              <a:t>пострепродуктивного</a:t>
            </a:r>
            <a:r>
              <a:rPr lang="ru-RU" sz="1400" dirty="0"/>
              <a:t> периода не имеют сорусов, для них характерны большие размеры, являются увядающими. </a:t>
            </a:r>
            <a:endParaRPr lang="ru-RU" sz="1400" dirty="0" smtClean="0"/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         На камеральном этапе производилась обработка первичных данных. На основании данных математической обработки определялись средние морфометрические параметры ценопопуляционных локусов </a:t>
            </a:r>
            <a:r>
              <a:rPr lang="ru-RU" sz="1400" i="1" dirty="0"/>
              <a:t>P. </a:t>
            </a:r>
            <a:r>
              <a:rPr lang="ru-RU" sz="1400" i="1" dirty="0" err="1" smtClean="0"/>
              <a:t>vulgare</a:t>
            </a:r>
            <a:r>
              <a:rPr lang="ru-RU" sz="1400" i="1" dirty="0"/>
              <a:t>.</a:t>
            </a:r>
            <a:endParaRPr lang="ru-RU" sz="1400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2" t="22519" r="29167" b="11614"/>
          <a:stretch/>
        </p:blipFill>
        <p:spPr bwMode="auto">
          <a:xfrm>
            <a:off x="6914758" y="294734"/>
            <a:ext cx="2102411" cy="14333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s://sun9-16.userapi.com/impf/uDInrDDhjxgEHV9ncmnp6JpFdgPgYZlwaLgs2w/h-xBHCp4x8A.jpg?size=810x1080&amp;quality=96&amp;sign=ed9461f146067b6c416ccac411f8b644&amp;type=albu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759" y="2184065"/>
            <a:ext cx="2102411" cy="2801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sun9-11.userapi.com/impg/r-TZ94FydZr_hOXEKnxw73ldMuRy2HVoQlqYUg/nW_ydG0znaE.jpg?size=810x1080&amp;quality=96&amp;sign=0b8838d6e7bb5143f9f7bdf094554543&amp;type=album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60594"/>
            <a:ext cx="1411099" cy="1860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sun9-80.userapi.com/impg/L54LPJvOMYfeNBaK0tzsxTxTssvwM7kzBIBgew/A2ApvuL33_E.jpg?size=810x1080&amp;quality=96&amp;sign=2758984c366558fb25b29300c127e2b7&amp;type=album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298" y="3160594"/>
            <a:ext cx="1411734" cy="1824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https://sun9-88.userapi.com/impg/EX63EVdZ5s5M8wuHSRqncK08BeSnTYQguwL6VQ/aUVCmohJORc.jpg?size=810x1080&amp;quality=96&amp;sign=813b98cd21d3f1971fb60e0612ec7d01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169686"/>
            <a:ext cx="1381680" cy="1842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475168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s.fineartamerica.com/images/artworkimages/mediumlarge/1/fern-fronds-tim-gainey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00485" y="-2000483"/>
            <a:ext cx="5143034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31840" y="151438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Этапы </a:t>
            </a:r>
            <a:r>
              <a:rPr lang="ru-RU" b="1" dirty="0"/>
              <a:t>реализации НТП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24121"/>
            <a:ext cx="5112568" cy="53546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1.Ценопопуляция </a:t>
            </a:r>
            <a:r>
              <a:rPr lang="ru-RU" sz="1400" i="1" dirty="0" err="1"/>
              <a:t>Роlypodium</a:t>
            </a:r>
            <a:r>
              <a:rPr lang="ru-RU" sz="1400" i="1" dirty="0"/>
              <a:t> </a:t>
            </a:r>
            <a:r>
              <a:rPr lang="ru-RU" sz="1400" i="1" dirty="0" err="1"/>
              <a:t>vulgare</a:t>
            </a:r>
            <a:r>
              <a:rPr lang="ru-RU" sz="1400" b="1" dirty="0"/>
              <a:t> </a:t>
            </a:r>
            <a:r>
              <a:rPr lang="ru-RU" sz="1400" dirty="0"/>
              <a:t>была обнаружена в августе 2020 </a:t>
            </a:r>
            <a:r>
              <a:rPr lang="ru-RU" sz="1400" dirty="0" smtClean="0"/>
              <a:t>года. Изучение </a:t>
            </a:r>
            <a:r>
              <a:rPr lang="ru-RU" sz="1400" dirty="0"/>
              <a:t>источников </a:t>
            </a:r>
            <a:r>
              <a:rPr lang="ru-RU" sz="1400" dirty="0" smtClean="0"/>
              <a:t>информации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203598"/>
            <a:ext cx="5112568" cy="6456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2.Исследование </a:t>
            </a:r>
            <a:r>
              <a:rPr lang="ru-RU" sz="1400" dirty="0" err="1" smtClean="0"/>
              <a:t>ценопопуляции</a:t>
            </a:r>
            <a:r>
              <a:rPr lang="ru-RU" sz="1400" dirty="0" smtClean="0"/>
              <a:t> в сентябре 2020 года. Обнаружены 16 ценопопуляционных локусов. </a:t>
            </a:r>
            <a:r>
              <a:rPr lang="ru-RU" sz="1400" dirty="0"/>
              <a:t>описание растительного покрова на пробной площади 100</a:t>
            </a:r>
            <a:r>
              <a:rPr lang="ru-RU" sz="1400" i="1" dirty="0"/>
              <a:t> </a:t>
            </a:r>
            <a:r>
              <a:rPr lang="ru-RU" sz="1400" dirty="0"/>
              <a:t>м</a:t>
            </a:r>
            <a:r>
              <a:rPr lang="ru-RU" sz="1400" baseline="30000" dirty="0"/>
              <a:t>2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995686"/>
            <a:ext cx="5112568" cy="7550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3.Факт обнаружения единственной в Вологодской области </a:t>
            </a:r>
            <a:r>
              <a:rPr lang="ru-RU" sz="1400" dirty="0" err="1" smtClean="0"/>
              <a:t>ценопопуляции</a:t>
            </a:r>
            <a:r>
              <a:rPr lang="ru-RU" sz="1400" dirty="0" smtClean="0"/>
              <a:t> </a:t>
            </a:r>
            <a:r>
              <a:rPr lang="ru-RU" sz="1400" i="1" dirty="0" err="1"/>
              <a:t>Роlypodium</a:t>
            </a:r>
            <a:r>
              <a:rPr lang="ru-RU" sz="1400" i="1" dirty="0"/>
              <a:t> </a:t>
            </a:r>
            <a:r>
              <a:rPr lang="ru-RU" sz="1400" i="1" dirty="0" err="1"/>
              <a:t>vulgare</a:t>
            </a:r>
            <a:r>
              <a:rPr lang="ru-RU" sz="1400" b="1" dirty="0"/>
              <a:t> </a:t>
            </a:r>
            <a:r>
              <a:rPr lang="ru-RU" sz="1400" dirty="0" smtClean="0"/>
              <a:t>зафиксирован специалистами </a:t>
            </a:r>
            <a:r>
              <a:rPr lang="ru-RU" sz="1400" dirty="0" err="1" smtClean="0"/>
              <a:t>ВоГУ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2931790"/>
            <a:ext cx="5112568" cy="6456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4.Исследование </a:t>
            </a:r>
            <a:r>
              <a:rPr lang="ru-RU" sz="1400" dirty="0" err="1" smtClean="0"/>
              <a:t>ценопопуляции</a:t>
            </a:r>
            <a:r>
              <a:rPr lang="ru-RU" sz="1400" dirty="0" smtClean="0"/>
              <a:t> в августе 2021 года. Обнаружены 19 ценопопуляционных локусов.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3723878"/>
            <a:ext cx="5112568" cy="4911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5. Описание морфометрических показателей </a:t>
            </a:r>
            <a:r>
              <a:rPr lang="ru-RU" sz="1400" dirty="0"/>
              <a:t>ценопопуляционных </a:t>
            </a:r>
            <a:r>
              <a:rPr lang="ru-RU" sz="1400" dirty="0" smtClean="0"/>
              <a:t>локусов. 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4367467"/>
            <a:ext cx="5112568" cy="4911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6. Выработка </a:t>
            </a:r>
            <a:r>
              <a:rPr lang="ru-RU" sz="1400" dirty="0"/>
              <a:t>практические рекомендации по охране </a:t>
            </a:r>
            <a:r>
              <a:rPr lang="ru-RU" sz="1400" dirty="0" err="1"/>
              <a:t>ценопопуляции</a:t>
            </a:r>
            <a:endParaRPr lang="ru-RU" sz="1400" dirty="0"/>
          </a:p>
        </p:txBody>
      </p:sp>
      <p:pic>
        <p:nvPicPr>
          <p:cNvPr id="1028" name="Picture 4" descr="https://sun9-52.userapi.com/impg/UigqEcqKwmSsFXuQD69ItENABc4ZRTcIRj-zcg/Qp_z9PZeC_g.jpg?size=1280x960&amp;quality=96&amp;sign=af95a46b18fbdcd41e884607231d6d37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277" y="545537"/>
            <a:ext cx="2718313" cy="203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 вниз 8"/>
          <p:cNvSpPr/>
          <p:nvPr/>
        </p:nvSpPr>
        <p:spPr>
          <a:xfrm>
            <a:off x="2555776" y="1059582"/>
            <a:ext cx="144016" cy="144016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2576809" y="1849214"/>
            <a:ext cx="144016" cy="144016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2580362" y="2777465"/>
            <a:ext cx="144016" cy="144016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2586173" y="3577406"/>
            <a:ext cx="144016" cy="144016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2586173" y="4239750"/>
            <a:ext cx="144016" cy="144016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2586173" y="4858656"/>
            <a:ext cx="144016" cy="144016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 descr="https://sun9-72.userapi.com/impg/NWKeSl0OLS-aMj9801K-J_ND-3RycjlcP1ITcw/5pNehKKqX54.jpg?size=1280x960&amp;quality=96&amp;sign=922aea171a96b84e4dc72568f09923a1&amp;type=albu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277" y="2705868"/>
            <a:ext cx="2718313" cy="19071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2099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s.fineartamerica.com/images/artworkimages/mediumlarge/1/fern-fronds-tim-gainey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00485" y="-2000483"/>
            <a:ext cx="5143034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50529" y="195486"/>
            <a:ext cx="2513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Этапы </a:t>
            </a:r>
            <a:r>
              <a:rPr lang="ru-RU" b="1" dirty="0"/>
              <a:t>реализации НТП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573353"/>
            <a:ext cx="5112568" cy="53546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7.</a:t>
            </a:r>
            <a:r>
              <a:rPr lang="ru-RU" sz="1400" dirty="0"/>
              <a:t> </a:t>
            </a:r>
            <a:r>
              <a:rPr lang="ru-RU" sz="1400" dirty="0" smtClean="0"/>
              <a:t>Камеральный этап: </a:t>
            </a:r>
            <a:r>
              <a:rPr lang="ru-RU" sz="1400" dirty="0"/>
              <a:t>обработка собранной информации и оформление материалов исследовательской работы.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07412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 smtClean="0"/>
              <a:t>Описание </a:t>
            </a:r>
            <a:r>
              <a:rPr lang="ru-RU" sz="1600" b="1" dirty="0"/>
              <a:t>растительного покрова на пробной площади 100</a:t>
            </a:r>
            <a:r>
              <a:rPr lang="ru-RU" sz="1600" b="1" i="1" dirty="0"/>
              <a:t> </a:t>
            </a:r>
            <a:r>
              <a:rPr lang="ru-RU" sz="1600" b="1" dirty="0"/>
              <a:t>м</a:t>
            </a:r>
            <a:r>
              <a:rPr lang="ru-RU" sz="1600" b="1" baseline="30000" dirty="0"/>
              <a:t>2 </a:t>
            </a:r>
            <a:endParaRPr lang="ru-RU" sz="1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677130"/>
            <a:ext cx="38884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Формация: березняк-осинник.  Формула древостоя:8Б2Ос.  Ассоциация: березняк-осинник </a:t>
            </a:r>
            <a:r>
              <a:rPr lang="ru-RU" sz="1600" dirty="0" err="1"/>
              <a:t>хвощево</a:t>
            </a:r>
            <a:r>
              <a:rPr lang="ru-RU" sz="1600" dirty="0"/>
              <a:t>-разнотравно-неморальный.  Степень сомкнутости крон: 0,8.  Степень проективного покрытия почвы: 50% (50% - </a:t>
            </a:r>
            <a:r>
              <a:rPr lang="ru-RU" sz="1600" dirty="0" err="1"/>
              <a:t>подпологовые</a:t>
            </a:r>
            <a:r>
              <a:rPr lang="ru-RU" sz="1600" dirty="0"/>
              <a:t> пятна).</a:t>
            </a:r>
          </a:p>
          <a:p>
            <a:pPr algn="just"/>
            <a:r>
              <a:rPr lang="ru-RU" sz="1600" dirty="0"/>
              <a:t>В структуре фитоценоза определено 4 яруса. </a:t>
            </a:r>
          </a:p>
        </p:txBody>
      </p:sp>
      <p:pic>
        <p:nvPicPr>
          <p:cNvPr id="9" name="Рисунок 8" descr="https://sun9-16.userapi.com/impf/uDInrDDhjxgEHV9ncmnp6JpFdgPgYZlwaLgs2w/h-xBHCp4x8A.jpg?size=810x1080&amp;quality=96&amp;sign=ed9461f146067b6c416ccac411f8b644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248772"/>
            <a:ext cx="1382331" cy="171367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251518" y="3635464"/>
            <a:ext cx="68407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Внеярусное растение: </a:t>
            </a:r>
            <a:r>
              <a:rPr lang="ru-RU" sz="1600" i="1" dirty="0" err="1"/>
              <a:t>Роlypodium</a:t>
            </a:r>
            <a:r>
              <a:rPr lang="ru-RU" sz="1600" i="1" dirty="0"/>
              <a:t> </a:t>
            </a:r>
            <a:r>
              <a:rPr lang="ru-RU" sz="1600" i="1" dirty="0" err="1"/>
              <a:t>vulgare</a:t>
            </a:r>
            <a:r>
              <a:rPr lang="ru-RU" sz="1600" dirty="0"/>
              <a:t> (многоножка обыкновенная). </a:t>
            </a:r>
          </a:p>
          <a:p>
            <a:pPr algn="just"/>
            <a:r>
              <a:rPr lang="ru-RU" sz="1600" dirty="0"/>
              <a:t>В исследуемом биотопе </a:t>
            </a:r>
            <a:r>
              <a:rPr lang="ru-RU" sz="1600" i="1" dirty="0"/>
              <a:t>P. </a:t>
            </a:r>
            <a:r>
              <a:rPr lang="ru-RU" sz="1600" i="1" dirty="0" err="1"/>
              <a:t>vulgare</a:t>
            </a:r>
            <a:r>
              <a:rPr lang="ru-RU" sz="1600" dirty="0"/>
              <a:t> распространена прерывисто. Растения располагаются группами на внутренней стороне южной и западной стен каменной ограды (обращенной к кладбищу) на высоте 175 - 176 м </a:t>
            </a:r>
            <a:r>
              <a:rPr lang="ru-RU" sz="1600" dirty="0" err="1"/>
              <a:t>н.у.м</a:t>
            </a:r>
            <a:r>
              <a:rPr lang="ru-RU" sz="1600" dirty="0"/>
              <a:t>. (60.161629 </a:t>
            </a:r>
            <a:r>
              <a:rPr lang="ru-RU" sz="1600" dirty="0" err="1"/>
              <a:t>с.ш</a:t>
            </a:r>
            <a:r>
              <a:rPr lang="ru-RU" sz="1600" dirty="0"/>
              <a:t>., 36.174440 </a:t>
            </a:r>
            <a:r>
              <a:rPr lang="ru-RU" sz="1600" dirty="0" err="1"/>
              <a:t>в.д</a:t>
            </a:r>
            <a:r>
              <a:rPr lang="ru-RU" sz="1600" dirty="0"/>
              <a:t>.) 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116333161"/>
              </p:ext>
            </p:extLst>
          </p:nvPr>
        </p:nvGraphicFramePr>
        <p:xfrm>
          <a:off x="4283968" y="1690337"/>
          <a:ext cx="4694699" cy="1383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" name="Рисунок 11" descr="https://sun9-20.userapi.com/impg/kuUMfCPJdypcZYj6lmQPoBIQeRCJF4J8PTDJCg/D4g_gnMp79g.jpg?size=1280x960&amp;quality=96&amp;sign=097763f10d4fed53960133f7ec9dc26d&amp;type=album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805" y="165479"/>
            <a:ext cx="1800979" cy="13512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1705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s.fineartamerica.com/images/artworkimages/mediumlarge/1/fern-fronds-tim-gainey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00485" y="-2020620"/>
            <a:ext cx="5143034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31840" y="151438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Этапы </a:t>
            </a:r>
            <a:r>
              <a:rPr lang="ru-RU" b="1" dirty="0"/>
              <a:t>реализации НТП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24121"/>
            <a:ext cx="5112568" cy="53546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8. </a:t>
            </a:r>
            <a:r>
              <a:rPr lang="ru-RU" sz="1400" dirty="0"/>
              <a:t>Мониторинг </a:t>
            </a:r>
            <a:r>
              <a:rPr lang="ru-RU" sz="1400" dirty="0" err="1"/>
              <a:t>ценопопуляции</a:t>
            </a:r>
            <a:r>
              <a:rPr lang="ru-RU" sz="1400" dirty="0"/>
              <a:t> </a:t>
            </a:r>
            <a:r>
              <a:rPr lang="ru-RU" sz="1400" i="1" dirty="0"/>
              <a:t>P. </a:t>
            </a:r>
            <a:r>
              <a:rPr lang="ru-RU" sz="1400" i="1" dirty="0" err="1" smtClean="0"/>
              <a:t>vulgare</a:t>
            </a:r>
            <a:r>
              <a:rPr lang="ru-RU" sz="1400" i="1" dirty="0" smtClean="0"/>
              <a:t> в течение 2022-2025 гг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203598"/>
            <a:ext cx="5112568" cy="9361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9. </a:t>
            </a:r>
            <a:r>
              <a:rPr lang="ru-RU" sz="1400" dirty="0"/>
              <a:t>Представление информации о </a:t>
            </a:r>
            <a:r>
              <a:rPr lang="ru-RU" sz="1400" dirty="0" err="1"/>
              <a:t>ценопопуляции</a:t>
            </a:r>
            <a:r>
              <a:rPr lang="ru-RU" sz="1400" dirty="0"/>
              <a:t> в местные органы власти (в отдел природопользования и охраны окружающей среды администрации Бабаевского муниципального района), в </a:t>
            </a:r>
            <a:r>
              <a:rPr lang="ru-RU" sz="1400" dirty="0" err="1"/>
              <a:t>Тимошинский</a:t>
            </a:r>
            <a:r>
              <a:rPr lang="ru-RU" sz="1400" dirty="0"/>
              <a:t> краеведческий музей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348524"/>
            <a:ext cx="5112568" cy="6110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10.</a:t>
            </a:r>
            <a:r>
              <a:rPr lang="ru-RU" sz="1400" dirty="0"/>
              <a:t> Информационная работа с населением (через музей, средства массовой информации)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4524" y="3133247"/>
            <a:ext cx="5112568" cy="6456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11.</a:t>
            </a:r>
            <a:r>
              <a:rPr lang="ru-RU" sz="1400" dirty="0"/>
              <a:t> Выявление вероятных мест обитания </a:t>
            </a:r>
            <a:r>
              <a:rPr lang="ru-RU" sz="1400" dirty="0" err="1"/>
              <a:t>ценопопуляций</a:t>
            </a:r>
            <a:r>
              <a:rPr lang="ru-RU" sz="1400" dirty="0"/>
              <a:t> </a:t>
            </a:r>
            <a:r>
              <a:rPr lang="ru-RU" sz="1400" i="1" dirty="0"/>
              <a:t>P. </a:t>
            </a:r>
            <a:r>
              <a:rPr lang="ru-RU" sz="1400" i="1" dirty="0" err="1"/>
              <a:t>vulgare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3939902"/>
            <a:ext cx="5112568" cy="8640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12.Выделение </a:t>
            </a:r>
            <a:r>
              <a:rPr lang="ru-RU" sz="1400" dirty="0"/>
              <a:t>территории - места обитания </a:t>
            </a:r>
            <a:r>
              <a:rPr lang="ru-RU" sz="1400" i="1" dirty="0"/>
              <a:t>P. </a:t>
            </a:r>
            <a:r>
              <a:rPr lang="ru-RU" sz="1400" i="1" dirty="0" err="1"/>
              <a:t>vulgare</a:t>
            </a:r>
            <a:r>
              <a:rPr lang="ru-RU" sz="1400" i="1" dirty="0"/>
              <a:t> </a:t>
            </a:r>
            <a:r>
              <a:rPr lang="ru-RU" sz="1400" dirty="0"/>
              <a:t>- в качестве </a:t>
            </a:r>
            <a:r>
              <a:rPr lang="ru-RU" sz="1400" dirty="0" err="1"/>
              <a:t>микрозаказника</a:t>
            </a:r>
            <a:r>
              <a:rPr lang="ru-RU" sz="1400" dirty="0"/>
              <a:t> для сохранения данной </a:t>
            </a:r>
            <a:r>
              <a:rPr lang="ru-RU" sz="1400" dirty="0" err="1"/>
              <a:t>ценопопуляции</a:t>
            </a:r>
            <a:r>
              <a:rPr lang="ru-RU" sz="1400" dirty="0"/>
              <a:t>, чтобы избежать исчезновения вида в результате хозяйственной деятельности человека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2555776" y="1059582"/>
            <a:ext cx="144016" cy="144016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2576809" y="2203412"/>
            <a:ext cx="144016" cy="144016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2580362" y="2970813"/>
            <a:ext cx="144016" cy="144016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2576809" y="3787700"/>
            <a:ext cx="144016" cy="144016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724128" y="526805"/>
            <a:ext cx="2736304" cy="120956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Проект </a:t>
            </a:r>
            <a:r>
              <a:rPr lang="ru-RU" dirty="0"/>
              <a:t>не является коммерческим. </a:t>
            </a:r>
            <a:r>
              <a:rPr lang="ru-RU" dirty="0" smtClean="0"/>
              <a:t>Финансирование </a:t>
            </a:r>
          </a:p>
          <a:p>
            <a:pPr algn="ctr"/>
            <a:r>
              <a:rPr lang="ru-RU" dirty="0" smtClean="0"/>
              <a:t>не требуется.</a:t>
            </a:r>
            <a:endParaRPr lang="ru-RU" dirty="0"/>
          </a:p>
          <a:p>
            <a:pPr algn="ctr"/>
            <a:endParaRPr lang="ru-RU" dirty="0"/>
          </a:p>
        </p:txBody>
      </p:sp>
      <p:pic>
        <p:nvPicPr>
          <p:cNvPr id="22" name="Рисунок 21" descr="https://sun9-20.userapi.com/impg/kuUMfCPJdypcZYj6lmQPoBIQeRCJF4J8PTDJCg/D4g_gnMp79g.jpg?size=1280x960&amp;quality=96&amp;sign=097763f10d4fed53960133f7ec9dc26d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061557"/>
            <a:ext cx="3006417" cy="2143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106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1313</Words>
  <Application>Microsoft Office PowerPoint</Application>
  <PresentationFormat>Экран (16:9)</PresentationFormat>
  <Paragraphs>103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Оценка состояния ценопопуляции Роlypodium vulgare на территории д. Фенчиково Бабаевского района</vt:lpstr>
      <vt:lpstr>Актуальность и научная новизна НТП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Оценка состояния ценопопуляции Роlypodium vulgare на территории д. Фенчиково Бабаевского района</dc:title>
  <dc:creator>Admin</dc:creator>
  <cp:lastModifiedBy>Admin</cp:lastModifiedBy>
  <cp:revision>18</cp:revision>
  <cp:lastPrinted>2021-10-11T19:06:59Z</cp:lastPrinted>
  <dcterms:created xsi:type="dcterms:W3CDTF">2021-10-11T16:55:05Z</dcterms:created>
  <dcterms:modified xsi:type="dcterms:W3CDTF">2021-10-12T11:07:08Z</dcterms:modified>
</cp:coreProperties>
</file>