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15"/>
  </p:notesMasterIdLst>
  <p:sldIdLst>
    <p:sldId id="260" r:id="rId3"/>
    <p:sldId id="289" r:id="rId4"/>
    <p:sldId id="261" r:id="rId5"/>
    <p:sldId id="264" r:id="rId6"/>
    <p:sldId id="267" r:id="rId7"/>
    <p:sldId id="268" r:id="rId8"/>
    <p:sldId id="290" r:id="rId9"/>
    <p:sldId id="273" r:id="rId10"/>
    <p:sldId id="275" r:id="rId11"/>
    <p:sldId id="279" r:id="rId12"/>
    <p:sldId id="291" r:id="rId13"/>
    <p:sldId id="28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90" d="100"/>
          <a:sy n="90" d="100"/>
        </p:scale>
        <p:origin x="-108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B9786-51B1-4D59-8922-BA25C1865B04}" type="datetimeFigureOut">
              <a:rPr lang="ru-RU" smtClean="0"/>
              <a:pPr/>
              <a:t>28.09.2021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61F65-96DA-415D-954B-8A7E756CD5F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4109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61F65-96DA-415D-954B-8A7E756CD5FB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7858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A962480-2F72-4BB1-9C19-D3F5D140B1D4}" type="datetime1">
              <a:rPr lang="ru-RU" smtClean="0"/>
              <a:pPr/>
              <a:t>28.09.2021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4333-E747-4725-BCE3-AED01383F018}" type="datetime1">
              <a:rPr lang="ru-RU" smtClean="0"/>
              <a:pPr/>
              <a:t>28.09.2021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4F80F-CE85-419F-BC3A-81856A899F90}" type="datetime1">
              <a:rPr lang="ru-RU" smtClean="0"/>
              <a:pPr/>
              <a:t>28.09.2021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62480-2F72-4BB1-9C19-D3F5D140B1D4}" type="datetime1">
              <a:rPr lang="ru-RU" smtClean="0"/>
              <a:pPr/>
              <a:t>28.09.2021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1135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A6141-6AF6-41EA-A982-2164B60227B7}" type="datetime1">
              <a:rPr lang="ru-RU" smtClean="0"/>
              <a:pPr/>
              <a:t>28.09.2021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5820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4F2B-613F-44B5-922E-35D49FAF0B46}" type="datetime1">
              <a:rPr lang="ru-RU" smtClean="0"/>
              <a:pPr/>
              <a:t>28.09.2021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2273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6734-D5D6-471D-A995-2D9A99F57F7D}" type="datetime1">
              <a:rPr lang="ru-RU" smtClean="0"/>
              <a:pPr/>
              <a:t>28.09.2021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9875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399DB-6D97-4A42-B684-3901ED16B374}" type="datetime1">
              <a:rPr lang="ru-RU" smtClean="0"/>
              <a:pPr/>
              <a:t>28.09.2021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4921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25F5-BE25-408B-A262-B06DD2A264E3}" type="datetime1">
              <a:rPr lang="ru-RU" smtClean="0"/>
              <a:pPr/>
              <a:t>28.09.2021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9313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0167-1C2E-4988-9DAB-D945E8D92D62}" type="datetime1">
              <a:rPr lang="ru-RU" smtClean="0"/>
              <a:pPr/>
              <a:t>28.09.2021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45078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A167-DF1C-450C-A6E1-C0E7B249C97E}" type="datetime1">
              <a:rPr lang="ru-RU" smtClean="0"/>
              <a:pPr/>
              <a:t>28.09.2021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9775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A6141-6AF6-41EA-A982-2164B60227B7}" type="datetime1">
              <a:rPr lang="ru-RU" smtClean="0"/>
              <a:pPr/>
              <a:t>28.09.2021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2CD8-0BB1-465E-83C2-545EE53DB5BA}" type="datetime1">
              <a:rPr lang="ru-RU" smtClean="0"/>
              <a:pPr/>
              <a:t>28.09.2021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70598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4333-E747-4725-BCE3-AED01383F018}" type="datetime1">
              <a:rPr lang="ru-RU" smtClean="0"/>
              <a:pPr/>
              <a:t>28.09.2021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34025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4F80F-CE85-419F-BC3A-81856A899F90}" type="datetime1">
              <a:rPr lang="ru-RU" smtClean="0"/>
              <a:pPr/>
              <a:t>28.09.2021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2889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31894F2B-613F-44B5-922E-35D49FAF0B46}" type="datetime1">
              <a:rPr lang="ru-RU" smtClean="0"/>
              <a:pPr/>
              <a:t>28.09.2021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6734-D5D6-471D-A995-2D9A99F57F7D}" type="datetime1">
              <a:rPr lang="ru-RU" smtClean="0"/>
              <a:pPr/>
              <a:t>28.09.2021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399DB-6D97-4A42-B684-3901ED16B374}" type="datetime1">
              <a:rPr lang="ru-RU" smtClean="0"/>
              <a:pPr/>
              <a:t>28.09.2021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25F5-BE25-408B-A262-B06DD2A264E3}" type="datetime1">
              <a:rPr lang="ru-RU" smtClean="0"/>
              <a:pPr/>
              <a:t>28.09.2021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0167-1C2E-4988-9DAB-D945E8D92D62}" type="datetime1">
              <a:rPr lang="ru-RU" smtClean="0"/>
              <a:pPr/>
              <a:t>28.09.2021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A167-DF1C-450C-A6E1-C0E7B249C97E}" type="datetime1">
              <a:rPr lang="ru-RU" smtClean="0"/>
              <a:pPr/>
              <a:t>28.09.2021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2CD8-0BB1-465E-83C2-545EE53DB5BA}" type="datetime1">
              <a:rPr lang="ru-RU" smtClean="0"/>
              <a:pPr/>
              <a:t>28.09.2021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AB6B5DD-9341-4B6C-BE76-E4AB5A6E73CC}" type="datetime1">
              <a:rPr lang="ru-RU" smtClean="0"/>
              <a:pPr/>
              <a:t>28.09.2021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6B5DD-9341-4B6C-BE76-E4AB5A6E73CC}" type="datetime1">
              <a:rPr lang="ru-RU" smtClean="0"/>
              <a:pPr/>
              <a:t>28.09.2021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744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05" y="116632"/>
            <a:ext cx="2448272" cy="10527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041" y="548680"/>
            <a:ext cx="6634473" cy="1414668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b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Конкурс НТП Вологодской области «Потенциал будущего»</a:t>
            </a:r>
            <a:br>
              <a:rPr lang="ru-RU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Номинация «Молодежное творчество» </a:t>
            </a:r>
            <a:br>
              <a:rPr lang="ru-RU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bg1"/>
                </a:solidFill>
              </a:rPr>
              <a:pPr/>
              <a:t>1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2348880"/>
            <a:ext cx="64978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«НЕРАЗРУШАЮЩИЙ КОНТРОЛЬ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ПРОИЗВЕДЕНИЙ </a:t>
            </a:r>
          </a:p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ИСКУССТВА И КУЛЬТА Г. ВОЛОГДЫ </a:t>
            </a:r>
          </a:p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И ВОЛОГОДСКОЙ ОБЛАСТИ»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5936" y="6088548"/>
            <a:ext cx="1183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ВОЛОГДА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2021 </a:t>
            </a:r>
            <a:endParaRPr lang="ru-RU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15185" y="3676405"/>
            <a:ext cx="432272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Участники:</a:t>
            </a:r>
          </a:p>
          <a:p>
            <a:r>
              <a:rPr lang="ru-RU" sz="16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Михайлова Юлия Сергеевна</a:t>
            </a:r>
          </a:p>
          <a:p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Магистрант </a:t>
            </a:r>
            <a:r>
              <a:rPr lang="ru-RU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2 курса </a:t>
            </a:r>
            <a:endParaRPr lang="ru-RU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Вологодский государственный университет</a:t>
            </a:r>
            <a:endParaRPr lang="ru-RU" sz="16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15185" y="4753623"/>
            <a:ext cx="432272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Научный руководитель:</a:t>
            </a:r>
          </a:p>
          <a:p>
            <a:r>
              <a:rPr lang="ru-RU" sz="16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Фролов </a:t>
            </a:r>
            <a:r>
              <a:rPr lang="ru-RU" sz="16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Александр </a:t>
            </a:r>
            <a:r>
              <a:rPr lang="ru-RU" sz="16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Анатольевич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канд. тех. наук, доцент</a:t>
            </a:r>
          </a:p>
          <a:p>
            <a:r>
              <a:rPr lang="ru-RU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Вологодский государственный университет</a:t>
            </a: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Практическая значимость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5C68B6-61C2-468F-89AB-4B9F7531AA68}" type="slidenum">
              <a:rPr lang="ru-RU" sz="18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pPr/>
              <a:t>10</a:t>
            </a:fld>
            <a:endParaRPr lang="ru-RU" sz="1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Сборочный чертежNEW.jpg"/>
          <p:cNvPicPr>
            <a:picLocks noChangeAspect="1"/>
          </p:cNvPicPr>
          <p:nvPr/>
        </p:nvPicPr>
        <p:blipFill rotWithShape="1">
          <a:blip r:embed="rId2" cstate="print"/>
          <a:srcRect l="16159" t="14170" r="14674" b="25648"/>
          <a:stretch/>
        </p:blipFill>
        <p:spPr>
          <a:xfrm>
            <a:off x="-2502" y="1759287"/>
            <a:ext cx="5852877" cy="36004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597355" y="3097822"/>
            <a:ext cx="3312368" cy="1015663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Разработка сборочного чертежа 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оптического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прибора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80587" y="1852169"/>
            <a:ext cx="3312368" cy="40011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Импортозамещение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5589240"/>
            <a:ext cx="3312368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dirty="0" smtClean="0"/>
              <a:t>Сборочный чертеж</a:t>
            </a:r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6658243" y="2633086"/>
            <a:ext cx="625761" cy="4571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Смета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5C68B6-61C2-468F-89AB-4B9F7531AA68}" type="slidenum">
              <a:rPr lang="ru-RU" sz="18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pPr/>
              <a:t>11</a:t>
            </a:fld>
            <a:endParaRPr lang="ru-RU" sz="1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7376" y="15799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атраты </a:t>
            </a: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проведение научно-исследовательской работы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38606" y="1718403"/>
            <a:ext cx="1966436" cy="369332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83050,24 рублей</a:t>
            </a:r>
            <a:endParaRPr lang="ru-RU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0080" y="3224127"/>
            <a:ext cx="3470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умма </a:t>
            </a: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капитальных вложений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17376" y="521307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Годовой экономический эффект от применения </a:t>
            </a: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оптического модернизированного прибора</a:t>
            </a:r>
            <a:endParaRPr lang="ru-RU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24722" y="5526022"/>
            <a:ext cx="2014782" cy="369332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11217,56 рублей</a:t>
            </a:r>
            <a:endParaRPr lang="ru-RU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41410" y="3255611"/>
            <a:ext cx="1966436" cy="369332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100970,2 рублей</a:t>
            </a:r>
            <a:endParaRPr lang="ru-RU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40973" y="253035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Стоимость оборудования</a:t>
            </a:r>
            <a:endParaRPr lang="ru-RU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65583" y="2509943"/>
            <a:ext cx="1645835" cy="369332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17920 рублей</a:t>
            </a:r>
            <a:endParaRPr lang="ru-RU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люс 17"/>
          <p:cNvSpPr/>
          <p:nvPr/>
        </p:nvSpPr>
        <p:spPr>
          <a:xfrm>
            <a:off x="6436058" y="2136486"/>
            <a:ext cx="285766" cy="304118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 18"/>
          <p:cNvSpPr/>
          <p:nvPr/>
        </p:nvSpPr>
        <p:spPr>
          <a:xfrm>
            <a:off x="6372338" y="2924382"/>
            <a:ext cx="432324" cy="267825"/>
          </a:xfrm>
          <a:prstGeom prst="mathEqua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60243" y="3909926"/>
            <a:ext cx="4012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Затраты на ремонт оборудования </a:t>
            </a:r>
            <a:endParaRPr lang="ru-RU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38606" y="3909926"/>
            <a:ext cx="1919436" cy="369332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1434 рублей/год</a:t>
            </a:r>
            <a:endParaRPr lang="ru-RU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60243" y="45811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Стоимость прибора-аналога</a:t>
            </a:r>
            <a:endParaRPr lang="ru-RU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786657" y="4593186"/>
            <a:ext cx="1645835" cy="369332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65000 рублей</a:t>
            </a:r>
            <a:endParaRPr lang="ru-RU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61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noFill/>
              </a:rPr>
              <a:pPr/>
              <a:t>12</a:t>
            </a:fld>
            <a:endParaRPr lang="ru-RU" dirty="0">
              <a:noFill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6619" y="360392"/>
            <a:ext cx="5940661" cy="40011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Контактная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информация </a:t>
            </a:r>
          </a:p>
        </p:txBody>
      </p:sp>
      <p:sp>
        <p:nvSpPr>
          <p:cNvPr id="3" name="AutoShape 2" descr="https://st03.kakprosto.ru/images/article/2011/9/2/1_52552c0a128a852552c0a128e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https://avatars.mds.yandex.net/get-pdb/2104476/6c7d611e-d9ac-4cf7-ba76-6ab762436a3d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44" y="5687490"/>
            <a:ext cx="442990" cy="44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111\ЕКБ\REd8GQXAw1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1" b="3245"/>
          <a:stretch/>
        </p:blipFill>
        <p:spPr bwMode="auto">
          <a:xfrm>
            <a:off x="5670648" y="1341579"/>
            <a:ext cx="1752358" cy="219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111\ЕКБ\Ek17BGeBwy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72" b="6171"/>
          <a:stretch/>
        </p:blipFill>
        <p:spPr bwMode="auto">
          <a:xfrm>
            <a:off x="1506619" y="1341579"/>
            <a:ext cx="1643018" cy="219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https://avatars.mds.yandex.net/get-pdb/2104476/6c7d611e-d9ac-4cf7-ba76-6ab762436a3d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407044"/>
            <a:ext cx="442990" cy="44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803036"/>
              </p:ext>
            </p:extLst>
          </p:nvPr>
        </p:nvGraphicFramePr>
        <p:xfrm>
          <a:off x="808656" y="3789040"/>
          <a:ext cx="7501734" cy="2529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99422"/>
                <a:gridCol w="3602312"/>
              </a:tblGrid>
              <a:tr h="20162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Михайлова Юлия Сергеевна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Магистрант 2 курса по специальности: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«Инновационные технологии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машиностроении» 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Вологодский государственный университет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 yulia.mixaylowa2017@yandex.ru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Фролов Александр Анатольевич</a:t>
                      </a:r>
                      <a:endParaRPr lang="ru-RU" sz="16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кандидат технических наук,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доцент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Вологодский государственный университет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frolovaa@vogu35.ru</a:t>
                      </a:r>
                      <a:endParaRPr lang="ru-RU" sz="16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Актуальность и научная новизна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11560" y="6381328"/>
            <a:ext cx="720080" cy="360040"/>
          </a:xfrm>
          <a:noFill/>
        </p:spPr>
        <p:txBody>
          <a:bodyPr/>
          <a:lstStyle/>
          <a:p>
            <a:fld id="{725C68B6-61C2-468F-89AB-4B9F7531AA68}" type="slidenum">
              <a:rPr lang="ru-RU" sz="18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pPr/>
              <a:t>2</a:t>
            </a:fld>
            <a:endParaRPr lang="ru-RU" sz="1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8229600" cy="4937760"/>
          </a:xfrm>
        </p:spPr>
        <p:txBody>
          <a:bodyPr>
            <a:normAutofit/>
          </a:bodyPr>
          <a:lstStyle/>
          <a:p>
            <a:pPr lvl="1" algn="just"/>
            <a:r>
              <a:rPr lang="ru-RU" sz="2000" dirty="0">
                <a:latin typeface="Arial" pitchFamily="34" charset="0"/>
                <a:cs typeface="Arial" pitchFamily="34" charset="0"/>
              </a:rPr>
              <a:t>Объём операций по продаже 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покупке Вологодских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произведений искусства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составляет сотни тысяч в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год, причём рыночные цены растут с каждым годом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Естественно, в массе продаваемых и покупаемых вещей присутствует большое количество подделок.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Научная новизна заключается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 разработке оптического прибора для проведения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подлинности творческой продукции, не разрушая само произведение.</a:t>
            </a:r>
          </a:p>
          <a:p>
            <a:pPr lvl="1" algn="just"/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3" t="12881" r="29579" b="15872"/>
          <a:stretch/>
        </p:blipFill>
        <p:spPr>
          <a:xfrm>
            <a:off x="539552" y="4653136"/>
            <a:ext cx="1584176" cy="1614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accent4">
                <a:lumMod val="75000"/>
              </a:schemeClr>
            </a:solidFill>
          </a:ln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Цель: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8229600" cy="4937760"/>
          </a:xfrm>
        </p:spPr>
        <p:txBody>
          <a:bodyPr wrap="square"/>
          <a:lstStyle/>
          <a:p>
            <a:pPr lvl="1"/>
            <a:r>
              <a:rPr lang="ru-RU" sz="2000" dirty="0" smtClean="0">
                <a:latin typeface="Arial" pitchFamily="34" charset="0"/>
                <a:cs typeface="Arial" pitchFamily="34" charset="0"/>
              </a:rPr>
              <a:t>разработать комплекс взаимно дополняющих друг друга методов неразрушающего контроля и диагностики, позволяющих производить атрибуцию произведений искусства и культа г. Вологды и Вологодской области.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5C68B6-61C2-468F-89AB-4B9F7531AA68}" type="slidenum">
              <a:rPr lang="ru-RU" sz="18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pPr/>
              <a:t>3</a:t>
            </a:fld>
            <a:endParaRPr lang="ru-RU" sz="1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619944" y="2996952"/>
            <a:ext cx="8229600" cy="350598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Задачи</a:t>
            </a:r>
            <a:r>
              <a:rPr lang="ru-RU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-----------------------------------------------------------------------------------------------</a:t>
            </a:r>
          </a:p>
          <a:p>
            <a:pPr lvl="1"/>
            <a:r>
              <a:rPr lang="ru-RU" sz="2000" dirty="0">
                <a:latin typeface="Arial" pitchFamily="34" charset="0"/>
                <a:cs typeface="Arial" pitchFamily="34" charset="0"/>
              </a:rPr>
              <a:t>р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азработка методики неразрушающего контроля и диагностики произведений искусства и культа;</a:t>
            </a:r>
          </a:p>
          <a:p>
            <a:pPr lvl="1"/>
            <a:r>
              <a:rPr lang="ru-RU" sz="2000" dirty="0">
                <a:latin typeface="Arial" pitchFamily="34" charset="0"/>
                <a:cs typeface="Arial" pitchFamily="34" charset="0"/>
              </a:rPr>
              <a:t>п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одбор оборудования для контроля произведений искусства и культа;</a:t>
            </a:r>
          </a:p>
          <a:p>
            <a:pPr lvl="1"/>
            <a:r>
              <a:rPr lang="ru-RU" sz="2000" dirty="0">
                <a:latin typeface="Arial" pitchFamily="34" charset="0"/>
                <a:cs typeface="Arial" pitchFamily="34" charset="0"/>
              </a:rPr>
              <a:t>р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азработка конструкции оптического прибора.</a:t>
            </a:r>
          </a:p>
          <a:p>
            <a:pPr lvl="1"/>
            <a:endParaRPr lang="ru-RU" sz="1700" dirty="0" smtClean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Описание проекта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5C68B6-61C2-468F-89AB-4B9F7531AA68}" type="slidenum">
              <a:rPr lang="ru-RU" sz="18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pPr/>
              <a:t>4</a:t>
            </a:fld>
            <a:endParaRPr lang="ru-RU" sz="1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Ylia\Desktop\дипломчек\фотоприб\foto-conservation-1055----1200dpi.jpg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2" cstate="print"/>
          <a:srcRect r="468" b="6402"/>
          <a:stretch/>
        </p:blipFill>
        <p:spPr bwMode="auto">
          <a:xfrm>
            <a:off x="395536" y="3212976"/>
            <a:ext cx="3120550" cy="2763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73492" y="1340768"/>
            <a:ext cx="8202964" cy="792088"/>
          </a:xfrm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Предлагаю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комплексную методику произведений </a:t>
            </a:r>
            <a:r>
              <a:rPr lang="ru-RU" dirty="0">
                <a:latin typeface="Arial" pitchFamily="34" charset="0"/>
                <a:cs typeface="Arial" pitchFamily="34" charset="0"/>
              </a:rPr>
              <a:t>искусства 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культа, включающую в себя: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427984" y="4861518"/>
            <a:ext cx="2952328" cy="646331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ельчайшие разрушения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красочного </a:t>
            </a:r>
            <a:r>
              <a:rPr lang="ru-RU" dirty="0">
                <a:latin typeface="Arial" pitchFamily="34" charset="0"/>
                <a:cs typeface="Arial" pitchFamily="34" charset="0"/>
              </a:rPr>
              <a:t>слоя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3472578"/>
            <a:ext cx="2414315" cy="369332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Трещины </a:t>
            </a:r>
            <a:r>
              <a:rPr lang="ru-RU" dirty="0">
                <a:latin typeface="Arial" pitchFamily="34" charset="0"/>
                <a:cs typeface="Arial" pitchFamily="34" charset="0"/>
              </a:rPr>
              <a:t>на картине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87827" y="2471340"/>
            <a:ext cx="3796141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1. Визуальный осмотр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10800000">
            <a:off x="3851920" y="3585235"/>
            <a:ext cx="432048" cy="7200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 rot="10800000">
            <a:off x="3851920" y="5117901"/>
            <a:ext cx="432048" cy="7200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5C68B6-61C2-468F-89AB-4B9F7531AA68}" type="slidenum">
              <a:rPr lang="ru-RU" sz="18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pPr/>
              <a:t>5</a:t>
            </a:fld>
            <a:endParaRPr lang="ru-RU" sz="1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C:\Users\Ylia\Desktop\дипломчек\фотоприб\foto-conservation-804---1200-1200dpi (1).jpg"/>
          <p:cNvPicPr>
            <a:picLocks noChangeAspect="1" noChangeArrowheads="1"/>
          </p:cNvPicPr>
          <p:nvPr/>
        </p:nvPicPr>
        <p:blipFill rotWithShape="1">
          <a:blip r:embed="rId2" cstate="print"/>
          <a:srcRect l="52390" b="4911"/>
          <a:stretch/>
        </p:blipFill>
        <p:spPr bwMode="auto">
          <a:xfrm>
            <a:off x="2470020" y="2924944"/>
            <a:ext cx="2214285" cy="2937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Users\Ylia\Desktop\дипломчек\фотоприб\foto-conservation-804---1200-1200dpi (1).jpg"/>
          <p:cNvPicPr>
            <a:picLocks noChangeAspect="1" noChangeArrowheads="1"/>
          </p:cNvPicPr>
          <p:nvPr/>
        </p:nvPicPr>
        <p:blipFill>
          <a:blip r:embed="rId2" cstate="print"/>
          <a:srcRect r="47610"/>
          <a:stretch>
            <a:fillRect/>
          </a:stretch>
        </p:blipFill>
        <p:spPr bwMode="auto">
          <a:xfrm>
            <a:off x="251520" y="2924944"/>
            <a:ext cx="2051720" cy="2937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67544" y="1487198"/>
            <a:ext cx="4738329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2. Люминесцентная фотография под УФ-излучением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90600"/>
          </a:xfrm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Методика неразрушающего контроля и диагностики произведений искусства 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культа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12567" y="3334078"/>
            <a:ext cx="2449710" cy="646331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Записи, нанесенные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поверх лака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10800000">
            <a:off x="4989849" y="3621240"/>
            <a:ext cx="432048" cy="7200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612567" y="4587728"/>
            <a:ext cx="3345916" cy="369332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Реставрационные изменения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4067944" y="2479952"/>
            <a:ext cx="1137929" cy="1500457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3059832" y="2479952"/>
            <a:ext cx="2146041" cy="854126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5205873" y="2156786"/>
            <a:ext cx="2774799" cy="369332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КОНТРАСТНЫЕ ПЯТНА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трелка вправо 26"/>
          <p:cNvSpPr/>
          <p:nvPr/>
        </p:nvSpPr>
        <p:spPr>
          <a:xfrm rot="10800000">
            <a:off x="4989849" y="4761152"/>
            <a:ext cx="432048" cy="7200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Методика неразрушающего контроля и диагностики произведений искусства и культа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5C68B6-61C2-468F-89AB-4B9F7531AA68}" type="slidenum">
              <a:rPr lang="ru-RU" sz="18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pPr/>
              <a:t>6</a:t>
            </a:fld>
            <a:endParaRPr lang="ru-RU" sz="1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 descr="Faces"/>
          <p:cNvPicPr/>
          <p:nvPr/>
        </p:nvPicPr>
        <p:blipFill>
          <a:blip r:embed="rId2" cstate="print">
            <a:lum bright="-6000" contrast="18000"/>
          </a:blip>
          <a:srcRect/>
          <a:stretch>
            <a:fillRect/>
          </a:stretch>
        </p:blipFill>
        <p:spPr bwMode="auto">
          <a:xfrm>
            <a:off x="142222" y="3581857"/>
            <a:ext cx="4069737" cy="2307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771800" y="764704"/>
            <a:ext cx="293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9019" y="1544051"/>
            <a:ext cx="3796141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ИК-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рефлектография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56076" y="1519591"/>
            <a:ext cx="3528392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. Рентгенография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3" cstate="print"/>
          <a:srcRect l="23623" t="36894" r="51107" b="24973"/>
          <a:stretch/>
        </p:blipFill>
        <p:spPr bwMode="auto">
          <a:xfrm>
            <a:off x="4857701" y="4005064"/>
            <a:ext cx="3011962" cy="2555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52596" t="40079" r="20325" b="27883"/>
          <a:stretch/>
        </p:blipFill>
        <p:spPr bwMode="auto">
          <a:xfrm>
            <a:off x="6855060" y="2232483"/>
            <a:ext cx="2029207" cy="13498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3" name="Прямая со стрелкой 12"/>
          <p:cNvCxnSpPr/>
          <p:nvPr/>
        </p:nvCxnSpPr>
        <p:spPr>
          <a:xfrm flipH="1">
            <a:off x="6300192" y="3582312"/>
            <a:ext cx="720080" cy="12868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2771800" y="2302893"/>
            <a:ext cx="3170291" cy="646331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Подготовительный рисунок,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под слоем краски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 rot="5400000">
            <a:off x="3230849" y="3199174"/>
            <a:ext cx="450051" cy="7200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5994157" y="2642411"/>
            <a:ext cx="450051" cy="7200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Этапы реализации проекта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5C68B6-61C2-468F-89AB-4B9F7531AA68}" type="slidenum">
              <a:rPr lang="ru-RU" sz="18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pPr/>
              <a:t>7</a:t>
            </a:fld>
            <a:endParaRPr lang="ru-RU" sz="1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1800" y="764704"/>
            <a:ext cx="293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1"/>
          </p:nvPr>
        </p:nvSpPr>
        <p:spPr>
          <a:xfrm>
            <a:off x="467544" y="1700808"/>
            <a:ext cx="8219256" cy="501811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Найти поставщиков произведений искусства (музеи, выставки, арт-галереи, частные коллекционеры);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Закупить оборудование для проведения экспертизы картин;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Разработка оптического оборудования для неразрушающего контроля.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83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камера.png"/>
          <p:cNvPicPr>
            <a:picLocks noChangeAspect="1"/>
          </p:cNvPicPr>
          <p:nvPr/>
        </p:nvPicPr>
        <p:blipFill>
          <a:blip r:embed="rId2" cstate="print"/>
          <a:srcRect t="8489" r="7199" b="12277"/>
          <a:stretch>
            <a:fillRect/>
          </a:stretch>
        </p:blipFill>
        <p:spPr>
          <a:xfrm>
            <a:off x="3131838" y="1189079"/>
            <a:ext cx="2236507" cy="1647953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Оценка имеющихся ресурсов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5C68B6-61C2-468F-89AB-4B9F7531AA68}" type="slidenum">
              <a:rPr lang="ru-RU" sz="18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pPr/>
              <a:t>8</a:t>
            </a:fld>
            <a:endParaRPr lang="ru-RU" sz="1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7780" y="2884164"/>
            <a:ext cx="4436220" cy="26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1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24128" y="1151122"/>
            <a:ext cx="3236102" cy="17330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4357" y="1607497"/>
            <a:ext cx="2133918" cy="461665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Камера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Osiris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Содержимое 4"/>
          <p:cNvPicPr>
            <a:picLocks/>
          </p:cNvPicPr>
          <p:nvPr/>
        </p:nvPicPr>
        <p:blipFill>
          <a:blip r:embed="rId5" cstate="print"/>
          <a:srcRect l="25375" t="23344" r="26501" b="23742"/>
          <a:stretch>
            <a:fillRect/>
          </a:stretch>
        </p:blipFill>
        <p:spPr bwMode="auto">
          <a:xfrm>
            <a:off x="-12441" y="2890452"/>
            <a:ext cx="449999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5294" y="5733256"/>
            <a:ext cx="91087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itchFamily="34" charset="0"/>
                <a:cs typeface="Arial" pitchFamily="34" charset="0"/>
              </a:rPr>
              <a:t>1 —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лампа;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2 —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луч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приходящий и отражённый; 3 — картина;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4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— видимый луч приходящий и отражённый;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5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— фильтр видимых лучей; 6 — цифровая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камера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print"/>
          <a:srcRect l="14861" t="20469" r="16794" b="24407"/>
          <a:stretch>
            <a:fillRect/>
          </a:stretch>
        </p:blipFill>
        <p:spPr bwMode="auto">
          <a:xfrm>
            <a:off x="107504" y="1225308"/>
            <a:ext cx="5261857" cy="238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914400"/>
          </a:xfr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Оценка имеющихся ресурсов</a:t>
            </a:r>
            <a:endParaRPr lang="ru-RU" sz="2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5C68B6-61C2-468F-89AB-4B9F7531AA68}" type="slidenum">
              <a:rPr lang="ru-RU" sz="18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pPr/>
              <a:t>9</a:t>
            </a:fld>
            <a:endParaRPr lang="ru-RU" sz="1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20198" t="28172" r="53441" b="9063"/>
          <a:stretch/>
        </p:blipFill>
        <p:spPr bwMode="auto">
          <a:xfrm>
            <a:off x="6284033" y="2856926"/>
            <a:ext cx="2725405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995089" y="1478347"/>
            <a:ext cx="3312368" cy="1015663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Рентгенофлуоресцентный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спектрометр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TRACER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 l="16241" t="25391" r="20668" b="29328"/>
          <a:stretch>
            <a:fillRect/>
          </a:stretch>
        </p:blipFill>
        <p:spPr bwMode="auto">
          <a:xfrm>
            <a:off x="29344" y="3793976"/>
            <a:ext cx="6067457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print"/>
          <a:srcRect l="52054" t="37031" r="21140" b="16704"/>
          <a:stretch/>
        </p:blipFill>
        <p:spPr bwMode="auto">
          <a:xfrm>
            <a:off x="7424057" y="1188028"/>
            <a:ext cx="1719943" cy="1668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13800</TotalTime>
  <Words>397</Words>
  <Application>Microsoft Office PowerPoint</Application>
  <PresentationFormat>Экран (4:3)</PresentationFormat>
  <Paragraphs>101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Начальная</vt:lpstr>
      <vt:lpstr>Тема Office</vt:lpstr>
      <vt:lpstr>      Конкурс НТП Вологодской области «Потенциал будущего» Номинация «Молодежное творчество»   </vt:lpstr>
      <vt:lpstr>Актуальность и научная новизна</vt:lpstr>
      <vt:lpstr>Цель:</vt:lpstr>
      <vt:lpstr>Описание проекта</vt:lpstr>
      <vt:lpstr>Методика неразрушающего контроля и диагностики произведений искусства и культа</vt:lpstr>
      <vt:lpstr>Методика неразрушающего контроля и диагностики произведений искусства и культа</vt:lpstr>
      <vt:lpstr>Этапы реализации проекта</vt:lpstr>
      <vt:lpstr>Оценка имеющихся ресурсов</vt:lpstr>
      <vt:lpstr>Оценка имеющихся ресурсов</vt:lpstr>
      <vt:lpstr>Практическая значимость</vt:lpstr>
      <vt:lpstr>Смета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науки и высшего образования Российской Федерации     Санкт-Петербургский горный университет</dc:title>
  <dc:creator>Юлия Михайлова</dc:creator>
  <cp:lastModifiedBy>Полина Пивоварова</cp:lastModifiedBy>
  <cp:revision>57</cp:revision>
  <dcterms:created xsi:type="dcterms:W3CDTF">2020-05-27T15:53:25Z</dcterms:created>
  <dcterms:modified xsi:type="dcterms:W3CDTF">2021-09-28T13:45:59Z</dcterms:modified>
</cp:coreProperties>
</file>