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F376B3"/>
    <a:srgbClr val="B92875"/>
    <a:srgbClr val="D8F36C"/>
    <a:srgbClr val="53C93D"/>
    <a:srgbClr val="6FC665"/>
    <a:srgbClr val="A4D663"/>
    <a:srgbClr val="333333"/>
    <a:srgbClr val="5F5F5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91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AE931-FF3C-48AC-83D5-950D8FEB4E13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92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793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94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95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6F7F4-E9E3-4FD3-932F-A6DCF3F33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4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5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E3A5-9D52-4729-ADF5-7F516DE8BB8F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4572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6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7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A373-C653-4E12-834B-8471BDF23F67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4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49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7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A442-DCA1-46F4-9ACE-6270F58115FA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2D-F634-464F-8268-15CE9BAFA80E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6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69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70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ABCB-7457-41B3-9674-C668C07E2924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45772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642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3919-DC14-4D31-8325-99DE2023A25E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75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76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77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78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77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BDDE-4BD1-4B3A-B685-67B7400E79B7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8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8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4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FB2A-A6F1-460B-9342-4762E0B6A57B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4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3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6CEE-9662-46D0-8DC4-EB3A6206E046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66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4866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83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84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85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78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8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/>
          </a:lstStyle>
          <a:p>
            <a:fld id="{4605FD61-0285-4138-B7DA-F5F91645A884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8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487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55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756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75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48758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487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9994-3635-4A22-A428-35B41AFDC96A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7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7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8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48579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D8B1B1-1E80-47E1-92B2-04FDB9686404}" type="datetime1">
              <a:rPr lang="ru-RU" smtClean="0"/>
              <a:pPr/>
              <a:t>25.10.2021</a:t>
            </a:fld>
            <a:endParaRPr lang="ru-RU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2D6C36D-5457-4C88-B777-49777454E5C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45728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"/>
          <p:cNvSpPr>
            <a:spLocks noGrp="1"/>
          </p:cNvSpPr>
          <p:nvPr>
            <p:ph type="ctrTitle"/>
          </p:nvPr>
        </p:nvSpPr>
        <p:spPr>
          <a:xfrm>
            <a:off x="1066800" y="1819922"/>
            <a:ext cx="10058400" cy="238809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Система автоматизации учета мест нахождения подвижных составов на территории железнодорожной станции</a:t>
            </a:r>
          </a:p>
        </p:txBody>
      </p:sp>
      <p:sp>
        <p:nvSpPr>
          <p:cNvPr id="10485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674870"/>
            <a:ext cx="10058400" cy="1612900"/>
          </a:xfrm>
        </p:spPr>
        <p:txBody>
          <a:bodyPr>
            <a:normAutofit fontScale="90000" lnSpcReduction="20000"/>
          </a:bodyPr>
          <a:lstStyle/>
          <a:p>
            <a:pPr algn="l"/>
            <a:r>
              <a:rPr lang="ru-RU" sz="2000" b="1" cap="none" dirty="0">
                <a:solidFill>
                  <a:schemeClr val="tx1"/>
                </a:solidFill>
              </a:rPr>
              <a:t>Исполнитель: Адамов Даниил Сергеевич</a:t>
            </a:r>
            <a:r>
              <a:rPr lang="ru-RU" sz="2000" cap="none" dirty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ru-RU" sz="2000" cap="none" dirty="0">
                <a:solidFill>
                  <a:schemeClr val="tx1"/>
                </a:solidFill>
              </a:rPr>
              <a:t>магистрант </a:t>
            </a:r>
            <a:r>
              <a:rPr lang="ru-RU" sz="2000" cap="none">
                <a:solidFill>
                  <a:schemeClr val="tx1"/>
                </a:solidFill>
              </a:rPr>
              <a:t>ФГБОУ </a:t>
            </a:r>
            <a:r>
              <a:rPr lang="ru-RU" sz="2000" cap="none" smtClean="0">
                <a:solidFill>
                  <a:schemeClr val="tx1"/>
                </a:solidFill>
              </a:rPr>
              <a:t>ВО </a:t>
            </a:r>
            <a:r>
              <a:rPr lang="ru-RU" sz="2000" cap="none" dirty="0">
                <a:solidFill>
                  <a:schemeClr val="tx1"/>
                </a:solidFill>
              </a:rPr>
              <a:t>«ЧЕРЕПОВЕЦКИЙ ГОСУДАРСТВЕННЫЙ УНИВЕРСИТЕТ»</a:t>
            </a:r>
          </a:p>
          <a:p>
            <a:pPr algn="l"/>
            <a:r>
              <a:rPr lang="ru-RU" sz="2000" b="1" cap="none" dirty="0">
                <a:solidFill>
                  <a:schemeClr val="tx1"/>
                </a:solidFill>
              </a:rPr>
              <a:t>Руководитель:</a:t>
            </a:r>
            <a:r>
              <a:rPr lang="ru-RU" sz="2000" cap="none" dirty="0">
                <a:solidFill>
                  <a:schemeClr val="tx1"/>
                </a:solidFill>
                <a:sym typeface="+mn-ea"/>
              </a:rPr>
              <a:t> </a:t>
            </a:r>
            <a:r>
              <a:rPr lang="ru-RU" sz="2000" b="1" cap="none" dirty="0">
                <a:solidFill>
                  <a:schemeClr val="tx1"/>
                </a:solidFill>
              </a:rPr>
              <a:t>Воскресенский Евгений Михайлович</a:t>
            </a:r>
            <a:r>
              <a:rPr lang="ru-RU" sz="2000" cap="none" dirty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ru-RU" sz="2000" cap="none" dirty="0">
                <a:solidFill>
                  <a:schemeClr val="tx1"/>
                </a:solidFill>
              </a:rPr>
              <a:t>к.т.н, руководитель направления системной интеграции ООО «Малленом Системс» </a:t>
            </a:r>
          </a:p>
        </p:txBody>
      </p:sp>
      <p:sp>
        <p:nvSpPr>
          <p:cNvPr id="1048592" name="Прямоугольник 7"/>
          <p:cNvSpPr/>
          <p:nvPr/>
        </p:nvSpPr>
        <p:spPr>
          <a:xfrm>
            <a:off x="1197864" y="4208016"/>
            <a:ext cx="9927336" cy="464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8593" name="Подзаголовок 2"/>
          <p:cNvSpPr txBox="1"/>
          <p:nvPr/>
        </p:nvSpPr>
        <p:spPr>
          <a:xfrm>
            <a:off x="5657850" y="6483096"/>
            <a:ext cx="876300" cy="374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1667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cap="none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48594" name="Подзаголовок 2"/>
          <p:cNvSpPr>
            <a:spLocks noGrp="1"/>
          </p:cNvSpPr>
          <p:nvPr/>
        </p:nvSpPr>
        <p:spPr>
          <a:xfrm>
            <a:off x="1066800" y="151765"/>
            <a:ext cx="10058400" cy="12014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2000" cap="none" dirty="0">
                <a:solidFill>
                  <a:schemeClr val="tx1"/>
                </a:solidFill>
              </a:rPr>
              <a:t>Областной конкурс научно-технических проектов Вологодской области «Потенциал будущего»</a:t>
            </a:r>
          </a:p>
          <a:p>
            <a:pPr algn="ctr">
              <a:lnSpc>
                <a:spcPct val="100000"/>
              </a:lnSpc>
            </a:pPr>
            <a:r>
              <a:rPr lang="ru-RU" sz="2000" cap="none" dirty="0">
                <a:solidFill>
                  <a:schemeClr val="tx1"/>
                </a:solidFill>
              </a:rPr>
              <a:t>«Молодежное творчество»</a:t>
            </a:r>
          </a:p>
          <a:p>
            <a:pPr algn="ctr">
              <a:lnSpc>
                <a:spcPct val="100000"/>
              </a:lnSpc>
            </a:pPr>
            <a:endParaRPr lang="ru-RU" sz="2000" cap="none" dirty="0">
              <a:solidFill>
                <a:schemeClr val="tx1"/>
              </a:solidFill>
            </a:endParaRPr>
          </a:p>
        </p:txBody>
      </p:sp>
      <p:cxnSp>
        <p:nvCxnSpPr>
          <p:cNvPr id="3145730" name="Прямое соединение 1"/>
          <p:cNvCxnSpPr>
            <a:stCxn id="1048592" idx="1"/>
            <a:endCxn id="1048592" idx="3"/>
          </p:cNvCxnSpPr>
          <p:nvPr/>
        </p:nvCxnSpPr>
        <p:spPr>
          <a:xfrm>
            <a:off x="1197610" y="4440555"/>
            <a:ext cx="992759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Результаты фильтрации</a:t>
            </a:r>
          </a:p>
        </p:txBody>
      </p:sp>
      <p:pic>
        <p:nvPicPr>
          <p:cNvPr id="2097159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5083" t="8268" r="84550" b="80355"/>
          <a:stretch>
            <a:fillRect/>
          </a:stretch>
        </p:blipFill>
        <p:spPr>
          <a:xfrm>
            <a:off x="1998978" y="1963866"/>
            <a:ext cx="1480823" cy="1162639"/>
          </a:xfrm>
          <a:prstGeom prst="rect">
            <a:avLst/>
          </a:prstGeom>
        </p:spPr>
      </p:pic>
      <p:pic>
        <p:nvPicPr>
          <p:cNvPr id="2097160" name="Объект 3"/>
          <p:cNvPicPr/>
          <p:nvPr/>
        </p:nvPicPr>
        <p:blipFill rotWithShape="1">
          <a:blip r:embed="rId2" cstate="print"/>
          <a:srcRect l="84173" t="26150" r="8844" b="65531"/>
          <a:stretch>
            <a:fillRect/>
          </a:stretch>
        </p:blipFill>
        <p:spPr>
          <a:xfrm>
            <a:off x="1998978" y="4818411"/>
            <a:ext cx="1480820" cy="1162639"/>
          </a:xfrm>
          <a:prstGeom prst="rect">
            <a:avLst/>
          </a:prstGeom>
        </p:spPr>
      </p:pic>
      <p:pic>
        <p:nvPicPr>
          <p:cNvPr id="2097161" name="Рисунок 6"/>
          <p:cNvPicPr>
            <a:picLocks noChangeAspect="1"/>
          </p:cNvPicPr>
          <p:nvPr/>
        </p:nvPicPr>
        <p:blipFill rotWithShape="1">
          <a:blip r:embed="rId3" cstate="print"/>
          <a:srcRect l="27421" t="14418" r="28669" b="27348"/>
          <a:stretch>
            <a:fillRect/>
          </a:stretch>
        </p:blipFill>
        <p:spPr>
          <a:xfrm>
            <a:off x="1998978" y="3391138"/>
            <a:ext cx="1480824" cy="1162640"/>
          </a:xfrm>
          <a:prstGeom prst="rect">
            <a:avLst/>
          </a:prstGeom>
        </p:spPr>
      </p:pic>
      <p:sp>
        <p:nvSpPr>
          <p:cNvPr id="1048637" name="TextBox 7"/>
          <p:cNvSpPr txBox="1"/>
          <p:nvPr/>
        </p:nvSpPr>
        <p:spPr>
          <a:xfrm>
            <a:off x="4019549" y="2300427"/>
            <a:ext cx="59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простаивающим вагонам</a:t>
            </a:r>
          </a:p>
        </p:txBody>
      </p:sp>
      <p:sp>
        <p:nvSpPr>
          <p:cNvPr id="1048638" name="TextBox 8"/>
          <p:cNvSpPr txBox="1"/>
          <p:nvPr/>
        </p:nvSpPr>
        <p:spPr>
          <a:xfrm>
            <a:off x="4019549" y="3874014"/>
            <a:ext cx="59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задерживающимся вагонам</a:t>
            </a:r>
          </a:p>
        </p:txBody>
      </p:sp>
      <p:sp>
        <p:nvSpPr>
          <p:cNvPr id="1048639" name="TextBox 9"/>
          <p:cNvSpPr txBox="1"/>
          <p:nvPr/>
        </p:nvSpPr>
        <p:spPr>
          <a:xfrm>
            <a:off x="4019549" y="5182824"/>
            <a:ext cx="5956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номерам</a:t>
            </a:r>
          </a:p>
        </p:txBody>
      </p:sp>
      <p:sp>
        <p:nvSpPr>
          <p:cNvPr id="104864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570464" y="6459785"/>
            <a:ext cx="642019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10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План работы</a:t>
            </a:r>
          </a:p>
        </p:txBody>
      </p:sp>
      <p:sp>
        <p:nvSpPr>
          <p:cNvPr id="1048648" name="Замещающее 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89535" indent="0">
              <a:buNone/>
            </a:pPr>
            <a:r>
              <a:rPr lang="ru-RU" altLang="en-US" sz="1800" b="1">
                <a:solidFill>
                  <a:srgbClr val="BD582C"/>
                </a:solidFill>
                <a:sym typeface="+mn-ea"/>
              </a:rPr>
              <a:t>Планируется:</a:t>
            </a:r>
            <a:endParaRPr lang="en-US" sz="1800" b="1">
              <a:solidFill>
                <a:srgbClr val="BD582C"/>
              </a:solidFill>
              <a:sym typeface="+mn-ea"/>
            </a:endParaRPr>
          </a:p>
          <a:p>
            <a:pPr marL="520700" indent="-341630">
              <a:buFont typeface="+mj-lt"/>
              <a:buAutoNum type="arabicPeriod"/>
            </a:pPr>
            <a:r>
              <a:rPr lang="ru-RU" sz="1800">
                <a:sym typeface="+mn-ea"/>
              </a:rPr>
              <a:t>Создание</a:t>
            </a:r>
            <a:r>
              <a:rPr lang="en-US" altLang="en-US" sz="1800">
                <a:sym typeface="+mn-ea"/>
              </a:rPr>
              <a:t> Web-клиента</a:t>
            </a:r>
            <a:endParaRPr lang="ru-RU" sz="1800"/>
          </a:p>
          <a:p>
            <a:pPr marL="520700" indent="-341630">
              <a:buFont typeface="+mj-lt"/>
              <a:buAutoNum type="arabicPeriod"/>
            </a:pPr>
            <a:r>
              <a:rPr lang="ru-RU" altLang="en-US" sz="1800">
                <a:sym typeface="+mn-ea"/>
              </a:rPr>
              <a:t>Создание с</a:t>
            </a:r>
            <a:r>
              <a:rPr lang="en-US" altLang="en-US" sz="1800">
                <a:sym typeface="+mn-ea"/>
              </a:rPr>
              <a:t>истем</a:t>
            </a:r>
            <a:r>
              <a:rPr lang="ru-RU" altLang="en-US" sz="1800">
                <a:sym typeface="+mn-ea"/>
              </a:rPr>
              <a:t>ы</a:t>
            </a:r>
            <a:r>
              <a:rPr lang="en-US" altLang="en-US" sz="1800">
                <a:sym typeface="+mn-ea"/>
              </a:rPr>
              <a:t> пользователей</a:t>
            </a:r>
            <a:endParaRPr lang="ru-RU" sz="1800"/>
          </a:p>
          <a:p>
            <a:pPr marL="520700" indent="-341630">
              <a:buFont typeface="+mj-lt"/>
              <a:buAutoNum type="arabicPeriod"/>
            </a:pPr>
            <a:r>
              <a:rPr lang="ru-RU" altLang="en-US" sz="1800">
                <a:sym typeface="+mn-ea"/>
              </a:rPr>
              <a:t>П</a:t>
            </a:r>
            <a:r>
              <a:rPr lang="en-US" altLang="en-US" sz="1800">
                <a:sym typeface="+mn-ea"/>
              </a:rPr>
              <a:t>росмотр видеофрагмента прохода подвижного состава через систему распознавания номеров вагонов</a:t>
            </a:r>
          </a:p>
          <a:p>
            <a:pPr marL="520700" indent="-341630">
              <a:buFont typeface="+mj-lt"/>
              <a:buAutoNum type="arabicPeriod"/>
            </a:pPr>
            <a:r>
              <a:rPr lang="ru-RU" altLang="en-US" sz="1800">
                <a:sym typeface="+mn-ea"/>
              </a:rPr>
              <a:t>П</a:t>
            </a:r>
            <a:r>
              <a:rPr lang="en-US" altLang="en-US" sz="1800">
                <a:sym typeface="+mn-ea"/>
              </a:rPr>
              <a:t>росмотр истории перемещения подвижных составов на территории станции</a:t>
            </a:r>
            <a:endParaRPr lang="ru-RU" sz="1800"/>
          </a:p>
          <a:p>
            <a:pPr marL="520700" indent="-341630">
              <a:buFont typeface="+mj-lt"/>
              <a:buAutoNum type="arabicPeriod"/>
            </a:pPr>
            <a:r>
              <a:rPr lang="ru-RU" altLang="en-US" sz="1800">
                <a:sym typeface="+mn-ea"/>
              </a:rPr>
              <a:t>К</a:t>
            </a:r>
            <a:r>
              <a:rPr lang="en-US" altLang="en-US" sz="1800">
                <a:sym typeface="+mn-ea"/>
              </a:rPr>
              <a:t>орректировк</a:t>
            </a:r>
            <a:r>
              <a:rPr lang="ru-RU" altLang="en-US" sz="1800">
                <a:sym typeface="+mn-ea"/>
              </a:rPr>
              <a:t>а</a:t>
            </a:r>
            <a:r>
              <a:rPr lang="en-US" altLang="en-US" sz="1800">
                <a:sym typeface="+mn-ea"/>
              </a:rPr>
              <a:t> данных на схеме путевого развития</a:t>
            </a:r>
            <a:endParaRPr lang="ru-RU" sz="1800"/>
          </a:p>
          <a:p>
            <a:pPr marL="520700" indent="-341630">
              <a:buFont typeface="+mj-lt"/>
              <a:buAutoNum type="arabicPeriod"/>
            </a:pPr>
            <a:r>
              <a:rPr lang="ru-RU" altLang="en-US" sz="1800">
                <a:sym typeface="+mn-ea"/>
              </a:rPr>
              <a:t>С</a:t>
            </a:r>
            <a:r>
              <a:rPr lang="en-US" altLang="en-US" sz="1800">
                <a:sym typeface="+mn-ea"/>
              </a:rPr>
              <a:t>оздани</a:t>
            </a:r>
            <a:r>
              <a:rPr lang="ru-RU" altLang="en-US" sz="1800">
                <a:sym typeface="+mn-ea"/>
              </a:rPr>
              <a:t>е</a:t>
            </a:r>
            <a:r>
              <a:rPr lang="en-US" altLang="en-US" sz="1800">
                <a:sym typeface="+mn-ea"/>
              </a:rPr>
              <a:t> отчётов и построени</a:t>
            </a:r>
            <a:r>
              <a:rPr lang="ru-RU" altLang="en-US" sz="1800">
                <a:sym typeface="+mn-ea"/>
              </a:rPr>
              <a:t>е</a:t>
            </a:r>
            <a:r>
              <a:rPr lang="en-US" altLang="en-US" sz="1800">
                <a:sym typeface="+mn-ea"/>
              </a:rPr>
              <a:t> графиков</a:t>
            </a:r>
          </a:p>
        </p:txBody>
      </p:sp>
      <p:sp>
        <p:nvSpPr>
          <p:cNvPr id="1048649" name="Замещающее 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0645" indent="0">
              <a:buClr>
                <a:srgbClr val="00B050"/>
              </a:buClr>
              <a:buNone/>
            </a:pPr>
            <a:r>
              <a:rPr lang="ru-RU" sz="1800" b="1" dirty="0">
                <a:solidFill>
                  <a:srgbClr val="00B050"/>
                </a:solidFill>
                <a:sym typeface="+mn-ea"/>
              </a:rPr>
              <a:t>Реализовано:</a:t>
            </a:r>
            <a:endParaRPr lang="ru-RU" sz="1800" dirty="0">
              <a:sym typeface="+mn-ea"/>
            </a:endParaRPr>
          </a:p>
          <a:p>
            <a:pPr marL="440055" indent="-359410">
              <a:buClr>
                <a:srgbClr val="00B050"/>
              </a:buClr>
              <a:buFont typeface="Wingdings" panose="05000000000000000000" charset="0"/>
              <a:buChar char="ü"/>
            </a:pPr>
            <a:r>
              <a:rPr lang="ru-RU" sz="1800" dirty="0">
                <a:sym typeface="+mn-ea"/>
              </a:rPr>
              <a:t>Интеграция с системой счета осей «ЭССО-М2»</a:t>
            </a:r>
            <a:endParaRPr lang="ru-RU" sz="1800" dirty="0"/>
          </a:p>
          <a:p>
            <a:pPr marL="434975" indent="-342900">
              <a:buClr>
                <a:srgbClr val="00B050"/>
              </a:buClr>
              <a:buFont typeface="Wingdings" panose="05000000000000000000" charset="0"/>
              <a:buChar char="ü"/>
            </a:pPr>
            <a:r>
              <a:rPr lang="ru-RU" sz="1800" dirty="0">
                <a:sym typeface="+mn-ea"/>
              </a:rPr>
              <a:t>Интеграция с системой распознавания номеров вагонов «</a:t>
            </a:r>
            <a:r>
              <a:rPr lang="en-US" sz="1800" dirty="0">
                <a:sym typeface="+mn-ea"/>
              </a:rPr>
              <a:t>ARSCIS</a:t>
            </a:r>
            <a:r>
              <a:rPr lang="ru-RU" sz="1800" dirty="0">
                <a:sym typeface="+mn-ea"/>
              </a:rPr>
              <a:t>»</a:t>
            </a:r>
            <a:endParaRPr lang="ru-RU" sz="1800" dirty="0"/>
          </a:p>
          <a:p>
            <a:pPr marL="434975" indent="-342900">
              <a:buClr>
                <a:srgbClr val="00B050"/>
              </a:buClr>
              <a:buFont typeface="Wingdings" panose="05000000000000000000" charset="0"/>
              <a:buChar char="ü"/>
            </a:pPr>
            <a:r>
              <a:rPr lang="ru-RU" sz="1800" dirty="0">
                <a:sym typeface="+mn-ea"/>
              </a:rPr>
              <a:t>Обработка получаемой информации</a:t>
            </a:r>
            <a:endParaRPr lang="ru-RU" sz="1800" dirty="0"/>
          </a:p>
          <a:p>
            <a:pPr marL="434975" indent="-342900">
              <a:buClr>
                <a:srgbClr val="00B050"/>
              </a:buClr>
              <a:buFont typeface="Wingdings" panose="05000000000000000000" charset="0"/>
              <a:buChar char="ü"/>
            </a:pPr>
            <a:r>
              <a:rPr lang="ru-RU" sz="1800" dirty="0">
                <a:sym typeface="+mn-ea"/>
              </a:rPr>
              <a:t>Сохранение получаемой от внешних источников информации и результатов её обработки</a:t>
            </a:r>
            <a:endParaRPr lang="ru-RU" sz="1800" dirty="0"/>
          </a:p>
          <a:p>
            <a:pPr marL="434975" indent="-342900">
              <a:buClr>
                <a:srgbClr val="00B050"/>
              </a:buClr>
              <a:buFont typeface="Wingdings" panose="05000000000000000000" charset="0"/>
              <a:buChar char="ü"/>
            </a:pPr>
            <a:r>
              <a:rPr lang="ru-RU" sz="1800" dirty="0">
                <a:sym typeface="+mn-ea"/>
              </a:rPr>
              <a:t>Отображение результатов обработки посредством клиентского приложения</a:t>
            </a:r>
            <a:endParaRPr lang="ru-RU" altLang="en-US" sz="1800"/>
          </a:p>
          <a:p>
            <a:pPr>
              <a:buFont typeface="Wingdings" panose="05000000000000000000" pitchFamily="2" charset="2"/>
              <a:buChar char="l"/>
            </a:pPr>
            <a:endParaRPr lang="ru-RU" altLang="en-US" sz="1800"/>
          </a:p>
        </p:txBody>
      </p:sp>
      <p:sp>
        <p:nvSpPr>
          <p:cNvPr id="1048650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z="2400" smtClean="0"/>
              <a:pPr/>
              <a:t>11</a:t>
            </a:fld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Оценка ресурсов</a:t>
            </a:r>
          </a:p>
        </p:txBody>
      </p:sp>
      <p:sp>
        <p:nvSpPr>
          <p:cNvPr id="1048652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z="2400" smtClean="0"/>
              <a:pPr/>
              <a:t>12</a:t>
            </a:fld>
            <a:endParaRPr lang="ru-RU" sz="2400"/>
          </a:p>
        </p:txBody>
      </p:sp>
      <p:pic>
        <p:nvPicPr>
          <p:cNvPr id="2097162" name="Замещающее содержимое 100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97280" y="1944370"/>
            <a:ext cx="4545330" cy="13379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7163" name="Замещающее содержимое 101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68670" y="1944370"/>
            <a:ext cx="5287010" cy="430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8653" name="Объект 2"/>
          <p:cNvSpPr>
            <a:spLocks noGrp="1"/>
          </p:cNvSpPr>
          <p:nvPr/>
        </p:nvSpPr>
        <p:spPr>
          <a:xfrm>
            <a:off x="1097280" y="3489325"/>
            <a:ext cx="4545330" cy="2762250"/>
          </a:xfrm>
          <a:prstGeom prst="rect">
            <a:avLst/>
          </a:prstGeom>
        </p:spPr>
        <p:txBody>
          <a:bodyPr vert="horz" lIns="0" tIns="45720" rIns="0" bIns="45720" rtlCol="0">
            <a:normAutofit fontScale="83333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Вычислительные ресурсы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Наличие тестового стенда системы счета осей «ЭССО-М2»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Доступ к системе распознавания номеров вагонов «</a:t>
            </a:r>
            <a:r>
              <a:rPr lang="en-US" altLang="ru-RU" sz="2400" dirty="0"/>
              <a:t>ARSCIS</a:t>
            </a:r>
            <a:r>
              <a:rPr lang="ru-RU" altLang="en-US" sz="2400" dirty="0"/>
              <a:t>»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altLang="en-US" sz="2400" dirty="0"/>
              <a:t>Консультация разработчиков системы распознавания номеров вагонов «</a:t>
            </a:r>
            <a:r>
              <a:rPr lang="en-US" altLang="en-US" sz="2400" dirty="0"/>
              <a:t>ARSCIS</a:t>
            </a:r>
            <a:r>
              <a:rPr lang="ru-RU" altLang="en-US" sz="2400" dirty="0"/>
              <a:t>»</a:t>
            </a:r>
            <a:endParaRPr lang="ru-RU" sz="2400" dirty="0"/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Практическая</a:t>
            </a:r>
            <a:r>
              <a:rPr lang="en-US" altLang="en-US" dirty="0"/>
              <a:t> значимость</a:t>
            </a:r>
            <a:endParaRPr lang="ru-RU" altLang="en-US"/>
          </a:p>
        </p:txBody>
      </p:sp>
      <p:sp>
        <p:nvSpPr>
          <p:cNvPr id="1048655" name="Объект 2"/>
          <p:cNvSpPr>
            <a:spLocks noGrp="1"/>
          </p:cNvSpPr>
          <p:nvPr>
            <p:ph idx="1"/>
          </p:nvPr>
        </p:nvSpPr>
        <p:spPr>
          <a:xfrm>
            <a:off x="1097280" y="1845945"/>
            <a:ext cx="10058400" cy="3343275"/>
          </a:xfrm>
        </p:spPr>
        <p:txBody>
          <a:bodyPr>
            <a:normAutofit fontScale="80000"/>
          </a:bodyPr>
          <a:lstStyle/>
          <a:p>
            <a:pPr marL="26035" indent="162560">
              <a:buFont typeface="Arial" panose="020B0604020202020204" pitchFamily="34" charset="0"/>
              <a:buChar char="•"/>
            </a:pPr>
            <a:r>
              <a:rPr lang="ru-RU" sz="2400" dirty="0"/>
              <a:t>Минимизация влияния человеческого фактора</a:t>
            </a:r>
          </a:p>
          <a:p>
            <a:pPr marL="26035" indent="162560">
              <a:buFont typeface="Arial" panose="020B0604020202020204" pitchFamily="34" charset="0"/>
              <a:buChar char="•"/>
            </a:pPr>
            <a:r>
              <a:rPr lang="ru-RU" sz="2400" dirty="0"/>
              <a:t>Контроль передвижения подвижных составов</a:t>
            </a:r>
          </a:p>
          <a:p>
            <a:pPr marL="26035" indent="162560">
              <a:buFont typeface="Arial" panose="020B0604020202020204" pitchFamily="34" charset="0"/>
              <a:buChar char="•"/>
            </a:pPr>
            <a:r>
              <a:rPr lang="ru-RU" sz="2400" dirty="0"/>
              <a:t>Снижение затрат времени на определение местоположения подвижного состава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Автоматический контроль длительности пребывания подвижного состава на территории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Снижение количества штрафов за несвоевременный возврат вагонов (для крупных предприятий – десятки млн. руб. в год)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Отображение на схеме путевого развития занятости путей и степени их занятости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sz="2400" dirty="0"/>
              <a:t>Программный продукт способен работать на любой станции с системой «ЭССО-М2»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/>
          </a:p>
        </p:txBody>
      </p:sp>
      <p:sp>
        <p:nvSpPr>
          <p:cNvPr id="104865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689336" y="6459785"/>
            <a:ext cx="523147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13</a:t>
            </a:fld>
            <a:endParaRPr lang="ru-RU" sz="2400" dirty="0"/>
          </a:p>
        </p:txBody>
      </p:sp>
      <p:sp>
        <p:nvSpPr>
          <p:cNvPr id="1048657" name="TextBox 4"/>
          <p:cNvSpPr txBox="1"/>
          <p:nvPr/>
        </p:nvSpPr>
        <p:spPr>
          <a:xfrm>
            <a:off x="999490" y="5189099"/>
            <a:ext cx="36334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BD582C"/>
                </a:solidFill>
              </a:rPr>
              <a:t>Сфера применения:</a:t>
            </a:r>
          </a:p>
        </p:txBody>
      </p:sp>
      <p:sp>
        <p:nvSpPr>
          <p:cNvPr id="1048658" name="Объект 2"/>
          <p:cNvSpPr>
            <a:spLocks noGrp="1"/>
          </p:cNvSpPr>
          <p:nvPr/>
        </p:nvSpPr>
        <p:spPr>
          <a:xfrm>
            <a:off x="1097280" y="5772785"/>
            <a:ext cx="10058400" cy="51371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900" dirty="0"/>
              <a:t>Идентификация и учет подвижных составов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9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Смета проекта*</a:t>
            </a:r>
          </a:p>
        </p:txBody>
      </p:sp>
      <p:sp>
        <p:nvSpPr>
          <p:cNvPr id="104866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z="2400" smtClean="0"/>
              <a:pPr/>
              <a:t>14</a:t>
            </a:fld>
            <a:endParaRPr lang="ru-RU" sz="2400" dirty="0"/>
          </a:p>
        </p:txBody>
      </p:sp>
      <p:graphicFrame>
        <p:nvGraphicFramePr>
          <p:cNvPr id="4194304" name="Замещающее содержимое 1"/>
          <p:cNvGraphicFramePr>
            <a:graphicFrameLocks noGrp="1"/>
          </p:cNvGraphicFramePr>
          <p:nvPr>
            <p:ph idx="1"/>
          </p:nvPr>
        </p:nvGraphicFramePr>
        <p:xfrm>
          <a:off x="1097280" y="1845734"/>
          <a:ext cx="10058400" cy="3895725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605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14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lvl="0"/>
                      <a:r>
                        <a:rPr lang="en-US" altLang="en-US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Статья затрат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Сумма, руб.</a:t>
                      </a:r>
                      <a:endParaRPr lang="ru-RU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r>
                        <a:rPr lang="en-US" altLang="ru-RU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/>
                        <a:t>Оборудование рабочего места оператора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/>
                        <a:t>68 053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r>
                        <a:rPr lang="en-US" altLang="ru-RU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/>
                        <a:t>Сервер сбора данных с системы счета осей «ЭССО-М2»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/>
                        <a:t>264 457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265">
                <a:tc>
                  <a:txBody>
                    <a:bodyPr/>
                    <a:lstStyle/>
                    <a:p>
                      <a:r>
                        <a:rPr lang="en-US" altLang="ru-RU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/>
                        <a:t>Сервер обработки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en-US" sz="1800"/>
                        <a:t>264 457</a:t>
                      </a:r>
                      <a:endParaRPr lang="ru-RU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19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Система распознавания номеров вагонов «</a:t>
                      </a:r>
                      <a:r>
                        <a:rPr lang="en-US" altLang="ru-RU"/>
                        <a:t>ARSCIS</a:t>
                      </a:r>
                      <a:r>
                        <a:rPr lang="ru-RU" altLang="en-US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ru-RU"/>
                        <a:t>2 </a:t>
                      </a:r>
                      <a:r>
                        <a:rPr lang="ru-RU" altLang="en-US"/>
                        <a:t>3</a:t>
                      </a:r>
                      <a:r>
                        <a:rPr lang="en-US" altLang="ru-RU"/>
                        <a:t>78 246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ru-RU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ru-RU"/>
                        <a:t>Затраты на заработную плату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96 840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ru-RU"/>
                        <a:t>Прочие затраты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517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500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b="1"/>
                        <a:t>Итого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/>
                        <a:t>3 072 570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48661" name="Текстовое поле 2"/>
          <p:cNvSpPr txBox="1"/>
          <p:nvPr/>
        </p:nvSpPr>
        <p:spPr>
          <a:xfrm>
            <a:off x="1113790" y="5850255"/>
            <a:ext cx="100984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1600"/>
              <a:t>&lt;</a:t>
            </a:r>
            <a:r>
              <a:rPr lang="ru-RU" altLang="en-US" sz="1600"/>
              <a:t>*</a:t>
            </a:r>
            <a:r>
              <a:rPr lang="en-US" altLang="ru-RU" sz="1600"/>
              <a:t>&gt;</a:t>
            </a:r>
            <a:r>
              <a:rPr lang="ru-RU" altLang="en-US" sz="1600"/>
              <a:t> при учёте наличия системы «ЭССО-М2» на станции. Смета составлена с учетом требований заказчика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Заголовок 1"/>
          <p:cNvSpPr txBox="1"/>
          <p:nvPr/>
        </p:nvSpPr>
        <p:spPr>
          <a:xfrm>
            <a:off x="862012" y="1231201"/>
            <a:ext cx="10467975" cy="698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Спасибо за внимание</a:t>
            </a:r>
          </a:p>
        </p:txBody>
      </p:sp>
      <p:sp>
        <p:nvSpPr>
          <p:cNvPr id="104866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661904" y="6459785"/>
            <a:ext cx="550579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15</a:t>
            </a:fld>
            <a:endParaRPr lang="ru-RU" sz="2400" dirty="0"/>
          </a:p>
        </p:txBody>
      </p:sp>
      <p:sp>
        <p:nvSpPr>
          <p:cNvPr id="1048669" name="Подзаголовок 2"/>
          <p:cNvSpPr>
            <a:spLocks noGrp="1"/>
          </p:cNvSpPr>
          <p:nvPr/>
        </p:nvSpPr>
        <p:spPr>
          <a:xfrm>
            <a:off x="1153795" y="2277745"/>
            <a:ext cx="10058400" cy="3007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cap="none" dirty="0">
                <a:solidFill>
                  <a:schemeClr val="tx1"/>
                </a:solidFill>
              </a:rPr>
              <a:t>Адамов Даниил Сергеевич</a:t>
            </a:r>
            <a:r>
              <a:rPr lang="ru-RU" sz="1800" cap="none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altLang="ru-RU" sz="1800" b="1" cap="none" dirty="0">
                <a:solidFill>
                  <a:schemeClr val="tx1"/>
                </a:solidFill>
                <a:sym typeface="+mn-ea"/>
              </a:rPr>
              <a:t>e-mail: </a:t>
            </a:r>
            <a:r>
              <a:rPr lang="en-GB" altLang="en-US" sz="1800" b="1" cap="none" dirty="0">
                <a:solidFill>
                  <a:schemeClr val="tx1"/>
                </a:solidFill>
                <a:sym typeface="+mn-ea"/>
              </a:rPr>
              <a:t>dsadamov</a:t>
            </a:r>
            <a:r>
              <a:rPr lang="en-US" altLang="ru-RU" sz="1800" b="1" cap="none" dirty="0">
                <a:solidFill>
                  <a:schemeClr val="tx1"/>
                </a:solidFill>
                <a:sym typeface="+mn-ea"/>
              </a:rPr>
              <a:t>@</a:t>
            </a:r>
            <a:r>
              <a:rPr lang="en-GB" altLang="en-US" sz="1800" b="1" cap="none" dirty="0">
                <a:solidFill>
                  <a:schemeClr val="tx1"/>
                </a:solidFill>
                <a:sym typeface="+mn-ea"/>
              </a:rPr>
              <a:t>chsu</a:t>
            </a:r>
            <a:r>
              <a:rPr lang="en-US" altLang="ru-RU" sz="1800" b="1" cap="none" dirty="0">
                <a:solidFill>
                  <a:schemeClr val="tx1"/>
                </a:solidFill>
                <a:sym typeface="+mn-ea"/>
              </a:rPr>
              <a:t>.</a:t>
            </a:r>
            <a:r>
              <a:rPr lang="en-GB" altLang="en-US" sz="1800" b="1" cap="none" dirty="0">
                <a:solidFill>
                  <a:schemeClr val="tx1"/>
                </a:solidFill>
                <a:sym typeface="+mn-ea"/>
              </a:rPr>
              <a:t>ru</a:t>
            </a:r>
            <a:endParaRPr lang="ru-RU" sz="1800" cap="none" dirty="0">
              <a:solidFill>
                <a:schemeClr val="tx1"/>
              </a:solidFill>
            </a:endParaRPr>
          </a:p>
          <a:p>
            <a:pPr algn="ctr"/>
            <a:r>
              <a:rPr lang="ru-RU" sz="1800" cap="none" dirty="0">
                <a:solidFill>
                  <a:schemeClr val="tx1"/>
                </a:solidFill>
              </a:rPr>
              <a:t>магистрант ФГБОУ ВПО «ЧЕРЕПОВЕЦКИЙ ГОСУДАРСТВЕННЫЙ УНИВЕРСИТЕТ»</a:t>
            </a:r>
          </a:p>
          <a:p>
            <a:pPr algn="ctr"/>
            <a:endParaRPr lang="ru-RU" sz="1800" b="1" cap="none" dirty="0">
              <a:solidFill>
                <a:schemeClr val="tx1"/>
              </a:solidFill>
              <a:sym typeface="+mn-ea"/>
            </a:endParaRPr>
          </a:p>
          <a:p>
            <a:pPr algn="ctr"/>
            <a:r>
              <a:rPr lang="ru-RU" sz="1800" b="1" cap="none" dirty="0">
                <a:solidFill>
                  <a:schemeClr val="tx1"/>
                </a:solidFill>
                <a:sym typeface="+mn-ea"/>
              </a:rPr>
              <a:t>Воскресенский Евгений Михайлович</a:t>
            </a:r>
            <a:r>
              <a:rPr lang="ru-RU" sz="1800" cap="none" dirty="0">
                <a:solidFill>
                  <a:schemeClr val="tx1"/>
                </a:solidFill>
                <a:sym typeface="+mn-ea"/>
              </a:rPr>
              <a:t>,</a:t>
            </a:r>
          </a:p>
          <a:p>
            <a:pPr algn="ctr"/>
            <a:r>
              <a:rPr lang="en-US" altLang="ru-RU" sz="1800" b="1" cap="none" dirty="0">
                <a:solidFill>
                  <a:schemeClr val="tx1"/>
                </a:solidFill>
              </a:rPr>
              <a:t>e-mail: vem@mallenom.ru</a:t>
            </a:r>
          </a:p>
          <a:p>
            <a:pPr algn="ctr"/>
            <a:r>
              <a:rPr lang="ru-RU" sz="1800" cap="none" dirty="0">
                <a:solidFill>
                  <a:schemeClr val="tx1"/>
                </a:solidFill>
                <a:sym typeface="+mn-ea"/>
              </a:rPr>
              <a:t>к.т.н, руководитель направления системной интеграции ООО «Малленом Системс»</a:t>
            </a:r>
          </a:p>
          <a:p>
            <a:pPr algn="ctr"/>
            <a:endParaRPr lang="ru-RU" sz="1800" cap="none" dirty="0">
              <a:solidFill>
                <a:schemeClr val="tx1"/>
              </a:solidFill>
            </a:endParaRPr>
          </a:p>
        </p:txBody>
      </p:sp>
      <p:sp>
        <p:nvSpPr>
          <p:cNvPr id="1048670" name="Прямоугольник 7"/>
          <p:cNvSpPr/>
          <p:nvPr/>
        </p:nvSpPr>
        <p:spPr>
          <a:xfrm>
            <a:off x="1284859" y="1813431"/>
            <a:ext cx="9927336" cy="4645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45746" name="Прямое соединение 3"/>
          <p:cNvCxnSpPr>
            <a:stCxn id="1048670" idx="1"/>
            <a:endCxn id="1048670" idx="3"/>
          </p:cNvCxnSpPr>
          <p:nvPr/>
        </p:nvCxnSpPr>
        <p:spPr>
          <a:xfrm>
            <a:off x="1284605" y="2045970"/>
            <a:ext cx="992759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Актуальность и научная новизна</a:t>
            </a:r>
          </a:p>
        </p:txBody>
      </p:sp>
      <p:sp>
        <p:nvSpPr>
          <p:cNvPr id="1048601" name="Объект 2"/>
          <p:cNvSpPr>
            <a:spLocks noGrp="1"/>
          </p:cNvSpPr>
          <p:nvPr>
            <p:ph idx="1"/>
          </p:nvPr>
        </p:nvSpPr>
        <p:spPr>
          <a:xfrm>
            <a:off x="1097280" y="1845945"/>
            <a:ext cx="10058400" cy="3070225"/>
          </a:xfrm>
        </p:spPr>
        <p:txBody>
          <a:bodyPr>
            <a:normAutofit lnSpcReduction="10000"/>
          </a:bodyPr>
          <a:lstStyle/>
          <a:p>
            <a:pPr marL="0" indent="182880">
              <a:buFont typeface="Arial" panose="020B0604020202020204" pitchFamily="34" charset="0"/>
              <a:buChar char="•"/>
            </a:pPr>
            <a:r>
              <a:rPr lang="en-US" dirty="0"/>
              <a:t>Задержки</a:t>
            </a:r>
            <a:r>
              <a:rPr lang="en-US" altLang="en-US" dirty="0"/>
              <a:t> возврата вагонов контрагентам</a:t>
            </a:r>
            <a:endParaRPr lang="ru-RU" dirty="0"/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dirty="0"/>
              <a:t>Возможность ошибок, умышленных действий (человеческий фактор)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dirty="0"/>
              <a:t>Затруднённая оптимизация и принятие логистических решений (отсутствие </a:t>
            </a:r>
            <a:r>
              <a:rPr lang="en-US" dirty="0"/>
              <a:t>актуальных</a:t>
            </a:r>
            <a:r>
              <a:rPr lang="ru-RU" dirty="0"/>
              <a:t> данных о местоположении </a:t>
            </a:r>
            <a:r>
              <a:rPr lang="en-US" dirty="0"/>
              <a:t>подвижных</a:t>
            </a:r>
            <a:r>
              <a:rPr lang="en-US" altLang="en-US" dirty="0"/>
              <a:t> составов</a:t>
            </a:r>
            <a:r>
              <a:rPr lang="ru-RU" dirty="0"/>
              <a:t>)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dirty="0"/>
              <a:t>При несоответствии фактической и указываемой дежурным по станции </a:t>
            </a:r>
            <a:r>
              <a:rPr lang="ru-RU" dirty="0">
                <a:sym typeface="+mn-ea"/>
              </a:rPr>
              <a:t>позиции подвижного состава</a:t>
            </a:r>
            <a:r>
              <a:rPr lang="ru-RU" dirty="0"/>
              <a:t>, возникает необходимость в обходе путей станции маневровой бригадой с целю поиска </a:t>
            </a:r>
            <a:r>
              <a:rPr lang="en-US" dirty="0"/>
              <a:t>потерянного</a:t>
            </a:r>
            <a:r>
              <a:rPr lang="en-US" altLang="en-US" dirty="0"/>
              <a:t> </a:t>
            </a:r>
            <a:r>
              <a:rPr lang="ru-RU" dirty="0"/>
              <a:t>подвижного состава</a:t>
            </a:r>
          </a:p>
          <a:p>
            <a:pPr marL="0" indent="182880">
              <a:buFont typeface="Arial" panose="020B0604020202020204" pitchFamily="34" charset="0"/>
              <a:buChar char="•"/>
            </a:pPr>
            <a:r>
              <a:rPr lang="ru-RU" dirty="0"/>
              <a:t>Для актуализации информации о местоположении подвижн</a:t>
            </a:r>
            <a:r>
              <a:rPr lang="en-US" dirty="0"/>
              <a:t>ых</a:t>
            </a:r>
            <a:r>
              <a:rPr lang="ru-RU" dirty="0"/>
              <a:t> соста</a:t>
            </a:r>
            <a:r>
              <a:rPr lang="en-US" dirty="0"/>
              <a:t>вов</a:t>
            </a:r>
            <a:r>
              <a:rPr lang="ru-RU" dirty="0"/>
              <a:t>, требуется ежедневный обход путей станции</a:t>
            </a:r>
            <a:endParaRPr lang="ru-RU" sz="2400" dirty="0"/>
          </a:p>
        </p:txBody>
      </p:sp>
      <p:sp>
        <p:nvSpPr>
          <p:cNvPr id="104860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844784" y="6459785"/>
            <a:ext cx="367699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2</a:t>
            </a:fld>
            <a:endParaRPr lang="ru-RU" sz="2400" dirty="0"/>
          </a:p>
        </p:txBody>
      </p:sp>
      <p:sp>
        <p:nvSpPr>
          <p:cNvPr id="1048606" name="TextBox 4"/>
          <p:cNvSpPr txBox="1"/>
          <p:nvPr/>
        </p:nvSpPr>
        <p:spPr>
          <a:xfrm>
            <a:off x="1008380" y="5024634"/>
            <a:ext cx="32391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BD582C"/>
                </a:solidFill>
              </a:rPr>
              <a:t>Научная новизна:</a:t>
            </a:r>
          </a:p>
        </p:txBody>
      </p:sp>
      <p:sp>
        <p:nvSpPr>
          <p:cNvPr id="2" name="Объект 2"/>
          <p:cNvSpPr>
            <a:spLocks noGrp="1"/>
          </p:cNvSpPr>
          <p:nvPr/>
        </p:nvSpPr>
        <p:spPr>
          <a:xfrm>
            <a:off x="1097280" y="5608320"/>
            <a:ext cx="10058400" cy="704850"/>
          </a:xfrm>
          <a:prstGeom prst="rect">
            <a:avLst/>
          </a:prstGeom>
        </p:spPr>
        <p:txBody>
          <a:bodyPr vert="horz" lIns="0" tIns="45720" rIns="0" bIns="45720" rtlCol="0">
            <a:normAutofit fontScale="9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Разработка нового алгоритма учета мест нахождения подвижных составов на основании данных от датчиков счета осей и результатов работы системы распознавания номеров вагонов</a:t>
            </a:r>
          </a:p>
          <a:p>
            <a:pPr marL="0" indent="18288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l"/>
            <a:r>
              <a:rPr lang="ru-RU" dirty="0"/>
              <a:t>Цель и задачи</a:t>
            </a:r>
          </a:p>
        </p:txBody>
      </p:sp>
      <p:sp>
        <p:nvSpPr>
          <p:cNvPr id="1048604" name="Объект 2"/>
          <p:cNvSpPr>
            <a:spLocks noGrp="1"/>
          </p:cNvSpPr>
          <p:nvPr>
            <p:ph idx="1"/>
          </p:nvPr>
        </p:nvSpPr>
        <p:spPr>
          <a:xfrm>
            <a:off x="1097280" y="2633251"/>
            <a:ext cx="10058400" cy="795749"/>
          </a:xfrm>
        </p:spPr>
        <p:txBody>
          <a:bodyPr>
            <a:normAutofit/>
          </a:bodyPr>
          <a:lstStyle/>
          <a:p>
            <a:r>
              <a:rPr lang="ru-RU" dirty="0"/>
              <a:t>Автоматизация учета мест нахождения подвижных составов на территории железнодорожной станции</a:t>
            </a:r>
          </a:p>
        </p:txBody>
      </p:sp>
      <p:sp>
        <p:nvSpPr>
          <p:cNvPr id="1048605" name="TextBox 3"/>
          <p:cNvSpPr txBox="1"/>
          <p:nvPr/>
        </p:nvSpPr>
        <p:spPr>
          <a:xfrm>
            <a:off x="1097280" y="2048476"/>
            <a:ext cx="1148080" cy="497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BD582C"/>
                </a:solidFill>
              </a:rPr>
              <a:t>Цель:</a:t>
            </a:r>
          </a:p>
        </p:txBody>
      </p:sp>
      <p:sp>
        <p:nvSpPr>
          <p:cNvPr id="1048606" name="TextBox 4"/>
          <p:cNvSpPr txBox="1"/>
          <p:nvPr/>
        </p:nvSpPr>
        <p:spPr>
          <a:xfrm>
            <a:off x="1097280" y="3242189"/>
            <a:ext cx="1503680" cy="497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BD582C"/>
                </a:solidFill>
              </a:rPr>
              <a:t>Задачи:</a:t>
            </a:r>
          </a:p>
        </p:txBody>
      </p:sp>
      <p:sp>
        <p:nvSpPr>
          <p:cNvPr id="1048607" name="Объект 2"/>
          <p:cNvSpPr txBox="1"/>
          <p:nvPr/>
        </p:nvSpPr>
        <p:spPr>
          <a:xfrm>
            <a:off x="1097280" y="3826964"/>
            <a:ext cx="10058400" cy="2290372"/>
          </a:xfrm>
          <a:prstGeom prst="rect">
            <a:avLst/>
          </a:prstGeom>
        </p:spPr>
        <p:txBody>
          <a:bodyPr vert="horz" lIns="0" tIns="45720" rIns="0" bIns="45720" rtlCol="0">
            <a:normAutofit fontScale="97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17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705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93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815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9982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984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9987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99895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anose="020F0502020204030204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182880">
              <a:buFont typeface="Arial" panose="020B0604020202020204" pitchFamily="34" charset="0"/>
              <a:buChar char="•"/>
            </a:pPr>
            <a:r>
              <a:rPr lang="ru-RU" dirty="0"/>
              <a:t>Реализовать интеграцию с системой счета осей «ЭССО-М2»</a:t>
            </a:r>
          </a:p>
          <a:p>
            <a:pPr marL="92075" indent="182880">
              <a:buFont typeface="Arial" panose="020B0604020202020204" pitchFamily="34" charset="0"/>
              <a:buChar char="•"/>
            </a:pPr>
            <a:r>
              <a:rPr lang="ru-RU" dirty="0"/>
              <a:t>Реализовать интеграцию с системой распознавания номеров вагонов «</a:t>
            </a:r>
            <a:r>
              <a:rPr lang="en-US" dirty="0"/>
              <a:t>ARSCIS</a:t>
            </a:r>
            <a:r>
              <a:rPr lang="ru-RU" dirty="0"/>
              <a:t>»</a:t>
            </a:r>
          </a:p>
          <a:p>
            <a:pPr marL="92075" indent="182880">
              <a:buFont typeface="Arial" panose="020B0604020202020204" pitchFamily="34" charset="0"/>
              <a:buChar char="•"/>
            </a:pPr>
            <a:r>
              <a:rPr lang="ru-RU" dirty="0"/>
              <a:t>Реализовать обработку получаемой информации</a:t>
            </a:r>
          </a:p>
          <a:p>
            <a:pPr marL="92075" indent="182880">
              <a:buFont typeface="Arial" panose="020B0604020202020204" pitchFamily="34" charset="0"/>
              <a:buChar char="•"/>
            </a:pPr>
            <a:r>
              <a:rPr lang="ru-RU" dirty="0"/>
              <a:t>Реализовать сохранение получаемой от внешних источников информации и результатов её обработки</a:t>
            </a:r>
          </a:p>
          <a:p>
            <a:pPr marL="92075" indent="182880">
              <a:buFont typeface="Arial" panose="020B0604020202020204" pitchFamily="34" charset="0"/>
              <a:buChar char="•"/>
            </a:pPr>
            <a:r>
              <a:rPr lang="ru-RU" dirty="0"/>
              <a:t>Реализовать отображение результатов обработки посредством клиентского приложения</a:t>
            </a:r>
          </a:p>
        </p:txBody>
      </p:sp>
      <p:sp>
        <p:nvSpPr>
          <p:cNvPr id="1048608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817352" y="6459785"/>
            <a:ext cx="395131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3</a:t>
            </a:fld>
            <a:endParaRPr lang="ru-RU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01533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Главное окно программного продукта</a:t>
            </a:r>
          </a:p>
        </p:txBody>
      </p:sp>
      <p:pic>
        <p:nvPicPr>
          <p:cNvPr id="2097152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0526" y="1307945"/>
            <a:ext cx="10005154" cy="5184962"/>
          </a:xfrm>
          <a:prstGeom prst="rect">
            <a:avLst/>
          </a:prstGeom>
        </p:spPr>
      </p:pic>
      <p:sp>
        <p:nvSpPr>
          <p:cNvPr id="104861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558016" y="6388834"/>
            <a:ext cx="449995" cy="365125"/>
          </a:xfrm>
        </p:spPr>
        <p:txBody>
          <a:bodyPr/>
          <a:lstStyle/>
          <a:p>
            <a:fld id="{92D6C36D-5457-4C88-B777-49777454E5C5}" type="slidenum">
              <a:rPr lang="ru-RU" sz="2400" smtClean="0">
                <a:solidFill>
                  <a:schemeClr val="tx1"/>
                </a:solidFill>
              </a:rPr>
              <a:pPr/>
              <a:t>4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Входная и выходная информация программного продукта</a:t>
            </a:r>
          </a:p>
        </p:txBody>
      </p:sp>
      <p:pic>
        <p:nvPicPr>
          <p:cNvPr id="2097153" name="Объект 4" descr="E:\Учёба\Магистратура\1 семестр\околоучебная деятельность\конкурсы\inOut.pnginOut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411" y="2213892"/>
            <a:ext cx="8596138" cy="3769360"/>
          </a:xfrm>
          <a:prstGeom prst="rect">
            <a:avLst/>
          </a:prstGeom>
        </p:spPr>
      </p:pic>
      <p:sp>
        <p:nvSpPr>
          <p:cNvPr id="10486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C36D-5457-4C88-B777-49777454E5C5}" type="slidenum">
              <a:rPr lang="ru-RU" sz="2400" smtClean="0"/>
              <a:pPr/>
              <a:t>5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Элементы схемы путевого развития</a:t>
            </a:r>
          </a:p>
        </p:txBody>
      </p:sp>
      <p:pic>
        <p:nvPicPr>
          <p:cNvPr id="209715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3050" y="2082614"/>
            <a:ext cx="9396035" cy="1562286"/>
          </a:xfrm>
          <a:prstGeom prst="rect">
            <a:avLst/>
          </a:prstGeom>
        </p:spPr>
      </p:pic>
      <p:pic>
        <p:nvPicPr>
          <p:cNvPr id="209715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9300" y="3209888"/>
            <a:ext cx="428685" cy="266737"/>
          </a:xfrm>
          <a:prstGeom prst="rect">
            <a:avLst/>
          </a:prstGeom>
        </p:spPr>
      </p:pic>
      <p:cxnSp>
        <p:nvCxnSpPr>
          <p:cNvPr id="3145731" name="Прямая соединительная линия 5"/>
          <p:cNvCxnSpPr>
            <a:endCxn id="1048614" idx="0"/>
          </p:cNvCxnSpPr>
          <p:nvPr/>
        </p:nvCxnSpPr>
        <p:spPr>
          <a:xfrm>
            <a:off x="10391775" y="2247900"/>
            <a:ext cx="272352" cy="19939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14" name="TextBox 9"/>
          <p:cNvSpPr txBox="1"/>
          <p:nvPr/>
        </p:nvSpPr>
        <p:spPr>
          <a:xfrm>
            <a:off x="9496012" y="4241800"/>
            <a:ext cx="2336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Идентификатор 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</a:rPr>
              <a:t>секции</a:t>
            </a:r>
          </a:p>
        </p:txBody>
      </p:sp>
      <p:cxnSp>
        <p:nvCxnSpPr>
          <p:cNvPr id="3145732" name="Прямая соединительная линия 10"/>
          <p:cNvCxnSpPr>
            <a:endCxn id="1048615" idx="0"/>
          </p:cNvCxnSpPr>
          <p:nvPr/>
        </p:nvCxnSpPr>
        <p:spPr>
          <a:xfrm flipH="1">
            <a:off x="5334450" y="3429000"/>
            <a:ext cx="772966" cy="47508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15" name="TextBox 12"/>
          <p:cNvSpPr txBox="1"/>
          <p:nvPr/>
        </p:nvSpPr>
        <p:spPr>
          <a:xfrm>
            <a:off x="4588430" y="3904089"/>
            <a:ext cx="1492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Текстовая 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</a:rPr>
              <a:t>метка</a:t>
            </a:r>
          </a:p>
        </p:txBody>
      </p:sp>
      <p:cxnSp>
        <p:nvCxnSpPr>
          <p:cNvPr id="3145733" name="Прямая соединительная линия 13"/>
          <p:cNvCxnSpPr>
            <a:endCxn id="1048616" idx="0"/>
          </p:cNvCxnSpPr>
          <p:nvPr/>
        </p:nvCxnSpPr>
        <p:spPr>
          <a:xfrm flipH="1">
            <a:off x="1624383" y="3365500"/>
            <a:ext cx="867664" cy="7662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16" name="TextBox 15"/>
          <p:cNvSpPr txBox="1"/>
          <p:nvPr/>
        </p:nvSpPr>
        <p:spPr>
          <a:xfrm>
            <a:off x="456268" y="4131757"/>
            <a:ext cx="2336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Показание счетного пункта с обратным направлением прохода</a:t>
            </a:r>
          </a:p>
        </p:txBody>
      </p:sp>
      <p:cxnSp>
        <p:nvCxnSpPr>
          <p:cNvPr id="3145734" name="Прямая соединительная линия 16"/>
          <p:cNvCxnSpPr>
            <a:endCxn id="1048617" idx="0"/>
          </p:cNvCxnSpPr>
          <p:nvPr/>
        </p:nvCxnSpPr>
        <p:spPr>
          <a:xfrm>
            <a:off x="2546738" y="3124200"/>
            <a:ext cx="1165690" cy="74826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17" name="TextBox 23"/>
          <p:cNvSpPr txBox="1"/>
          <p:nvPr/>
        </p:nvSpPr>
        <p:spPr>
          <a:xfrm>
            <a:off x="3002815" y="3872468"/>
            <a:ext cx="1419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Счетный 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</a:rPr>
              <a:t>пункт</a:t>
            </a:r>
          </a:p>
        </p:txBody>
      </p:sp>
      <p:sp>
        <p:nvSpPr>
          <p:cNvPr id="1048618" name="TextBox 30"/>
          <p:cNvSpPr txBox="1"/>
          <p:nvPr/>
        </p:nvSpPr>
        <p:spPr>
          <a:xfrm>
            <a:off x="7307342" y="4241800"/>
            <a:ext cx="2336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Показание счетного пункта с прямым направлением прохода</a:t>
            </a:r>
          </a:p>
        </p:txBody>
      </p:sp>
      <p:cxnSp>
        <p:nvCxnSpPr>
          <p:cNvPr id="3145735" name="Прямая соединительная линия 31"/>
          <p:cNvCxnSpPr>
            <a:endCxn id="1048618" idx="0"/>
          </p:cNvCxnSpPr>
          <p:nvPr/>
        </p:nvCxnSpPr>
        <p:spPr>
          <a:xfrm flipH="1">
            <a:off x="8475457" y="2771775"/>
            <a:ext cx="278018" cy="14700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45736" name="Прямая соединительная линия 38"/>
          <p:cNvCxnSpPr>
            <a:endCxn id="1048619" idx="0"/>
          </p:cNvCxnSpPr>
          <p:nvPr/>
        </p:nvCxnSpPr>
        <p:spPr>
          <a:xfrm flipH="1">
            <a:off x="5686454" y="3057525"/>
            <a:ext cx="1048098" cy="206301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19" name="TextBox 41"/>
          <p:cNvSpPr txBox="1"/>
          <p:nvPr/>
        </p:nvSpPr>
        <p:spPr>
          <a:xfrm>
            <a:off x="4976841" y="5120540"/>
            <a:ext cx="1419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Счетчик </a:t>
            </a:r>
          </a:p>
          <a:p>
            <a:pPr algn="ctr"/>
            <a:r>
              <a:rPr lang="ru-RU" sz="2400" dirty="0">
                <a:solidFill>
                  <a:srgbClr val="333333"/>
                </a:solidFill>
              </a:rPr>
              <a:t>секции</a:t>
            </a:r>
          </a:p>
        </p:txBody>
      </p:sp>
      <p:sp>
        <p:nvSpPr>
          <p:cNvPr id="1048620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819085" y="6459785"/>
            <a:ext cx="393398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6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400" dirty="0"/>
              <a:t>Панель текущей наполненности секции</a:t>
            </a:r>
          </a:p>
        </p:txBody>
      </p:sp>
      <p:pic>
        <p:nvPicPr>
          <p:cNvPr id="2097156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4619" y="2474878"/>
            <a:ext cx="5922762" cy="954122"/>
          </a:xfrm>
          <a:prstGeom prst="rect">
            <a:avLst/>
          </a:prstGeom>
        </p:spPr>
      </p:pic>
      <p:cxnSp>
        <p:nvCxnSpPr>
          <p:cNvPr id="3145737" name="Прямая соединительная линия 4"/>
          <p:cNvCxnSpPr/>
          <p:nvPr/>
        </p:nvCxnSpPr>
        <p:spPr>
          <a:xfrm flipH="1">
            <a:off x="3781436" y="3106120"/>
            <a:ext cx="639854" cy="1107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22" name="TextBox 5"/>
          <p:cNvSpPr txBox="1"/>
          <p:nvPr/>
        </p:nvSpPr>
        <p:spPr>
          <a:xfrm>
            <a:off x="2037277" y="4200085"/>
            <a:ext cx="334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Простаивающие вагоны</a:t>
            </a:r>
          </a:p>
        </p:txBody>
      </p:sp>
      <p:cxnSp>
        <p:nvCxnSpPr>
          <p:cNvPr id="3145738" name="Прямая соединительная линия 6"/>
          <p:cNvCxnSpPr/>
          <p:nvPr/>
        </p:nvCxnSpPr>
        <p:spPr>
          <a:xfrm>
            <a:off x="8267346" y="3037292"/>
            <a:ext cx="843410" cy="12448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23" name="TextBox 8"/>
          <p:cNvSpPr txBox="1"/>
          <p:nvPr/>
        </p:nvSpPr>
        <p:spPr>
          <a:xfrm>
            <a:off x="7307580" y="4220999"/>
            <a:ext cx="384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Остальные вагоны секции</a:t>
            </a:r>
          </a:p>
        </p:txBody>
      </p:sp>
      <p:sp>
        <p:nvSpPr>
          <p:cNvPr id="1048624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652760" y="6459785"/>
            <a:ext cx="559723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7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Панель параметров отображения</a:t>
            </a:r>
          </a:p>
        </p:txBody>
      </p:sp>
      <p:pic>
        <p:nvPicPr>
          <p:cNvPr id="2097157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6688" y="3068004"/>
            <a:ext cx="10981937" cy="336427"/>
          </a:xfrm>
          <a:prstGeom prst="rect">
            <a:avLst/>
          </a:prstGeom>
        </p:spPr>
      </p:pic>
      <p:cxnSp>
        <p:nvCxnSpPr>
          <p:cNvPr id="3145739" name="Прямая соединительная линия 4"/>
          <p:cNvCxnSpPr/>
          <p:nvPr/>
        </p:nvCxnSpPr>
        <p:spPr>
          <a:xfrm flipH="1">
            <a:off x="8089900" y="3236216"/>
            <a:ext cx="712724" cy="10944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26" name="TextBox 6"/>
          <p:cNvSpPr txBox="1"/>
          <p:nvPr/>
        </p:nvSpPr>
        <p:spPr>
          <a:xfrm>
            <a:off x="6808581" y="4330700"/>
            <a:ext cx="2562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Настройка цветовой схемы приложения</a:t>
            </a:r>
          </a:p>
        </p:txBody>
      </p:sp>
      <p:cxnSp>
        <p:nvCxnSpPr>
          <p:cNvPr id="3145740" name="Прямая соединительная линия 7"/>
          <p:cNvCxnSpPr/>
          <p:nvPr/>
        </p:nvCxnSpPr>
        <p:spPr>
          <a:xfrm>
            <a:off x="10652538" y="3236216"/>
            <a:ext cx="173053" cy="13484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27" name="TextBox 9"/>
          <p:cNvSpPr txBox="1"/>
          <p:nvPr/>
        </p:nvSpPr>
        <p:spPr>
          <a:xfrm>
            <a:off x="9457745" y="4584700"/>
            <a:ext cx="2562638" cy="15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Настройка масштаба схемы путевого развития</a:t>
            </a:r>
          </a:p>
        </p:txBody>
      </p:sp>
      <p:cxnSp>
        <p:nvCxnSpPr>
          <p:cNvPr id="3145741" name="Прямая соединительная линия 10"/>
          <p:cNvCxnSpPr/>
          <p:nvPr/>
        </p:nvCxnSpPr>
        <p:spPr>
          <a:xfrm flipH="1">
            <a:off x="3923456" y="3236216"/>
            <a:ext cx="672928" cy="11441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28" name="TextBox 12"/>
          <p:cNvSpPr txBox="1"/>
          <p:nvPr/>
        </p:nvSpPr>
        <p:spPr>
          <a:xfrm>
            <a:off x="2820781" y="4380358"/>
            <a:ext cx="2383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333333"/>
                </a:solidFill>
              </a:rPr>
              <a:t>Настройка параметров симуляции</a:t>
            </a:r>
          </a:p>
        </p:txBody>
      </p:sp>
      <p:sp>
        <p:nvSpPr>
          <p:cNvPr id="104862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652538" y="6459785"/>
            <a:ext cx="559945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8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>
          <a:xfrm>
            <a:off x="1193567" y="251408"/>
            <a:ext cx="10058400" cy="1318727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Панель фильтрации</a:t>
            </a:r>
          </a:p>
        </p:txBody>
      </p:sp>
      <p:pic>
        <p:nvPicPr>
          <p:cNvPr id="2097158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r="-30" b="928"/>
          <a:stretch>
            <a:fillRect/>
          </a:stretch>
        </p:blipFill>
        <p:spPr>
          <a:xfrm>
            <a:off x="873051" y="2646076"/>
            <a:ext cx="10699432" cy="461666"/>
          </a:xfrm>
          <a:prstGeom prst="rect">
            <a:avLst/>
          </a:prstGeom>
        </p:spPr>
      </p:pic>
      <p:sp>
        <p:nvSpPr>
          <p:cNvPr id="1048631" name="TextBox 18"/>
          <p:cNvSpPr txBox="1"/>
          <p:nvPr/>
        </p:nvSpPr>
        <p:spPr>
          <a:xfrm>
            <a:off x="3459254" y="4859588"/>
            <a:ext cx="4850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времени прибытия</a:t>
            </a:r>
          </a:p>
        </p:txBody>
      </p:sp>
      <p:cxnSp>
        <p:nvCxnSpPr>
          <p:cNvPr id="3145742" name="Прямая соединительная линия 20"/>
          <p:cNvCxnSpPr/>
          <p:nvPr/>
        </p:nvCxnSpPr>
        <p:spPr>
          <a:xfrm flipH="1">
            <a:off x="2400300" y="2944116"/>
            <a:ext cx="639854" cy="11072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32" name="TextBox 21"/>
          <p:cNvSpPr txBox="1"/>
          <p:nvPr/>
        </p:nvSpPr>
        <p:spPr>
          <a:xfrm>
            <a:off x="615125" y="4051322"/>
            <a:ext cx="450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времени простоя</a:t>
            </a:r>
          </a:p>
        </p:txBody>
      </p:sp>
      <p:cxnSp>
        <p:nvCxnSpPr>
          <p:cNvPr id="3145743" name="Прямая соединительная линия 22"/>
          <p:cNvCxnSpPr/>
          <p:nvPr/>
        </p:nvCxnSpPr>
        <p:spPr>
          <a:xfrm>
            <a:off x="6024654" y="2944116"/>
            <a:ext cx="1" cy="1781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33" name="TextBox 25"/>
          <p:cNvSpPr txBox="1"/>
          <p:nvPr/>
        </p:nvSpPr>
        <p:spPr>
          <a:xfrm>
            <a:off x="6926354" y="4176111"/>
            <a:ext cx="354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Фильтрация по номерам</a:t>
            </a:r>
          </a:p>
        </p:txBody>
      </p:sp>
      <p:cxnSp>
        <p:nvCxnSpPr>
          <p:cNvPr id="3145744" name="Прямая соединительная линия 26"/>
          <p:cNvCxnSpPr>
            <a:endCxn id="1048633" idx="0"/>
          </p:cNvCxnSpPr>
          <p:nvPr/>
        </p:nvCxnSpPr>
        <p:spPr>
          <a:xfrm>
            <a:off x="8534402" y="2944116"/>
            <a:ext cx="166142" cy="12319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45745" name="Прямая соединительная линия 32"/>
          <p:cNvCxnSpPr/>
          <p:nvPr/>
        </p:nvCxnSpPr>
        <p:spPr>
          <a:xfrm flipH="1">
            <a:off x="10337801" y="2958918"/>
            <a:ext cx="648072" cy="23623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8634" name="TextBox 34"/>
          <p:cNvSpPr txBox="1"/>
          <p:nvPr/>
        </p:nvSpPr>
        <p:spPr>
          <a:xfrm>
            <a:off x="8031487" y="5295903"/>
            <a:ext cx="4160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</a:rPr>
              <a:t>Параметры отрисовки схемы</a:t>
            </a:r>
          </a:p>
        </p:txBody>
      </p:sp>
      <p:sp>
        <p:nvSpPr>
          <p:cNvPr id="1048635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671048" y="6459785"/>
            <a:ext cx="541435" cy="365125"/>
          </a:xfrm>
        </p:spPr>
        <p:txBody>
          <a:bodyPr/>
          <a:lstStyle/>
          <a:p>
            <a:fld id="{92D6C36D-5457-4C88-B777-49777454E5C5}" type="slidenum">
              <a:rPr lang="ru-RU" sz="2400" smtClean="0"/>
              <a:pPr/>
              <a:t>9</a:t>
            </a:fld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631</Words>
  <Application>Microsoft Office PowerPoint</Application>
  <PresentationFormat>Произвольный</PresentationFormat>
  <Paragraphs>130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Ретро</vt:lpstr>
      <vt:lpstr>Система автоматизации учета мест нахождения подвижных составов на территории железнодорожной станции</vt:lpstr>
      <vt:lpstr>Актуальность и научная новизна</vt:lpstr>
      <vt:lpstr>Цель и задачи</vt:lpstr>
      <vt:lpstr>Главное окно программного продукта</vt:lpstr>
      <vt:lpstr>Входная и выходная информация программного продукта</vt:lpstr>
      <vt:lpstr>Элементы схемы путевого развития</vt:lpstr>
      <vt:lpstr>Панель текущей наполненности секции</vt:lpstr>
      <vt:lpstr>Панель параметров отображения</vt:lpstr>
      <vt:lpstr>Панель фильтрации</vt:lpstr>
      <vt:lpstr>Результаты фильтрации</vt:lpstr>
      <vt:lpstr>План работы</vt:lpstr>
      <vt:lpstr>Оценка ресурсов</vt:lpstr>
      <vt:lpstr>Практическая значимость</vt:lpstr>
      <vt:lpstr>Смета проекта*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автоматизации учета мест нахождения подвижных составов на территории железнодорожной станции</dc:title>
  <dc:creator>dan adamow</dc:creator>
  <cp:lastModifiedBy>Nekludova.OV</cp:lastModifiedBy>
  <cp:revision>10</cp:revision>
  <dcterms:created xsi:type="dcterms:W3CDTF">2021-10-12T13:18:00Z</dcterms:created>
  <dcterms:modified xsi:type="dcterms:W3CDTF">2021-10-25T14:15:01Z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CE2E2119690B44488F0795B0F9830287</vt:lpwstr>
  </property>
  <property fmtid="{D5CDD505-2E9C-101B-9397-08002B2CF9AE}" pid="3" name="KSOProductBuildVer">
    <vt:lpwstr>1049-11.2.0.10323</vt:lpwstr>
  </property>
</Properties>
</file>