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2" r:id="rId11"/>
    <p:sldId id="273" r:id="rId12"/>
    <p:sldId id="268" r:id="rId13"/>
    <p:sldId id="266" r:id="rId14"/>
    <p:sldId id="269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0" d="100"/>
          <a:sy n="50" d="100"/>
        </p:scale>
        <p:origin x="-62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48312-5C35-49BB-8EC2-BA9DDB2E7A3A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5CAA-7131-4088-89C6-06B224B70D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231080" y="175320"/>
            <a:ext cx="7661160" cy="13690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Областной конкурс научно-технических проектов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Вологодской области «Потенциал будущего»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Номинация «Ученик»</a:t>
            </a:r>
            <a:endParaRPr/>
          </a:p>
        </p:txBody>
      </p:sp>
      <p:pic>
        <p:nvPicPr>
          <p:cNvPr id="73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80" y="175320"/>
            <a:ext cx="3208320" cy="132264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1605240" y="1848960"/>
            <a:ext cx="9124200" cy="2282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0000"/>
                </a:solidFill>
                <a:latin typeface="Calibri"/>
              </a:rPr>
              <a:t>Потенциал УКВ и </a:t>
            </a:r>
            <a:r>
              <a:rPr lang="ru-RU" sz="4000" b="1" dirty="0">
                <a:solidFill>
                  <a:srgbClr val="000000"/>
                </a:solidFill>
                <a:latin typeface="Calibri"/>
              </a:rPr>
              <a:t>КВ-радиосвязи: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000000"/>
                </a:solidFill>
                <a:latin typeface="Calibri"/>
              </a:rPr>
              <a:t>от радиоконтакта с МКС до создания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000000"/>
                </a:solidFill>
                <a:latin typeface="Calibri"/>
              </a:rPr>
              <a:t> цифровой экосистемы России</a:t>
            </a:r>
            <a:endParaRPr dirty="0"/>
          </a:p>
        </p:txBody>
      </p:sp>
      <p:sp>
        <p:nvSpPr>
          <p:cNvPr id="75" name="CustomShape 3"/>
          <p:cNvSpPr/>
          <p:nvPr/>
        </p:nvSpPr>
        <p:spPr>
          <a:xfrm>
            <a:off x="5388120" y="4442040"/>
            <a:ext cx="6414840" cy="13690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Работу выполнил ученик 10 класса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МБОУ “СОШ №2 с кадетскими классами”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Деревесников Егор</a:t>
            </a:r>
            <a:endParaRPr/>
          </a:p>
        </p:txBody>
      </p:sp>
      <p:sp>
        <p:nvSpPr>
          <p:cNvPr id="76" name="CustomShape 4"/>
          <p:cNvSpPr/>
          <p:nvPr/>
        </p:nvSpPr>
        <p:spPr>
          <a:xfrm>
            <a:off x="5361120" y="6396480"/>
            <a:ext cx="103176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2021 г.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09522" y="5072074"/>
            <a:ext cx="5000660" cy="150019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Это событие можно считать началом создания реальной экосистемы связи в масштабах одного крупного Российского предприятия.</a:t>
            </a:r>
          </a:p>
          <a:p>
            <a:pPr algn="ctr">
              <a:buNone/>
            </a:pPr>
            <a:r>
              <a:rPr lang="ru-RU" dirty="0" smtClean="0"/>
              <a:t>Интересно провести и собственные исследования!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" y="0"/>
            <a:ext cx="11787270" cy="1357298"/>
          </a:xfrm>
        </p:spPr>
        <p:txBody>
          <a:bodyPr/>
          <a:lstStyle/>
          <a:p>
            <a:pPr algn="ctr"/>
            <a:r>
              <a:rPr lang="ru-RU" sz="2800" dirty="0" smtClean="0"/>
              <a:t>3 этап: </a:t>
            </a:r>
            <a:r>
              <a:rPr lang="en-US" sz="2800" dirty="0" smtClean="0"/>
              <a:t>C</a:t>
            </a:r>
            <a:r>
              <a:rPr lang="ru-RU" sz="2800" dirty="0" err="1" smtClean="0"/>
              <a:t>оздание</a:t>
            </a:r>
            <a:r>
              <a:rPr lang="ru-RU" sz="2800" dirty="0" smtClean="0"/>
              <a:t> школьной </a:t>
            </a:r>
            <a:r>
              <a:rPr lang="ru-RU" sz="2800" dirty="0" err="1" smtClean="0"/>
              <a:t>радиолаборатории</a:t>
            </a:r>
            <a:r>
              <a:rPr lang="ru-RU" sz="2800" dirty="0" smtClean="0"/>
              <a:t> и проведение исследований потенциала УКВ и КВ радиосвязи на территориях с отсутствием Интернета</a:t>
            </a:r>
            <a:endParaRPr lang="ru-RU" sz="2800" dirty="0"/>
          </a:p>
        </p:txBody>
      </p:sp>
      <p:pic>
        <p:nvPicPr>
          <p:cNvPr id="3074" name="Picture 2" descr="D:\Dokumenti\Desktop\Деревесников\экосистема связ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" y="1428736"/>
            <a:ext cx="4705008" cy="3357586"/>
          </a:xfrm>
          <a:prstGeom prst="rect">
            <a:avLst/>
          </a:prstGeom>
          <a:noFill/>
        </p:spPr>
      </p:pic>
      <p:pic>
        <p:nvPicPr>
          <p:cNvPr id="3076" name="Picture 4" descr="👍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8" y="-682625"/>
            <a:ext cx="152400" cy="1524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10182" y="1357298"/>
            <a:ext cx="650085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Примером успешного применения радиостанций диапазона УКВ в цифровом формате для проверки совместимости промышленного оборудования, транспорта, персонала, средств защиты и безопасности, диспетчерской службы  и радиоаппаратуры разных производителей могут служить результаты испытаний, которые проводились в конце сентября 2021 г на нефтеперерабатывающем заводе в Комсомольске-на-Амуре. </a:t>
            </a: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«</a:t>
            </a:r>
            <a:r>
              <a:rPr lang="ru-RU" dirty="0" err="1" smtClean="0"/>
              <a:t>Росэлектроника</a:t>
            </a:r>
            <a:r>
              <a:rPr lang="ru-RU" dirty="0" smtClean="0"/>
              <a:t>» и «Роснефть» получили положительный опыт испытания цифровых DMR-радиостанций. Устройства Концерна «Созвездие» обеспечили хорошее качество воспроизводимой речи и надежную </a:t>
            </a:r>
            <a:r>
              <a:rPr lang="ru-RU" dirty="0" err="1" smtClean="0"/>
              <a:t>помехозащищенную</a:t>
            </a:r>
            <a:r>
              <a:rPr lang="ru-RU" dirty="0" smtClean="0"/>
              <a:t> связь на всей территории объекта благодаря радиостанции УКВ диапазона. </a:t>
            </a:r>
          </a:p>
          <a:p>
            <a:pPr lvl="0" indent="441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Диспетчерское ПО успешно выполнило функции: удаленного управления вызовами, приема и передачи текстовых сообщений, записи разговоров, отслеживания абонентов на карте</a:t>
            </a:r>
            <a:r>
              <a:rPr lang="ru-RU" sz="20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-apple-system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-apple-system"/>
                <a:cs typeface="Arial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-apple-system"/>
                <a:cs typeface="Arial" pitchFamily="34" charset="0"/>
              </a:rPr>
              <a:t>⠀</a:t>
            </a:r>
            <a:br>
              <a:rPr lang="ru-RU" sz="1600" dirty="0" smtClean="0">
                <a:solidFill>
                  <a:srgbClr val="000000"/>
                </a:solidFill>
                <a:latin typeface="-apple-system"/>
                <a:cs typeface="Arial" pitchFamily="34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667240" y="1071546"/>
            <a:ext cx="6914680" cy="107157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Основные направления создания инновационных разработок  в области</a:t>
            </a:r>
          </a:p>
          <a:p>
            <a:pPr algn="ctr">
              <a:buNone/>
            </a:pPr>
            <a:r>
              <a:rPr lang="ru-RU" sz="2400" dirty="0" smtClean="0"/>
              <a:t>КВ-радиосвязи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1982" y="221040"/>
            <a:ext cx="12715964" cy="636192"/>
          </a:xfrm>
        </p:spPr>
        <p:txBody>
          <a:bodyPr/>
          <a:lstStyle/>
          <a:p>
            <a:pPr algn="ctr"/>
            <a:r>
              <a:rPr lang="ru-RU" sz="2500" dirty="0" smtClean="0"/>
              <a:t>Большинство открытий и изобретений в радиосвязи сделано радиолюбителями</a:t>
            </a:r>
            <a:endParaRPr lang="ru-RU" sz="2500" dirty="0"/>
          </a:p>
        </p:txBody>
      </p:sp>
      <p:pic>
        <p:nvPicPr>
          <p:cNvPr id="41986" name="Picture 2" descr="D:\Dokumenti\Desktop\Деревесников\радиолаборато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1071546"/>
            <a:ext cx="3643338" cy="2734212"/>
          </a:xfrm>
          <a:prstGeom prst="rect">
            <a:avLst/>
          </a:prstGeom>
          <a:noFill/>
        </p:spPr>
      </p:pic>
      <p:pic>
        <p:nvPicPr>
          <p:cNvPr id="41987" name="Picture 3" descr="D:\Dokumenti\Desktop\Деревесников\спутниковая антен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4" y="3929066"/>
            <a:ext cx="3643338" cy="2476517"/>
          </a:xfrm>
          <a:prstGeom prst="rect">
            <a:avLst/>
          </a:prstGeo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16" y="2285992"/>
            <a:ext cx="6838998" cy="41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881290" y="285728"/>
            <a:ext cx="6331180" cy="7143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/>
              </a:rPr>
              <a:t>Практическая значимость проекта:</a:t>
            </a:r>
            <a:endParaRPr sz="2800" b="1" dirty="0"/>
          </a:p>
        </p:txBody>
      </p:sp>
      <p:sp>
        <p:nvSpPr>
          <p:cNvPr id="110" name="CustomShape 2"/>
          <p:cNvSpPr/>
          <p:nvPr/>
        </p:nvSpPr>
        <p:spPr>
          <a:xfrm>
            <a:off x="231480" y="642918"/>
            <a:ext cx="11436684" cy="5715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361950"/>
            <a:endParaRPr lang="ru-RU" sz="1400" dirty="0" smtClean="0">
              <a:solidFill>
                <a:srgbClr val="000000"/>
              </a:solidFill>
              <a:latin typeface="Calibri"/>
            </a:endParaRPr>
          </a:p>
          <a:p>
            <a:pPr indent="361950" algn="just"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Собрана необходимая информации, оформлены документы, подготовлено оборудование и технические условия для проведения сеанса связи с Международной космической станцией, проанализированы итоги мероприятия;</a:t>
            </a:r>
            <a:endParaRPr sz="2400" dirty="0" smtClean="0"/>
          </a:p>
          <a:p>
            <a:pPr indent="361950" algn="just"/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2.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Проведены в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СОШ №2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школьные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классные часы с целью популяризации научно-технологической темы в сфере радиокоммуникаций;</a:t>
            </a:r>
          </a:p>
          <a:p>
            <a:pPr indent="361950" algn="just"/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3. Сформирована программа занятий школьного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радиотехнического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кружка, с 1 октября 2021 г начаты регулярные занятия; </a:t>
            </a:r>
          </a:p>
          <a:p>
            <a:pPr indent="361950" algn="just"/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4. Создана учебная радиотехническая площадка (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радиолаборатория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)  СОШ №2 для профориентации по радиотехническим специальностям и перспективным профессиям в сфере цифровых телекоммуникаций, начато обучение основам радиотехники группы школьников 5-11 классов;</a:t>
            </a:r>
          </a:p>
          <a:p>
            <a:pPr indent="361950" algn="just"/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5. Начата деятельность по конструированию различных передающих и принимающих радиоустройств, проведены ряд обучающих сеансов радиосвязи школьников с радиолюбителями, проводятся исследования по использованию КВ диапазона для передачи изображений и текстов в условиях отсутствия других видов связи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Calibri"/>
              </a:rPr>
            </a:br>
            <a:endParaRPr sz="2000" dirty="0"/>
          </a:p>
          <a:p>
            <a:pPr algn="just"/>
            <a:endParaRPr dirty="0"/>
          </a:p>
          <a:p>
            <a:endParaRPr lang="ru-RU" dirty="0" smtClean="0"/>
          </a:p>
          <a:p>
            <a:endParaRPr lang="ru-RU" dirty="0"/>
          </a:p>
          <a:p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 1"/>
          <p:cNvGraphicFramePr/>
          <p:nvPr/>
        </p:nvGraphicFramePr>
        <p:xfrm>
          <a:off x="513720" y="1021320"/>
          <a:ext cx="11233080" cy="4585440"/>
        </p:xfrm>
        <a:graphic>
          <a:graphicData uri="http://schemas.openxmlformats.org/drawingml/2006/table">
            <a:tbl>
              <a:tblPr/>
              <a:tblGrid>
                <a:gridCol w="4719960"/>
                <a:gridCol w="1541160"/>
                <a:gridCol w="4971960"/>
              </a:tblGrid>
              <a:tr h="409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Стоимость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Calibri"/>
                        </a:rPr>
                        <a:t>Ссылки</a:t>
                      </a:r>
                      <a:endParaRPr/>
                    </a:p>
                  </a:txBody>
                  <a:tcPr/>
                </a:tc>
              </a:tr>
              <a:tr h="40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</a:rPr>
                        <a:t>Поворотное устройство для средних антенн SPX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AZ/EL-02.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Для офсетной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спутниковой тарелки с целью приема и передачи в полосе частот 1700МГц – 6000МГц.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</a:rPr>
                        <a:t>64 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</a:rPr>
                        <a:t> руб.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</a:rPr>
                        <a:t>https://vk.cc/c6SUdR</a:t>
                      </a:r>
                      <a:endParaRPr/>
                    </a:p>
                  </a:txBody>
                  <a:tcPr/>
                </a:tc>
              </a:tr>
              <a:tr h="343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</a:rPr>
                        <a:t>1) Набор резисторов (1шт.), 2) набор конденсаторов электролитических (1шт.), 3) набор конденсаторов керамических (1шт.), 4) транзисторов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pnp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</a:rPr>
                        <a:t> 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npn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</a:rPr>
                        <a:t> (1шт.), 5) набор катушек индуктивности (1шт.), 6) набор для пайки (5шт.), 7) микроконтроллер ATMEGA-8 (3шт.), 8) программатор для микроконтроллера (1шт.), 9) макетные платы (10шт.), 10)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фольгированный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</a:rPr>
                        <a:t>стеклотекстолит (15шт.), 11) набор для сборки усилитель мощности звуковой частоты (5шт.), 12) набор сборки генератора случайных чисел (5шт.), 13) набор для сборки индикатора звука (5шт.), 14)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</a:rPr>
                        <a:t>термотрансферная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</a:rPr>
                        <a:t> бумага (3шт.), 15) кусачки (5шт.), 16) микросхемы NE555 (20шт.), 17) посадочное место для DIP8 (50шт.)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240 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 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4250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arenR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Итог</a:t>
                      </a:r>
                      <a:r>
                        <a:rPr lang="en-US" sz="1600" dirty="0" smtClean="0"/>
                        <a:t>:</a:t>
                      </a:r>
                      <a:r>
                        <a:rPr lang="ru-RU" sz="1600" baseline="0" dirty="0" smtClean="0"/>
                        <a:t> 8990руб.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1) https://vk.cc/c6SVYY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2)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https://vk.cc/c6SW5i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3)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https://vk.cc/c6SW7L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4) https://vk.cc/c6SXIY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5)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https://vk.cc/c6SXOi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6)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https://vk.cc/c6SXQc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7) https://vk.cc/c6SXSe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8)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https://vk.cc/c6SXVr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9)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https://vk.cc/c6SY91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10) https://vk.cc/c6SYhU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</a:rPr>
                        <a:t>, 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11)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https://vk.cc/c6SYmR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12)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https://vk.cc/c6SYsO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13) https://vk.cc/c6SYw0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14)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https://vk.cc/c6SYAk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15)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https://vk.cc/c6SYMP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16) https://vk.cc/c6SZ1b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, 17) </a:t>
                      </a:r>
                      <a:r>
                        <a:rPr lang="ru-RU" sz="1400" u="sng">
                          <a:solidFill>
                            <a:srgbClr val="0563C1"/>
                          </a:solidFill>
                          <a:latin typeface="Calibri"/>
                        </a:rPr>
                        <a:t>https://vk.cc/c6SZ68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" name="CustomShape 2"/>
          <p:cNvSpPr/>
          <p:nvPr/>
        </p:nvSpPr>
        <p:spPr>
          <a:xfrm>
            <a:off x="5250960" y="86400"/>
            <a:ext cx="1618560" cy="759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Смета</a:t>
            </a:r>
            <a:endParaRPr/>
          </a:p>
        </p:txBody>
      </p:sp>
      <p:graphicFrame>
        <p:nvGraphicFramePr>
          <p:cNvPr id="107" name="Table 3"/>
          <p:cNvGraphicFramePr/>
          <p:nvPr/>
        </p:nvGraphicFramePr>
        <p:xfrm>
          <a:off x="523836" y="5643578"/>
          <a:ext cx="11232720" cy="370800"/>
        </p:xfrm>
        <a:graphic>
          <a:graphicData uri="http://schemas.openxmlformats.org/drawingml/2006/table">
            <a:tbl>
              <a:tblPr/>
              <a:tblGrid>
                <a:gridCol w="1123272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Calibri"/>
                        </a:rPr>
                        <a:t>Общая стоимость: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73130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руб.                           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940904" y="357166"/>
            <a:ext cx="8441640" cy="1003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Calibri"/>
              </a:rPr>
              <a:t>Контактная</a:t>
            </a:r>
            <a:r>
              <a:rPr lang="ru-RU" sz="6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</a:rPr>
              <a:t>информация:</a:t>
            </a:r>
            <a:endParaRPr sz="900" dirty="0"/>
          </a:p>
        </p:txBody>
      </p:sp>
      <p:sp>
        <p:nvSpPr>
          <p:cNvPr id="112" name="CustomShape 2"/>
          <p:cNvSpPr/>
          <p:nvPr/>
        </p:nvSpPr>
        <p:spPr>
          <a:xfrm>
            <a:off x="1095340" y="1595160"/>
            <a:ext cx="9787006" cy="211959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Деревесников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Егор Романович, 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обучающийся 10 класса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МБОУ «СОШ №2 с кадетскими классами»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г.Великий Устюг, Вологодской области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Телефон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: 8-900-557-70-23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Эл. почта: ub1qbm@yandex.ru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3946320" y="0"/>
            <a:ext cx="4077000" cy="92867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2239963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Calibri"/>
              </a:rPr>
              <a:t>Актуальность проекта:</a:t>
            </a:r>
            <a:endParaRPr sz="1050" dirty="0"/>
          </a:p>
        </p:txBody>
      </p:sp>
      <p:sp>
        <p:nvSpPr>
          <p:cNvPr id="78" name="CustomShape 2"/>
          <p:cNvSpPr/>
          <p:nvPr/>
        </p:nvSpPr>
        <p:spPr>
          <a:xfrm>
            <a:off x="309522" y="642918"/>
            <a:ext cx="11501518" cy="55721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Беспроводные телекоммуникации переживают в наше время этап бурного развития и широкого распространения,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радиосвязь, и, в частности КВ-радиосвязь,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является неотъемлемой частью многофункциональной системы связи, необходимой для обеспечения перехода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России к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цифровой экономике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. Динамичное развитие сотовой и мобильной связи стимулирует необходимость адаптации ее технических и сервисных возможностей к потребностям массового рынка. Это, с одной стороны, сопряжено с гонкой за территории покрытия и скоростями передачи данных,  с другой стороны, выдвигает на новый уровень КВ-радиосвязь, как новый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бизнес-технологический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процесс в сфере телекоммуникаций.</a:t>
            </a:r>
            <a:endParaRPr sz="2000"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	Несмотря на все преимущества современных технологий, остается еще много мест, не охваченных ни широкополосным интернетом, ни покрытием FM-станций. В этом случае ведется вещание на коротких радиоволнах в стандарте DRM, где используется цифровое кодирование, что позволяет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передавать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не только звук, но даже изображения и тексты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. Таким образом, в настоящее время существует потребность совершенствования УКВ и КВ- радиосвязи на цифровой основе с тем, чтобы привести связь на большие расстояния и новые территории.</a:t>
            </a:r>
            <a:endParaRPr sz="2000"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Радио заполняет собой те ниши, которые недоступны прессе и ТВ, что особенно важно для водителей и пассажиров автотранспорта, а это огромная аудитория.</a:t>
            </a:r>
            <a:endParaRPr sz="2000"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	Радио доступно также с точки зрения финансовых затрат, способно вещать без границ и без применения дорогой техники, решает множество задач управления, образования, бизнеса, способствует созданию мирового сообщества.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09522" y="288000"/>
            <a:ext cx="11501518" cy="11407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Цель :</a:t>
            </a:r>
          </a:p>
          <a:p>
            <a:pPr marL="92075" lvl="1" indent="-92075"/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роведение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радиоконтакта с МКС  и дальнейшее изучение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возможностей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УКВ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и 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КВ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радиосвязи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, </a:t>
            </a:r>
            <a:endParaRPr lang="ru-RU" sz="2000" dirty="0" smtClean="0">
              <a:solidFill>
                <a:srgbClr val="000000"/>
              </a:solidFill>
              <a:latin typeface="Calibri"/>
            </a:endParaRPr>
          </a:p>
          <a:p>
            <a:pPr marL="92075" lvl="1" indent="-92075"/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их практическое применения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на территориях, где отсутствует Интернет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и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устойчивый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FM-прием.</a:t>
            </a:r>
            <a:endParaRPr sz="1600" dirty="0"/>
          </a:p>
        </p:txBody>
      </p:sp>
      <p:sp>
        <p:nvSpPr>
          <p:cNvPr id="80" name="CustomShape 2"/>
          <p:cNvSpPr/>
          <p:nvPr/>
        </p:nvSpPr>
        <p:spPr>
          <a:xfrm>
            <a:off x="166646" y="1428736"/>
            <a:ext cx="11787270" cy="192882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Calibri"/>
              </a:rPr>
              <a:t>Задачи:</a:t>
            </a:r>
            <a:endParaRPr sz="20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/>
              </a:rPr>
              <a:t>Теоретическая 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часть: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 Собрать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неоходимую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информацию, изучить технические условия и подготовить  заявочные документы 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   в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Роскосмос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и  РКК «Энергия» для согласования условий и сроков проведения сеанса связи с МКС;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ru-RU" sz="8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 Разработать на новый учебный год программу  занятий  школьного радиокружка «Юный радист»</a:t>
            </a:r>
            <a:endParaRPr dirty="0"/>
          </a:p>
          <a:p>
            <a:pPr>
              <a:lnSpc>
                <a:spcPct val="100000"/>
              </a:lnSpc>
            </a:pPr>
            <a:endParaRPr lang="ru-RU" sz="20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ru-RU" sz="2000" b="1" dirty="0">
                <a:solidFill>
                  <a:srgbClr val="000000"/>
                </a:solidFill>
                <a:latin typeface="Calibri"/>
              </a:rPr>
              <a:t>. Практическая часть: </a:t>
            </a:r>
            <a:endParaRPr lang="ru-RU" sz="20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Подготовить оборудование и согласовать технические параметры сеанса связи с МКС в указанные сроки;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Провести 1 сентября 2021 и в течение учебного года классные часы в СОШ №2 и школах города  по теме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 «Радиосвязь - важное достижение человечества» с целью популяризации науки и техники среди школьников;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Создать учебную радиотехническую площадку (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радиолабораторию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), начать теоретические  и 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  практические занятия  с  группой школьников 5-11 классов;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Создать простейшие передающие и принимающие УКВ и КВ радиоустройства, провести ряд обучающих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радиосеансов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с радиолюбителями из других регионов;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Исследовать возможности УКВ и КВ радиосвязи в отдаленных территориях Великоустюгского района, где 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отсутствует Интернет и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устойчивый прием радио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FM –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диапазона.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ru-RU" sz="20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81" name="TextShape 3"/>
          <p:cNvSpPr txBox="1"/>
          <p:nvPr/>
        </p:nvSpPr>
        <p:spPr>
          <a:xfrm>
            <a:off x="523836" y="3429000"/>
            <a:ext cx="11430080" cy="3000396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084" y="3500438"/>
            <a:ext cx="11572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080" y="1703880"/>
            <a:ext cx="6179760" cy="39391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80960" y="498600"/>
            <a:ext cx="10787138" cy="698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Calibri"/>
              </a:rPr>
              <a:t>1 этап: проведение сеанса связи с МКС</a:t>
            </a:r>
            <a:endParaRPr dirty="0"/>
          </a:p>
        </p:txBody>
      </p:sp>
      <p:sp>
        <p:nvSpPr>
          <p:cNvPr id="84" name="CustomShape 2"/>
          <p:cNvSpPr/>
          <p:nvPr/>
        </p:nvSpPr>
        <p:spPr>
          <a:xfrm>
            <a:off x="6816600" y="1175760"/>
            <a:ext cx="4848120" cy="637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Основной частотой, через которую можно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работать с космонавтами на МКС – 145.800 МГц</a:t>
            </a:r>
            <a:endParaRPr dirty="0"/>
          </a:p>
        </p:txBody>
      </p:sp>
      <p:sp>
        <p:nvSpPr>
          <p:cNvPr id="85" name="CustomShape 3"/>
          <p:cNvSpPr/>
          <p:nvPr/>
        </p:nvSpPr>
        <p:spPr>
          <a:xfrm>
            <a:off x="6817320" y="1821960"/>
            <a:ext cx="5344920" cy="4478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При связи с МКС не стоит забывать про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Такое явление, как доплеровский сдвиг.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МКС летит с огромной скоростью (7 км/с).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Из-за такой скорости уже заметно явление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Доплеровского сдвига. Оно проявляется в том,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Что при приёме МКС нужно смещать частоту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Относительно центральной на ±3 КГц. Если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Станция летит к нам, то частота будет 145.803 МГц.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Если станция находится над нами, то частота будет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145.800 МГц. Если же она удаляется от нас, то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Частота равна 145.797 МГц.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Для связи я использовал такой график: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FF0000"/>
                </a:solidFill>
                <a:latin typeface="Calibri"/>
              </a:rPr>
              <a:t>RX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145.803 - </a:t>
            </a:r>
            <a:r>
              <a:rPr lang="ru-RU" dirty="0">
                <a:solidFill>
                  <a:srgbClr val="70AD47"/>
                </a:solidFill>
                <a:latin typeface="Calibri"/>
              </a:rPr>
              <a:t>TX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145.797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FF0000"/>
                </a:solidFill>
                <a:latin typeface="Calibri"/>
              </a:rPr>
              <a:t>RX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145.800 - </a:t>
            </a:r>
            <a:r>
              <a:rPr lang="ru-RU" dirty="0">
                <a:solidFill>
                  <a:srgbClr val="70AD47"/>
                </a:solidFill>
                <a:latin typeface="Calibri"/>
              </a:rPr>
              <a:t>TX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145.800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FF0000"/>
                </a:solidFill>
                <a:latin typeface="Calibri"/>
              </a:rPr>
              <a:t>RX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145.797 - </a:t>
            </a:r>
            <a:r>
              <a:rPr lang="ru-RU" dirty="0">
                <a:solidFill>
                  <a:srgbClr val="70AD47"/>
                </a:solidFill>
                <a:latin typeface="Calibri"/>
              </a:rPr>
              <a:t>TX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145.803, где “TX” – передача с Земли,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“RX” – прием с Земли.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840" y="810000"/>
            <a:ext cx="9355680" cy="437040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341720" y="121320"/>
            <a:ext cx="9263160" cy="515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Расчёт траектории пролёта МКС с максимальной элевацией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429480" y="5521320"/>
            <a:ext cx="11066040" cy="1186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Для расчёта была использована программа Orbitron. Она позволяет рассчитать траекторию полёта любого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космического объекта. Дата связи: 12 июня 2021 года. Теперь я ищу время пролета с максимальной элевацией.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При расчёте у меня получилось время начала сеанса 12:15 по МСК. Записываю это время в документы.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Тут стоить учитывать распорядок дня космонавтов, ведь они просыпаются только в 10 часов по МСК (7 UTC)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kumenti\Desktop\Деревесников\M0T-1nb1R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8" y="-285776"/>
            <a:ext cx="3500462" cy="3500462"/>
          </a:xfrm>
          <a:prstGeom prst="rect">
            <a:avLst/>
          </a:prstGeom>
          <a:noFill/>
        </p:spPr>
      </p:pic>
      <p:pic>
        <p:nvPicPr>
          <p:cNvPr id="89" name="Рисунок 3"/>
          <p:cNvPicPr/>
          <p:nvPr/>
        </p:nvPicPr>
        <p:blipFill>
          <a:blip r:embed="rId3" cstate="print"/>
          <a:srcRect l="15295" t="22903" r="34572" b="21486"/>
          <a:stretch>
            <a:fillRect/>
          </a:stretch>
        </p:blipFill>
        <p:spPr>
          <a:xfrm>
            <a:off x="652320" y="1193040"/>
            <a:ext cx="4168440" cy="33440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292040" y="212040"/>
            <a:ext cx="10224720" cy="637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Calibri"/>
              </a:rPr>
              <a:t>Необходимое оборудование для радиосвязи с МКС</a:t>
            </a:r>
            <a:endParaRPr sz="1600" dirty="0"/>
          </a:p>
        </p:txBody>
      </p:sp>
      <p:sp>
        <p:nvSpPr>
          <p:cNvPr id="91" name="CustomShape 2"/>
          <p:cNvSpPr/>
          <p:nvPr/>
        </p:nvSpPr>
        <p:spPr>
          <a:xfrm>
            <a:off x="6410880" y="1986120"/>
            <a:ext cx="542880" cy="363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       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554040" y="4982760"/>
            <a:ext cx="11198520" cy="1186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Связь с МКС требует хорошо изготовленного оборудования. Антенну пришлось конструировать с нуля, так как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заказать аналогичную не было возможности. При постройке антенны я учёл необходимые параметры: усиление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антенны и количество элементов. Радиостанция имеет возможность переключения каналов с шагом 3 КГц, что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позволяет полностью перекрыть доплеровский сдвиг</a:t>
            </a:r>
            <a:endParaRPr dirty="0"/>
          </a:p>
        </p:txBody>
      </p:sp>
      <p:pic>
        <p:nvPicPr>
          <p:cNvPr id="94" name="Рисунок 2"/>
          <p:cNvPicPr/>
          <p:nvPr/>
        </p:nvPicPr>
        <p:blipFill>
          <a:blip r:embed="rId4" cstate="print"/>
          <a:srcRect t="7241" b="11655"/>
          <a:stretch>
            <a:fillRect/>
          </a:stretch>
        </p:blipFill>
        <p:spPr>
          <a:xfrm>
            <a:off x="5194440" y="2091960"/>
            <a:ext cx="6010200" cy="244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480" y="1442880"/>
            <a:ext cx="6257160" cy="46926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3574080" y="264240"/>
            <a:ext cx="5460840" cy="698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Calibri"/>
              </a:rPr>
              <a:t>Итоги</a:t>
            </a:r>
            <a:r>
              <a:rPr lang="ru-RU" sz="3600" dirty="0">
                <a:solidFill>
                  <a:srgbClr val="000000"/>
                </a:solidFill>
                <a:latin typeface="Calibri"/>
              </a:rPr>
              <a:t> радиосвязи с МКС</a:t>
            </a:r>
            <a:endParaRPr sz="1600" dirty="0"/>
          </a:p>
        </p:txBody>
      </p:sp>
      <p:sp>
        <p:nvSpPr>
          <p:cNvPr id="97" name="CustomShape 2"/>
          <p:cNvSpPr/>
          <p:nvPr/>
        </p:nvSpPr>
        <p:spPr>
          <a:xfrm>
            <a:off x="6810380" y="1357298"/>
            <a:ext cx="5336740" cy="51435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12 июня 2021 года на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сеансе 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связи школьников с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космонавтами МКС 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присутствовало 15 человек.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Вызов станции: “RS0ISS для вас UB1QBM”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Длительность сеанса связи была не более 7-ми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минут, поэтому вопросы детей и педагогов были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 подготовлены  заранее с учетом ограниченного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 времени. Несмотря на то, что до этого дня я провёл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около 1300 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сеансов радиосвязи,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радиоконтакт с МКС был особенным,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 к нему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я 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готовился больше года, набирался опыта.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 Были продуманы запасные варианты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поддержки связи радиолюбителями в других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 регионах РФ,  ошибиться  в расчетах было нельзя.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Тем не менее, все получилось, качество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 радиосигнала было хорошим,  наша команда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в результате общения получила 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много интересной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и полезной  информации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от космонавтов.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09522" y="198000"/>
            <a:ext cx="11501518" cy="94498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Calibri"/>
              </a:rPr>
              <a:t>2 этап: Организация </a:t>
            </a:r>
            <a:r>
              <a:rPr lang="ru-RU" sz="3200" dirty="0">
                <a:solidFill>
                  <a:srgbClr val="000000"/>
                </a:solidFill>
                <a:latin typeface="Calibri"/>
              </a:rPr>
              <a:t>школьного </a:t>
            </a:r>
            <a:r>
              <a:rPr lang="ru-RU" sz="3200" dirty="0" smtClean="0">
                <a:solidFill>
                  <a:srgbClr val="000000"/>
                </a:solidFill>
                <a:latin typeface="Calibri"/>
              </a:rPr>
              <a:t>радиокружка «Юный радист»,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Calibri"/>
              </a:rPr>
              <a:t> обучение школьников основам радиокоммуникации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1" name="CustomShape 2"/>
          <p:cNvSpPr/>
          <p:nvPr/>
        </p:nvSpPr>
        <p:spPr>
          <a:xfrm>
            <a:off x="5797440" y="1818000"/>
            <a:ext cx="6059880" cy="22539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4430" y="1357298"/>
            <a:ext cx="67151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Радиосвязь на КВ и </a:t>
            </a:r>
            <a:r>
              <a:rPr lang="ru-RU" dirty="0" smtClean="0"/>
              <a:t>УКВ − </a:t>
            </a:r>
            <a:r>
              <a:rPr lang="ru-RU" dirty="0" smtClean="0"/>
              <a:t>перспективное направление современной техники.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Это объясняется стремительным развитием радиоэлектроники, новейшими достижениями науки и техники в этой области, освоением космоса, широким применением в радиосвязи компьютерной техники,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резко возросла потребность в грамотных специалистах в этой сфере. </a:t>
            </a:r>
            <a:r>
              <a:rPr lang="ru-RU" dirty="0" smtClean="0"/>
              <a:t> 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Радиокружок дает школьникам базовые знания и навыки, на основе которых они имеют возможность дальнейшего совершенствования в высших и средних специальных учебных заведениях.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Расчет и конструирование радиоаппаратуры и антенных устройств, проведение сеансов связи, исследование возможностей КВ и УКВ в отдаленных поселениях приобщает юного радиста к инженерно-техническому творчеству, освоению современного программного обеспечения.</a:t>
            </a: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pic>
        <p:nvPicPr>
          <p:cNvPr id="7" name="Рисунок 6" descr="IMG_4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88" y="1428736"/>
            <a:ext cx="3714776" cy="2261046"/>
          </a:xfrm>
          <a:prstGeom prst="rect">
            <a:avLst/>
          </a:prstGeom>
        </p:spPr>
      </p:pic>
      <p:pic>
        <p:nvPicPr>
          <p:cNvPr id="1026" name="Picture 2" descr="E:\Грант Деревесников\урок в 6А\IMG_4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88" y="4000504"/>
            <a:ext cx="3714776" cy="220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6096000" y="1500174"/>
            <a:ext cx="5715040" cy="4357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0000" tIns="45000" rIns="90000" bIns="45000"/>
          <a:lstStyle/>
          <a:p>
            <a:r>
              <a:rPr lang="ru-RU" dirty="0" smtClean="0"/>
              <a:t>	Результатами </a:t>
            </a:r>
            <a:r>
              <a:rPr lang="ru-RU" dirty="0" smtClean="0"/>
              <a:t>освоения обучающимися </a:t>
            </a:r>
          </a:p>
          <a:p>
            <a:r>
              <a:rPr lang="ru-RU" dirty="0" smtClean="0"/>
              <a:t> программы радиокружка являются изготовленные</a:t>
            </a:r>
          </a:p>
          <a:p>
            <a:r>
              <a:rPr lang="ru-RU" dirty="0" smtClean="0"/>
              <a:t> ими радиоэлектронные устройства, </a:t>
            </a:r>
          </a:p>
          <a:p>
            <a:r>
              <a:rPr lang="ru-RU" dirty="0" smtClean="0"/>
              <a:t>приборы, </a:t>
            </a:r>
            <a:r>
              <a:rPr lang="ru-RU" dirty="0" smtClean="0"/>
              <a:t>вспомогательное</a:t>
            </a:r>
            <a:r>
              <a:rPr lang="ru-RU" dirty="0" smtClean="0"/>
              <a:t> </a:t>
            </a:r>
            <a:r>
              <a:rPr lang="ru-RU" dirty="0" smtClean="0"/>
              <a:t>оборудование, антенны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smtClean="0"/>
              <a:t>работы на различных диапазонах, другая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радиоаппаратура, </a:t>
            </a:r>
            <a:r>
              <a:rPr lang="ru-RU" dirty="0" smtClean="0"/>
              <a:t>создаваемая ими как </a:t>
            </a:r>
            <a:r>
              <a:rPr lang="ru-RU" dirty="0" smtClean="0"/>
              <a:t>для </a:t>
            </a:r>
            <a:endParaRPr lang="ru-RU" dirty="0" smtClean="0"/>
          </a:p>
          <a:p>
            <a:r>
              <a:rPr lang="ru-RU" dirty="0" smtClean="0"/>
              <a:t>объединения</a:t>
            </a:r>
            <a:r>
              <a:rPr lang="ru-RU" dirty="0" smtClean="0"/>
              <a:t>, для </a:t>
            </a:r>
            <a:r>
              <a:rPr lang="ru-RU" dirty="0" smtClean="0"/>
              <a:t>коллективной радиостанции</a:t>
            </a:r>
            <a:r>
              <a:rPr lang="ru-RU" dirty="0" smtClean="0"/>
              <a:t>, </a:t>
            </a:r>
            <a:r>
              <a:rPr lang="ru-RU" dirty="0" smtClean="0"/>
              <a:t>так 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для личного </a:t>
            </a:r>
            <a:r>
              <a:rPr lang="ru-RU" dirty="0" smtClean="0"/>
              <a:t>использования</a:t>
            </a:r>
            <a:r>
              <a:rPr lang="ru-RU" dirty="0" smtClean="0"/>
              <a:t>.</a:t>
            </a:r>
            <a:endParaRPr sz="1100" dirty="0"/>
          </a:p>
        </p:txBody>
      </p:sp>
      <p:pic>
        <p:nvPicPr>
          <p:cNvPr id="2050" name="Picture 2" descr="D:\Dokumenti\Desktop\РАДИО\Фото радиоурока 8б, 9б, 8а\IMG_4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500042"/>
            <a:ext cx="4786346" cy="264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24496" y="357166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alibri" pitchFamily="34" charset="0"/>
              </a:rPr>
              <a:t>Работа радиокружка «Юный радист»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2053" name="Picture 5" descr="D:\Dokumenti\Desktop\РАДИО\Фото радиоурока 8б, 9б, 8а\IMG_429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12" y="3357562"/>
            <a:ext cx="4811172" cy="3140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1472</Words>
  <Application>Microsoft Office PowerPoint</Application>
  <PresentationFormat>Произвольный</PresentationFormat>
  <Paragraphs>162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3 этап: Cоздание школьной радиолаборатории и проведение исследований потенциала УКВ и КВ радиосвязи на территориях с отсутствием Интернета</vt:lpstr>
      <vt:lpstr>Большинство открытий и изобретений в радиосвязи сделано радиолюбителями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Reason</cp:lastModifiedBy>
  <cp:revision>70</cp:revision>
  <dcterms:modified xsi:type="dcterms:W3CDTF">2021-10-14T13:25:43Z</dcterms:modified>
</cp:coreProperties>
</file>