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7" r:id="rId6"/>
    <p:sldId id="268" r:id="rId7"/>
    <p:sldId id="260" r:id="rId8"/>
    <p:sldId id="269" r:id="rId9"/>
    <p:sldId id="272" r:id="rId10"/>
    <p:sldId id="273" r:id="rId11"/>
    <p:sldId id="270" r:id="rId12"/>
    <p:sldId id="271" r:id="rId13"/>
    <p:sldId id="26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A8"/>
    <a:srgbClr val="3A6C8E"/>
    <a:srgbClr val="6AA4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-108" y="-12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&#1079;&#1072;&#1075;&#1088;&#1091;&#1079;&#1082;&#1080;\Grafiki_zavisimosti_vremeni_i_ekonomii_ot_ploschadi_teploobmen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935211307142757"/>
          <c:y val="8.5219613035096273E-2"/>
          <c:w val="0.78784378816401168"/>
          <c:h val="0.72438715072120397"/>
        </c:manualLayout>
      </c:layout>
      <c:barChart>
        <c:barDir val="col"/>
        <c:grouping val="clustered"/>
        <c:ser>
          <c:idx val="1"/>
          <c:order val="1"/>
          <c:tx>
            <c:v>сек</c:v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[Grafiki_zavisimosti_vremeni_i_ekonomii_ot_ploschadi_teploobmena.xlsx]Лист1!$C$18:$C$30</c:f>
              <c:numCache>
                <c:formatCode>General</c:formatCode>
                <c:ptCount val="13"/>
                <c:pt idx="0">
                  <c:v>0</c:v>
                </c:pt>
                <c:pt idx="1">
                  <c:v>12</c:v>
                </c:pt>
                <c:pt idx="2">
                  <c:v>27</c:v>
                </c:pt>
                <c:pt idx="3">
                  <c:v>36</c:v>
                </c:pt>
                <c:pt idx="4">
                  <c:v>51</c:v>
                </c:pt>
                <c:pt idx="5">
                  <c:v>58</c:v>
                </c:pt>
                <c:pt idx="6">
                  <c:v>70</c:v>
                </c:pt>
                <c:pt idx="7">
                  <c:v>80</c:v>
                </c:pt>
                <c:pt idx="8">
                  <c:v>91</c:v>
                </c:pt>
                <c:pt idx="9">
                  <c:v>114</c:v>
                </c:pt>
                <c:pt idx="10">
                  <c:v>120</c:v>
                </c:pt>
                <c:pt idx="11">
                  <c:v>133</c:v>
                </c:pt>
                <c:pt idx="12">
                  <c:v>140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66-4BD7-919E-F1F2F7738785}"/>
            </c:ext>
          </c:extLst>
        </c:ser>
        <c:dLbls/>
        <c:gapWidth val="219"/>
        <c:axId val="83433728"/>
        <c:axId val="83431808"/>
      </c:barChart>
      <c:lineChart>
        <c:grouping val="standard"/>
        <c:ser>
          <c:idx val="0"/>
          <c:order val="0"/>
          <c:tx>
            <c:v>%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[Grafiki_zavisimosti_vremeni_i_ekonomii_ot_ploschadi_teploobmena.xlsx]Лист1!$B$2:$B$14</c:f>
              <c:numCache>
                <c:formatCode>General</c:formatCode>
                <c:ptCount val="13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</c:numCache>
            </c:numRef>
          </c:cat>
          <c:val>
            <c:numRef>
              <c:f>[Grafiki_zavisimosti_vremeni_i_ekonomii_ot_ploschadi_teploobmena.xlsx]Лист1!$C$2:$C$14</c:f>
              <c:numCache>
                <c:formatCode>General</c:formatCode>
                <c:ptCount val="13"/>
                <c:pt idx="0">
                  <c:v>0</c:v>
                </c:pt>
                <c:pt idx="1">
                  <c:v>24.6</c:v>
                </c:pt>
                <c:pt idx="2">
                  <c:v>40.800000000000011</c:v>
                </c:pt>
                <c:pt idx="3">
                  <c:v>52.3</c:v>
                </c:pt>
                <c:pt idx="4">
                  <c:v>61</c:v>
                </c:pt>
                <c:pt idx="5">
                  <c:v>67</c:v>
                </c:pt>
                <c:pt idx="6">
                  <c:v>73</c:v>
                </c:pt>
                <c:pt idx="7">
                  <c:v>77</c:v>
                </c:pt>
                <c:pt idx="8">
                  <c:v>81</c:v>
                </c:pt>
                <c:pt idx="9">
                  <c:v>84</c:v>
                </c:pt>
                <c:pt idx="10">
                  <c:v>86</c:v>
                </c:pt>
                <c:pt idx="11">
                  <c:v>89</c:v>
                </c:pt>
                <c:pt idx="12">
                  <c:v>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66-4BD7-919E-F1F2F7738785}"/>
            </c:ext>
          </c:extLst>
        </c:ser>
        <c:dLbls/>
        <c:marker val="1"/>
        <c:axId val="82165120"/>
        <c:axId val="82675584"/>
      </c:lineChart>
      <c:catAx>
        <c:axId val="82165120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/>
                  <a:t>Площадь поверхности теплообмена</a:t>
                </a:r>
                <a:r>
                  <a:rPr lang="en-US" sz="1200"/>
                  <a:t> F, </a:t>
                </a:r>
                <a:r>
                  <a:rPr lang="ru-RU" sz="1200"/>
                  <a:t>м2 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675584"/>
        <c:crosses val="autoZero"/>
        <c:auto val="1"/>
        <c:lblAlgn val="ctr"/>
        <c:lblOffset val="100"/>
      </c:catAx>
      <c:valAx>
        <c:axId val="826755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50"/>
                  <a:t>Экономия количества теплоты </a:t>
                </a:r>
                <a:r>
                  <a:rPr lang="en-US" sz="1050"/>
                  <a:t>Q, </a:t>
                </a:r>
                <a:r>
                  <a:rPr lang="ru-RU" sz="1050"/>
                  <a:t>%</a:t>
                </a:r>
              </a:p>
            </c:rich>
          </c:tx>
          <c:layout>
            <c:manualLayout>
              <c:xMode val="edge"/>
              <c:yMode val="edge"/>
              <c:x val="1.6325253460964442E-2"/>
              <c:y val="0.16946913893827792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165120"/>
        <c:crosses val="autoZero"/>
        <c:crossBetween val="between"/>
      </c:valAx>
      <c:valAx>
        <c:axId val="83431808"/>
        <c:scaling>
          <c:orientation val="minMax"/>
        </c:scaling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0" i="0" baseline="0" dirty="0">
                    <a:effectLst/>
                  </a:rPr>
                  <a:t>Тепловая инерция, с</a:t>
                </a:r>
                <a:endParaRPr lang="ru-RU" sz="12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95086346559621227"/>
              <c:y val="0.3127152654305308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433728"/>
        <c:crosses val="max"/>
        <c:crossBetween val="between"/>
      </c:valAx>
      <c:catAx>
        <c:axId val="83433728"/>
        <c:scaling>
          <c:orientation val="minMax"/>
        </c:scaling>
        <c:delete val="1"/>
        <c:axPos val="b"/>
        <c:tickLblPos val="none"/>
        <c:crossAx val="83431808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D219D3-8795-4D19-89FB-6DF54D685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E4511E0-C87A-42BF-AD49-45B377523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7F357E-52F6-43EB-8A84-147CAA325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B997-0CAC-409D-8AE0-11B7A774434E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31884D1-5C8D-4DBA-ADBB-0CFDD782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6FC110F-FFB2-4B58-B900-2448ED8D6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52A3-9536-4101-BBDC-432712F72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916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E54401-035B-4DA2-96B3-19CE4C190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50AAA5F-3724-489D-8361-9E714A8B3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913F72D-D6B6-4CB3-8322-D47A2A950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B997-0CAC-409D-8AE0-11B7A774434E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C9655A-5C6F-42AB-8A4D-D65AC0B22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138BA0D-5EA0-4E5B-AC3D-84D1492C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52A3-9536-4101-BBDC-432712F72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633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1307107-75CB-4C91-BE5F-876ACF8B15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BCFEFFD-CF60-4E1F-882B-9E9779C5E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9CD2093-196A-48CA-8177-70766ABD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B997-0CAC-409D-8AE0-11B7A774434E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33FC2DC-3245-4B8B-8F97-BB2947705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11F5E7A-860F-460F-8767-E730CE125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52A3-9536-4101-BBDC-432712F72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514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68AAB7-79E8-4745-9BD3-97FE5108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B02B9AF-5AA2-40A0-8E54-AEC11CFBC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6ED1FC4-74B0-47BE-9E3E-1273B790A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B997-0CAC-409D-8AE0-11B7A774434E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25E28F4-F7A0-4319-825B-AF44129F3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2CA3D9B-2909-4148-9167-18D9DCF78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52A3-9536-4101-BBDC-432712F72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022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D94100-5347-41D6-83CF-AA6A898CF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58382C5-0922-42DD-8472-3DF91955B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D7E6029-5D44-4CA8-8FC2-A19DCD4B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B997-0CAC-409D-8AE0-11B7A774434E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2AA6DD9-475E-4172-BF45-77C0393B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C1C13F5-0E0D-4EB9-AA5E-9EF8CA18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52A3-9536-4101-BBDC-432712F72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272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138242-F6BD-4AED-8318-6DAC9FC67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C893C6-CACD-48CA-831E-9B0C9A839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DAB86F8-194A-49FE-9FC3-A0EF9781F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8EFC909-6D8E-492F-BC73-1568B5B9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B997-0CAC-409D-8AE0-11B7A774434E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8F3D206-E978-42C6-B5F0-A5F2BC962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45D27E7-D1B2-43AA-8FA1-8E432473E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52A3-9536-4101-BBDC-432712F72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877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A390CC-D763-477B-842E-8D118355C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9530225-B9B6-42E6-857E-980F601DD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853001E-2661-40EC-87E5-87CBA0DEF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08233BD-ABA5-4289-BC8E-447BE403A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0834E59-E0BB-4BB7-AA08-117898F989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A78547C-DE07-43CD-BC51-EFF6724B1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B997-0CAC-409D-8AE0-11B7A774434E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BAB670C-0DC2-442D-8800-78E13B1D1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4FE3347-881E-4540-814C-2A849851B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52A3-9536-4101-BBDC-432712F72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613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5AA565-C5F1-4D99-B9D4-99318F698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923B672-B939-475A-82D1-4EB972947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B997-0CAC-409D-8AE0-11B7A774434E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E25A346-62BC-4749-8871-E23007CF4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929A5EC-0377-4723-B698-D3CC3D4F7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52A3-9536-4101-BBDC-432712F72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76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6B49B74-0943-4213-A300-8C9A59FBA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B997-0CAC-409D-8AE0-11B7A774434E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16F0F0D-78C0-4DDA-8FD1-4461FC80F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98D50CE-FDED-4108-B266-7C997DCFD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52A3-9536-4101-BBDC-432712F72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44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9E54AE-2FB7-414D-8F44-81DD999B0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E7F7D79-2A10-49F0-8467-2189E62CC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3612EB8-8EC0-45BE-B9D3-38BADBC47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A81250B-9CB2-4B70-8666-5369814C7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B997-0CAC-409D-8AE0-11B7A774434E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933BB4C-38F9-48D4-BF2A-754B126A3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FAD7A96-A108-42F3-A159-45F54E676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52A3-9536-4101-BBDC-432712F72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56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A052F4-0A7D-4497-B374-1EFD2FF42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25B8536-CF67-4DAF-8277-B3F68E03B0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583C6BC-BFBB-4D50-A0CD-F9CDFB6EF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12D4CD-D1A9-47EE-8A45-76E52F60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B997-0CAC-409D-8AE0-11B7A774434E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BC40F3E-2A18-4E60-9EDB-AA9FF2DB7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3B05B5A-B72C-41D5-9FF9-A894933CE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52A3-9536-4101-BBDC-432712F72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149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FDE37E-B600-4E6F-BEA5-4B3FF6716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CF8F31B-8A38-4A7D-BD2C-8FDC86226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7E3937-12AF-48E3-94DA-238936EB4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5B997-0CAC-409D-8AE0-11B7A774434E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F34EDA0-AE69-4F05-A005-9713E0AD7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7D1165C-9053-4A99-A447-AC127EA75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152A3-9536-4101-BBDC-432712F72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665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2136B48-A9A2-49E5-8B04-780EC4A22A08}"/>
              </a:ext>
            </a:extLst>
          </p:cNvPr>
          <p:cNvSpPr txBox="1"/>
          <p:nvPr/>
        </p:nvSpPr>
        <p:spPr>
          <a:xfrm>
            <a:off x="6024784" y="410317"/>
            <a:ext cx="6264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</a:rPr>
              <a:t>Областной конкурс научно-технических проектов</a:t>
            </a:r>
          </a:p>
          <a:p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</a:rPr>
              <a:t>Вологодской области «Потенциал будущего»</a:t>
            </a:r>
          </a:p>
          <a:p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</a:rPr>
              <a:t>Номинация: «Молодежное творчество» </a:t>
            </a:r>
            <a:endParaRPr lang="en-US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D4D5C58-78E1-46A5-8E05-A54C49AA174A}"/>
              </a:ext>
            </a:extLst>
          </p:cNvPr>
          <p:cNvSpPr txBox="1"/>
          <p:nvPr/>
        </p:nvSpPr>
        <p:spPr>
          <a:xfrm>
            <a:off x="273464" y="2534160"/>
            <a:ext cx="11502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РАЗРАБОТКА СПОСОБА ВЫСОКОЭФФЕКТИВНОГО ГОРЯЧЕГО</a:t>
            </a:r>
          </a:p>
          <a:p>
            <a:pPr algn="ctr"/>
            <a:r>
              <a:rPr lang="ru-RU" sz="3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ВОДОСНАБЖЕНИЯ С ПОМОЩЬЮ УТИЛИЗАЦИИ ТЕПЛОТЫ КАНАЛИЗАЦИОННЫХ ВОД</a:t>
            </a:r>
            <a:endParaRPr lang="en-US" sz="32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CCDA9EE-54D4-4CDD-BA6E-2A9D40D7EA7A}"/>
              </a:ext>
            </a:extLst>
          </p:cNvPr>
          <p:cNvSpPr txBox="1"/>
          <p:nvPr/>
        </p:nvSpPr>
        <p:spPr>
          <a:xfrm>
            <a:off x="3288621" y="4611835"/>
            <a:ext cx="8754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Заявитель: Куницкий В.А.,  аспирант 2-го курса направления Электро- и теплотехника, ассистент кафедры </a:t>
            </a:r>
            <a:r>
              <a:rPr lang="ru-RU" sz="2400" dirty="0" err="1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теплогазоводоснабжения</a:t>
            </a: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ВоГУ</a:t>
            </a:r>
            <a:endParaRPr lang="en-US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026C4D2-843F-4B8F-8335-A10782A4A817}"/>
              </a:ext>
            </a:extLst>
          </p:cNvPr>
          <p:cNvSpPr txBox="1"/>
          <p:nvPr/>
        </p:nvSpPr>
        <p:spPr>
          <a:xfrm>
            <a:off x="6024784" y="6157638"/>
            <a:ext cx="1064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2021 г.</a:t>
            </a:r>
            <a:endParaRPr lang="en-US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описание">
            <a:extLst>
              <a:ext uri="{FF2B5EF4-FFF2-40B4-BE49-F238E27FC236}">
                <a16:creationId xmlns:a16="http://schemas.microsoft.com/office/drawing/2014/main" xmlns="" id="{E80B8A2A-74EA-4B23-B51E-CF3CFD43B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667" y="272295"/>
            <a:ext cx="38100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3524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394563-7605-4902-BACC-C1C90CFD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96" y="883272"/>
            <a:ext cx="11627140" cy="2103844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За счет собственных средств куплены материалы для опытного образца теплообменного аппарата, температурные датчики, самостоятельно собрана экспериментальная установка (рисунок 5).</a:t>
            </a:r>
            <a:b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Опытное испытание проводилось в ванной комнате жилого многоквартирного дома с участием сетей внутридомового водопровода (сетей горячего и холодного водоснабжения, канализационной сети).</a:t>
            </a:r>
            <a:r>
              <a:rPr lang="ru-RU" sz="27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/>
            </a:r>
            <a:br>
              <a:rPr lang="ru-RU" sz="27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</a:br>
            <a:r>
              <a:rPr lang="ru-RU" sz="28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/>
            </a:r>
            <a:br>
              <a:rPr lang="ru-RU" sz="28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</a:b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A93A36-0CE9-4E0F-B550-C0D465584A6D}"/>
              </a:ext>
            </a:extLst>
          </p:cNvPr>
          <p:cNvSpPr txBox="1"/>
          <p:nvPr/>
        </p:nvSpPr>
        <p:spPr>
          <a:xfrm>
            <a:off x="0" y="131432"/>
            <a:ext cx="122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Оценка имеющихся ресурсов для реализации научно-технического проекта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DDB04714-5B54-475B-A850-CF50ABAF2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49568" y="2532161"/>
            <a:ext cx="4234460" cy="317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91BC149-198C-4BA4-9794-143086D7A7D1}"/>
              </a:ext>
            </a:extLst>
          </p:cNvPr>
          <p:cNvSpPr txBox="1"/>
          <p:nvPr/>
        </p:nvSpPr>
        <p:spPr>
          <a:xfrm>
            <a:off x="6501468" y="5703109"/>
            <a:ext cx="5754848" cy="609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"/>
              </a:spcAft>
            </a:pPr>
            <a:r>
              <a:rPr lang="ru-RU" sz="16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</a:t>
            </a:r>
            <a:r>
              <a:rPr lang="ru-RU" sz="1600" dirty="0">
                <a:solidFill>
                  <a:srgbClr val="0064A8"/>
                </a:solidFill>
                <a:latin typeface="Cuprum" panose="02000506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унок 5 </a:t>
            </a:r>
            <a:r>
              <a:rPr lang="ru-RU" sz="16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Опытная установка для исследования тепловой работы разрабатываемого теплообменного аппарата</a:t>
            </a:r>
            <a:endParaRPr lang="ru-RU" sz="1400" dirty="0">
              <a:solidFill>
                <a:srgbClr val="0064A8"/>
              </a:solidFill>
              <a:effectLst/>
              <a:latin typeface="Cuprum" panose="02000506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50154ACC-FDB0-4AD6-9565-BF8D65BDD9B0}"/>
              </a:ext>
            </a:extLst>
          </p:cNvPr>
          <p:cNvSpPr txBox="1">
            <a:spLocks/>
          </p:cNvSpPr>
          <p:nvPr/>
        </p:nvSpPr>
        <p:spPr>
          <a:xfrm>
            <a:off x="162596" y="2485899"/>
            <a:ext cx="7067899" cy="244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80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На данный момент для более точного опытного испытания необходимо собрать более качественную экспериментальную установку со следующими требованиями и устройствами:</a:t>
            </a:r>
          </a:p>
          <a:p>
            <a:pPr>
              <a:lnSpc>
                <a:spcPct val="110000"/>
              </a:lnSpc>
            </a:pPr>
            <a:endParaRPr lang="ru-RU" sz="80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80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точная копия разработанного теплообменного аппарата</a:t>
            </a:r>
            <a:r>
              <a:rPr lang="en-US" sz="80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;</a:t>
            </a:r>
            <a:endParaRPr lang="ru-RU" sz="80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80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использование электронных температурных датчиков с возможностью записи данных о результате эксперимента в цифровом виде</a:t>
            </a:r>
            <a:r>
              <a:rPr lang="en-US" sz="80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;</a:t>
            </a:r>
            <a:r>
              <a:rPr lang="ru-RU" sz="27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/>
            </a:r>
            <a:br>
              <a:rPr lang="ru-RU" sz="27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</a:br>
            <a:r>
              <a:rPr lang="ru-RU" sz="28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/>
            </a:r>
            <a:br>
              <a:rPr lang="ru-RU" sz="28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</a:br>
            <a:endParaRPr lang="ru-RU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F988A0B-DBF3-4AA3-82A7-468A51F37AEC}"/>
              </a:ext>
            </a:extLst>
          </p:cNvPr>
          <p:cNvSpPr txBox="1"/>
          <p:nvPr/>
        </p:nvSpPr>
        <p:spPr>
          <a:xfrm>
            <a:off x="11565622" y="6065159"/>
            <a:ext cx="7578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10</a:t>
            </a:r>
            <a:endParaRPr lang="en-US" sz="4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68D2299-6CC4-4DC6-B2E9-61945ED7E594}"/>
              </a:ext>
            </a:extLst>
          </p:cNvPr>
          <p:cNvSpPr txBox="1"/>
          <p:nvPr/>
        </p:nvSpPr>
        <p:spPr>
          <a:xfrm>
            <a:off x="118614" y="4946003"/>
            <a:ext cx="6082832" cy="1431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sz="20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Оценка имеющихся ресурсов показывает, что присутствует дефицит в средствах для покупки материалов для создания опытной установки с требуемыми техническими характеристиками.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680687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EF73F53-614F-4511-89D9-455ED5CA3C78}"/>
              </a:ext>
            </a:extLst>
          </p:cNvPr>
          <p:cNvSpPr txBox="1"/>
          <p:nvPr/>
        </p:nvSpPr>
        <p:spPr>
          <a:xfrm>
            <a:off x="283723" y="62737"/>
            <a:ext cx="11185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Практическая значимость научно-технического проекта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B89F6F8-800B-4CEC-806B-ACB394062E32}"/>
              </a:ext>
            </a:extLst>
          </p:cNvPr>
          <p:cNvSpPr txBox="1"/>
          <p:nvPr/>
        </p:nvSpPr>
        <p:spPr>
          <a:xfrm>
            <a:off x="283722" y="805826"/>
            <a:ext cx="1146925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</a:rPr>
              <a:t>Энергоэффективное устройство, эффективность которого подтверждена экспериментальным испытанием, может быть применено в централизованных и нецентрализованных системах водоснабжения жилых зданий (многоквартирных и частных), в общественных зданиях с душевыми (спортзалы, бассейны, производственные здания с бытовыми помещениями).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011BD06-CBC4-4B72-B885-0D5E3DCB2347}"/>
              </a:ext>
            </a:extLst>
          </p:cNvPr>
          <p:cNvSpPr txBox="1"/>
          <p:nvPr/>
        </p:nvSpPr>
        <p:spPr>
          <a:xfrm>
            <a:off x="342445" y="2617906"/>
            <a:ext cx="609460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</a:rPr>
              <a:t>Потребителями могут выступить: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</a:rPr>
              <a:t>Отдельные домохозяйства</a:t>
            </a:r>
            <a:r>
              <a:rPr lang="en-US" sz="2400" dirty="0">
                <a:solidFill>
                  <a:srgbClr val="0064A8"/>
                </a:solidFill>
                <a:latin typeface="Cuprum" panose="02000506000000020004" pitchFamily="2" charset="0"/>
              </a:rPr>
              <a:t>;</a:t>
            </a:r>
            <a:endParaRPr lang="ru-RU" sz="2400" dirty="0">
              <a:solidFill>
                <a:srgbClr val="0064A8"/>
              </a:solidFill>
              <a:latin typeface="Cuprum" panose="02000506000000020004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</a:rPr>
              <a:t>Застройщики объектов недвижимости</a:t>
            </a:r>
            <a:r>
              <a:rPr lang="en-US" sz="2400" dirty="0">
                <a:solidFill>
                  <a:srgbClr val="0064A8"/>
                </a:solidFill>
                <a:latin typeface="Cuprum" panose="02000506000000020004" pitchFamily="2" charset="0"/>
              </a:rPr>
              <a:t>;</a:t>
            </a:r>
            <a:endParaRPr lang="ru-RU" sz="2400" dirty="0">
              <a:solidFill>
                <a:srgbClr val="0064A8"/>
              </a:solidFill>
              <a:latin typeface="Cuprum" panose="02000506000000020004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</a:rPr>
              <a:t>Управляющие компании</a:t>
            </a:r>
            <a:r>
              <a:rPr lang="en-US" sz="2400" dirty="0">
                <a:solidFill>
                  <a:srgbClr val="0064A8"/>
                </a:solidFill>
                <a:latin typeface="Cuprum" panose="02000506000000020004" pitchFamily="2" charset="0"/>
              </a:rPr>
              <a:t>;</a:t>
            </a:r>
            <a:endParaRPr lang="ru-RU" sz="2400" dirty="0">
              <a:solidFill>
                <a:srgbClr val="0064A8"/>
              </a:solidFill>
              <a:latin typeface="Cuprum" panose="02000506000000020004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</a:rPr>
              <a:t>Товарищества собственников жилья</a:t>
            </a:r>
            <a:r>
              <a:rPr lang="en-US" sz="2400" dirty="0">
                <a:solidFill>
                  <a:srgbClr val="0064A8"/>
                </a:solidFill>
                <a:latin typeface="Cuprum" panose="02000506000000020004" pitchFamily="2" charset="0"/>
              </a:rPr>
              <a:t>;</a:t>
            </a:r>
            <a:endParaRPr lang="ru-RU" sz="2400" dirty="0">
              <a:solidFill>
                <a:srgbClr val="0064A8"/>
              </a:solidFill>
              <a:latin typeface="Cuprum" panose="02000506000000020004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</a:rPr>
              <a:t>Спортивные комплексы</a:t>
            </a:r>
            <a:r>
              <a:rPr lang="en-US" sz="2400" dirty="0">
                <a:solidFill>
                  <a:srgbClr val="0064A8"/>
                </a:solidFill>
                <a:latin typeface="Cuprum" panose="02000506000000020004" pitchFamily="2" charset="0"/>
              </a:rPr>
              <a:t>;</a:t>
            </a:r>
            <a:endParaRPr lang="ru-RU" sz="2400" dirty="0">
              <a:solidFill>
                <a:srgbClr val="0064A8"/>
              </a:solidFill>
              <a:latin typeface="Cuprum" panose="02000506000000020004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</a:rPr>
              <a:t>Производственные предприятия с бытовыми помещениями (душевыми) для сотрудников</a:t>
            </a:r>
            <a:r>
              <a:rPr lang="en-US" sz="2400" dirty="0">
                <a:solidFill>
                  <a:srgbClr val="0064A8"/>
                </a:solidFill>
                <a:latin typeface="Cuprum" panose="02000506000000020004" pitchFamily="2" charset="0"/>
              </a:rPr>
              <a:t>;</a:t>
            </a:r>
            <a:endParaRPr lang="ru-RU" sz="2400" dirty="0">
              <a:solidFill>
                <a:srgbClr val="0064A8"/>
              </a:solidFill>
              <a:latin typeface="Cuprum" panose="02000506000000020004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CADD095-D382-4BF2-AD81-D680848CBB43}"/>
              </a:ext>
            </a:extLst>
          </p:cNvPr>
          <p:cNvSpPr txBox="1"/>
          <p:nvPr/>
        </p:nvSpPr>
        <p:spPr>
          <a:xfrm>
            <a:off x="11586698" y="6052174"/>
            <a:ext cx="7227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11</a:t>
            </a:r>
            <a:endParaRPr lang="en-US" sz="4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3553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4A47621-3F28-41F0-A378-0B228E483B52}"/>
              </a:ext>
            </a:extLst>
          </p:cNvPr>
          <p:cNvSpPr txBox="1"/>
          <p:nvPr/>
        </p:nvSpPr>
        <p:spPr>
          <a:xfrm>
            <a:off x="216612" y="0"/>
            <a:ext cx="11185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Смета научно-технического проекта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3A39EF5-E7B9-49C8-8F32-3E504D6F7D48}"/>
              </a:ext>
            </a:extLst>
          </p:cNvPr>
          <p:cNvSpPr txBox="1"/>
          <p:nvPr/>
        </p:nvSpPr>
        <p:spPr>
          <a:xfrm>
            <a:off x="11569920" y="6029836"/>
            <a:ext cx="7227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12</a:t>
            </a:r>
            <a:endParaRPr lang="en-US" sz="4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xmlns="" id="{956D37A4-94A3-4886-AAB1-F7FFFEBCB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1071713"/>
              </p:ext>
            </p:extLst>
          </p:nvPr>
        </p:nvGraphicFramePr>
        <p:xfrm>
          <a:off x="352518" y="584775"/>
          <a:ext cx="10913715" cy="617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743">
                  <a:extLst>
                    <a:ext uri="{9D8B030D-6E8A-4147-A177-3AD203B41FA5}">
                      <a16:colId xmlns:a16="http://schemas.microsoft.com/office/drawing/2014/main" xmlns="" val="3892183046"/>
                    </a:ext>
                  </a:extLst>
                </a:gridCol>
                <a:gridCol w="3144087">
                  <a:extLst>
                    <a:ext uri="{9D8B030D-6E8A-4147-A177-3AD203B41FA5}">
                      <a16:colId xmlns:a16="http://schemas.microsoft.com/office/drawing/2014/main" xmlns="" val="3764504960"/>
                    </a:ext>
                  </a:extLst>
                </a:gridCol>
                <a:gridCol w="1221399">
                  <a:extLst>
                    <a:ext uri="{9D8B030D-6E8A-4147-A177-3AD203B41FA5}">
                      <a16:colId xmlns:a16="http://schemas.microsoft.com/office/drawing/2014/main" xmlns="" val="2225834062"/>
                    </a:ext>
                  </a:extLst>
                </a:gridCol>
                <a:gridCol w="2182743">
                  <a:extLst>
                    <a:ext uri="{9D8B030D-6E8A-4147-A177-3AD203B41FA5}">
                      <a16:colId xmlns:a16="http://schemas.microsoft.com/office/drawing/2014/main" xmlns="" val="1028804605"/>
                    </a:ext>
                  </a:extLst>
                </a:gridCol>
                <a:gridCol w="2182743">
                  <a:extLst>
                    <a:ext uri="{9D8B030D-6E8A-4147-A177-3AD203B41FA5}">
                      <a16:colId xmlns:a16="http://schemas.microsoft.com/office/drawing/2014/main" xmlns="" val="4265819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№ 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Количество, </a:t>
                      </a:r>
                      <a:r>
                        <a:rPr lang="ru-RU" sz="1050" dirty="0" err="1"/>
                        <a:t>шт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Стоимость 1 </a:t>
                      </a:r>
                      <a:r>
                        <a:rPr lang="ru-RU" sz="1050" dirty="0" err="1"/>
                        <a:t>шт</a:t>
                      </a:r>
                      <a:r>
                        <a:rPr lang="ru-RU" sz="1050" dirty="0"/>
                        <a:t>, </a:t>
                      </a:r>
                      <a:r>
                        <a:rPr lang="ru-RU" sz="1050" dirty="0" err="1"/>
                        <a:t>руб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Стоимость всего, </a:t>
                      </a:r>
                      <a:r>
                        <a:rPr lang="ru-RU" sz="1050" dirty="0" err="1"/>
                        <a:t>руб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4188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Плата </a:t>
                      </a:r>
                      <a:r>
                        <a:rPr lang="en-US" sz="1050" dirty="0"/>
                        <a:t>Arduino Uno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4671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Датчик температуры и влажности DHT11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2147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 часов реального времени DS3231 RTC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3729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 для чтения SD карт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564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 </a:t>
                      </a:r>
                      <a:r>
                        <a:rPr lang="ru-RU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4882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Макетная плата.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4146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Соединительные провода.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6521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Труба стальная гофрированная (1 погонный метр)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13750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2996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Корпус пластиковый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9835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Верхняя крышка для корпуса теплообменника из оргстекла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8935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Поддон душевой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033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Трубы полипропиленовые (1 метр погонный)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210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Насос водяной </a:t>
                      </a:r>
                      <a:r>
                        <a:rPr lang="en-US" sz="1050" dirty="0"/>
                        <a:t>Grundfos UPS 25-40 180 (45 </a:t>
                      </a:r>
                      <a:r>
                        <a:rPr lang="ru-RU" sz="1050" dirty="0"/>
                        <a:t>Вт)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3500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3500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2476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Консультации с </a:t>
                      </a:r>
                      <a:r>
                        <a:rPr lang="en-US" sz="1050" dirty="0"/>
                        <a:t>IT-</a:t>
                      </a:r>
                      <a:r>
                        <a:rPr lang="ru-RU" sz="1050" dirty="0"/>
                        <a:t>специалистом для корректного монтажа электронный датчиков температуры и записи цифровых данных (1 час работы)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5600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295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0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Всего: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31500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5905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494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26E6A8C-1914-4C7C-BD1C-1DC935396E57}"/>
              </a:ext>
            </a:extLst>
          </p:cNvPr>
          <p:cNvSpPr txBox="1"/>
          <p:nvPr/>
        </p:nvSpPr>
        <p:spPr>
          <a:xfrm>
            <a:off x="11469250" y="5980390"/>
            <a:ext cx="879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13</a:t>
            </a:r>
            <a:endParaRPr lang="en-US" sz="4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AFCB80C-805D-45BF-A20A-659A6C942BE5}"/>
              </a:ext>
            </a:extLst>
          </p:cNvPr>
          <p:cNvSpPr txBox="1"/>
          <p:nvPr/>
        </p:nvSpPr>
        <p:spPr>
          <a:xfrm>
            <a:off x="283721" y="431853"/>
            <a:ext cx="11185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Контактная информация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CC38F0A-E02C-4783-8374-DFC642163711}"/>
              </a:ext>
            </a:extLst>
          </p:cNvPr>
          <p:cNvSpPr txBox="1"/>
          <p:nvPr/>
        </p:nvSpPr>
        <p:spPr>
          <a:xfrm>
            <a:off x="283721" y="1176019"/>
            <a:ext cx="1118552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Заявитель:</a:t>
            </a:r>
            <a:r>
              <a:rPr lang="ru-RU" sz="3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Куницкий Вячеслав Андреевич, аспирант 2-го курса направления 13.06.01 Электро- и теплотехника, профиль «Промышленная теплоэнергетика», ассистент кафедры </a:t>
            </a:r>
            <a:r>
              <a:rPr lang="en-US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T</a:t>
            </a:r>
            <a:r>
              <a:rPr lang="ru-RU" sz="2400" dirty="0" err="1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еплогазоводоснабжения</a:t>
            </a: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, Вологодский государственный университет.</a:t>
            </a:r>
            <a:endParaRPr lang="en-US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pPr algn="just"/>
            <a:endParaRPr lang="ru-RU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pPr algn="just"/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Мобильный номер: 8921-144-55-19</a:t>
            </a:r>
          </a:p>
          <a:p>
            <a:pPr algn="just"/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Адрес электронной почты: </a:t>
            </a:r>
            <a:r>
              <a:rPr lang="en-US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globee@mail.ru</a:t>
            </a:r>
            <a:endParaRPr lang="ru-RU" sz="32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065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5270C68-16EB-4311-8D6A-9D25287BCD2E}"/>
              </a:ext>
            </a:extLst>
          </p:cNvPr>
          <p:cNvSpPr txBox="1"/>
          <p:nvPr/>
        </p:nvSpPr>
        <p:spPr>
          <a:xfrm>
            <a:off x="3511842" y="46125"/>
            <a:ext cx="62640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>
                <a:solidFill>
                  <a:srgbClr val="0064A8"/>
                </a:solidFill>
                <a:latin typeface="Cuprum" panose="02000506000000020004" pitchFamily="2" charset="0"/>
              </a:rPr>
              <a:t>Актуальность и научная новизна </a:t>
            </a:r>
            <a:endParaRPr lang="en-US" sz="30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A505D64-0649-4D24-B997-1DED473BDE44}"/>
              </a:ext>
            </a:extLst>
          </p:cNvPr>
          <p:cNvSpPr txBox="1"/>
          <p:nvPr/>
        </p:nvSpPr>
        <p:spPr>
          <a:xfrm>
            <a:off x="85989" y="1984109"/>
            <a:ext cx="6415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64A8"/>
                </a:solidFill>
                <a:latin typeface="Cuprum" panose="02000506000000020004" pitchFamily="2" charset="0"/>
              </a:rPr>
              <a:t>Исследование вопроса утилизации теплоты использованной</a:t>
            </a:r>
          </a:p>
          <a:p>
            <a:r>
              <a:rPr lang="ru-RU" dirty="0">
                <a:solidFill>
                  <a:srgbClr val="0064A8"/>
                </a:solidFill>
                <a:latin typeface="Cuprum" panose="02000506000000020004" pitchFamily="2" charset="0"/>
              </a:rPr>
              <a:t>горячей воды в системах водоснабжения позволяет: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64A8"/>
                </a:solidFill>
                <a:latin typeface="Cuprum" panose="02000506000000020004" pitchFamily="2" charset="0"/>
              </a:rPr>
              <a:t>повысить энергоэффективность систем горячего водоснабжения</a:t>
            </a:r>
            <a:r>
              <a:rPr lang="en-US" dirty="0">
                <a:solidFill>
                  <a:srgbClr val="0064A8"/>
                </a:solidFill>
                <a:latin typeface="Cuprum" panose="02000506000000020004" pitchFamily="2" charset="0"/>
              </a:rPr>
              <a:t>;</a:t>
            </a:r>
            <a:endParaRPr lang="ru-RU" dirty="0">
              <a:solidFill>
                <a:srgbClr val="0064A8"/>
              </a:solidFill>
              <a:latin typeface="Cuprum" panose="02000506000000020004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64A8"/>
                </a:solidFill>
                <a:latin typeface="Cuprum" panose="02000506000000020004" pitchFamily="2" charset="0"/>
              </a:rPr>
              <a:t>получить экономический эффект.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61DEF06-EED2-404B-8749-1979483225C9}"/>
              </a:ext>
            </a:extLst>
          </p:cNvPr>
          <p:cNvSpPr txBox="1"/>
          <p:nvPr/>
        </p:nvSpPr>
        <p:spPr>
          <a:xfrm>
            <a:off x="85989" y="1146318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На данный момент </a:t>
            </a:r>
            <a:r>
              <a:rPr lang="ru-RU" sz="18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теплота горячей воды, удаляемой после использования в душе, никак не используется.</a:t>
            </a:r>
            <a:endParaRPr lang="en-US" sz="18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66A308B-A7C4-4703-9884-032F960141BB}"/>
              </a:ext>
            </a:extLst>
          </p:cNvPr>
          <p:cNvSpPr txBox="1"/>
          <p:nvPr/>
        </p:nvSpPr>
        <p:spPr>
          <a:xfrm>
            <a:off x="85989" y="3427840"/>
            <a:ext cx="609460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Разработанное энергоэффективное устройство позволяет эффективно использовать теплоту удаляемой горячей воды: экономия тепловой энергии составляет </a:t>
            </a:r>
            <a:r>
              <a:rPr lang="ru-RU" sz="2000" b="1" dirty="0">
                <a:solidFill>
                  <a:srgbClr val="FF0000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60-80%.</a:t>
            </a:r>
            <a:endParaRPr lang="en-US" sz="1800" b="1" dirty="0">
              <a:solidFill>
                <a:srgbClr val="FF0000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734E10F-8F07-425A-848C-D07C28441FFA}"/>
              </a:ext>
            </a:extLst>
          </p:cNvPr>
          <p:cNvSpPr txBox="1"/>
          <p:nvPr/>
        </p:nvSpPr>
        <p:spPr>
          <a:xfrm>
            <a:off x="85989" y="4615382"/>
            <a:ext cx="60946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Имеется возможность практического использования и коммерциализации разработки, так как спектр потенциальных потребителей широк.</a:t>
            </a:r>
            <a:endParaRPr lang="en-US" sz="18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5277772-8F00-4432-92C9-70D4DFB53F1B}"/>
              </a:ext>
            </a:extLst>
          </p:cNvPr>
          <p:cNvSpPr txBox="1"/>
          <p:nvPr/>
        </p:nvSpPr>
        <p:spPr>
          <a:xfrm>
            <a:off x="48239" y="5772147"/>
            <a:ext cx="67887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Выполняемая работа соответствует государственной программе «Энергоэффективность и развитие энергетики».</a:t>
            </a:r>
            <a:endParaRPr lang="en-US" sz="18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xmlns="" id="{03CA159A-550D-4DC2-A21A-45A2B5C8FF99}"/>
              </a:ext>
            </a:extLst>
          </p:cNvPr>
          <p:cNvSpPr/>
          <p:nvPr/>
        </p:nvSpPr>
        <p:spPr>
          <a:xfrm rot="3698304">
            <a:off x="3178030" y="446127"/>
            <a:ext cx="231395" cy="646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B1B75C7-63B0-4C93-9A5B-9A82DF616601}"/>
              </a:ext>
            </a:extLst>
          </p:cNvPr>
          <p:cNvSpPr txBox="1"/>
          <p:nvPr/>
        </p:nvSpPr>
        <p:spPr>
          <a:xfrm>
            <a:off x="6639201" y="5170425"/>
            <a:ext cx="5552799" cy="970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получения результатов расчетных исследований тепловой работы данного теплообменника для разных режимов работы (стационарного и нестационарного режимов).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4272BE1-810E-4909-B7C0-8B7001F97FB3}"/>
              </a:ext>
            </a:extLst>
          </p:cNvPr>
          <p:cNvSpPr txBox="1"/>
          <p:nvPr/>
        </p:nvSpPr>
        <p:spPr>
          <a:xfrm>
            <a:off x="6639201" y="1238237"/>
            <a:ext cx="5604543" cy="970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новое решение поставленной задачи (задача об утилизации теплоты горячей воды, удаляемой после использования в душе).</a:t>
            </a:r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xmlns="" id="{BADC8A7E-5743-4052-BDF2-F6B5903BFF5E}"/>
              </a:ext>
            </a:extLst>
          </p:cNvPr>
          <p:cNvSpPr/>
          <p:nvPr/>
        </p:nvSpPr>
        <p:spPr>
          <a:xfrm rot="17897566">
            <a:off x="7818540" y="453136"/>
            <a:ext cx="231395" cy="646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0B12D9C-0974-4C74-A5E1-749BEE94DB6C}"/>
              </a:ext>
            </a:extLst>
          </p:cNvPr>
          <p:cNvSpPr txBox="1"/>
          <p:nvPr/>
        </p:nvSpPr>
        <p:spPr>
          <a:xfrm>
            <a:off x="11564921" y="6033757"/>
            <a:ext cx="578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2</a:t>
            </a:r>
            <a:endParaRPr lang="en-US" sz="4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8AB41E1-BD16-4917-B17A-F242772E5170}"/>
              </a:ext>
            </a:extLst>
          </p:cNvPr>
          <p:cNvSpPr txBox="1"/>
          <p:nvPr/>
        </p:nvSpPr>
        <p:spPr>
          <a:xfrm>
            <a:off x="6639201" y="2305680"/>
            <a:ext cx="5701016" cy="1562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новой методики конструктивного и теплового расчёта данного теплообменника применительно к конкретным условиям места расположения и режима работы (методика расчета новая, так как теплообменный аппарат уникальный).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605566A-5118-4A18-BD24-B71D2890C266}"/>
              </a:ext>
            </a:extLst>
          </p:cNvPr>
          <p:cNvSpPr txBox="1"/>
          <p:nvPr/>
        </p:nvSpPr>
        <p:spPr>
          <a:xfrm>
            <a:off x="6639201" y="4136129"/>
            <a:ext cx="6442744" cy="673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экспериментальное подтверждение точности разработанной методики.</a:t>
            </a:r>
          </a:p>
        </p:txBody>
      </p:sp>
    </p:spTree>
    <p:extLst>
      <p:ext uri="{BB962C8B-B14F-4D97-AF65-F5344CB8AC3E}">
        <p14:creationId xmlns:p14="http://schemas.microsoft.com/office/powerpoint/2010/main" xmlns="" val="3954876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EB99B9F-2825-4145-B552-2EF4DB958351}"/>
              </a:ext>
            </a:extLst>
          </p:cNvPr>
          <p:cNvSpPr txBox="1"/>
          <p:nvPr/>
        </p:nvSpPr>
        <p:spPr>
          <a:xfrm>
            <a:off x="301465" y="930256"/>
            <a:ext cx="109804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Цель работы: </a:t>
            </a:r>
            <a:endParaRPr lang="en-US" sz="2600" b="1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r>
              <a:rPr lang="ru-RU" sz="2600" i="0" dirty="0">
                <a:solidFill>
                  <a:srgbClr val="0064A8"/>
                </a:solidFill>
                <a:effectLst/>
                <a:latin typeface="Cuprum" panose="02000506000000020004" pitchFamily="2" charset="0"/>
              </a:rPr>
              <a:t>разработка способа эффективной утилизации теплоты использованной горячей воды в душе.</a:t>
            </a:r>
            <a:endParaRPr lang="en-US" sz="26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9E6EB34-8964-48F1-A2CA-633E5D6BFD68}"/>
              </a:ext>
            </a:extLst>
          </p:cNvPr>
          <p:cNvSpPr txBox="1"/>
          <p:nvPr/>
        </p:nvSpPr>
        <p:spPr>
          <a:xfrm>
            <a:off x="301465" y="2553052"/>
            <a:ext cx="1133700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Задачи работы: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разработка и проектирование ТОА</a:t>
            </a:r>
            <a:r>
              <a:rPr lang="en-US" sz="26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;</a:t>
            </a:r>
            <a:endParaRPr lang="ru-RU" sz="26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создание качественной опытной установки ТОА и опытное испытание ТОА</a:t>
            </a:r>
            <a:r>
              <a:rPr lang="en-US" sz="26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;</a:t>
            </a:r>
            <a:endParaRPr lang="ru-RU" sz="26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проведение конструктивного, теплового и поверочного расчётов теплообменного аппарата;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создание математической модели работы теплообменного аппарата при стационарном и нестационарном режимах работы;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анализ данных, полученных при опытном испытании, с данными, полученными с помощью математического моделирования</a:t>
            </a:r>
            <a:r>
              <a:rPr lang="en-US" sz="26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;</a:t>
            </a:r>
            <a:endParaRPr lang="ru-RU" sz="26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оптимизация теплообменного аппарата</a:t>
            </a:r>
            <a:r>
              <a:rPr lang="en-US" sz="26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.</a:t>
            </a:r>
            <a:endParaRPr lang="ru-RU" sz="26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endParaRPr lang="ru-RU" sz="32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6A1DC2A-910B-4181-98D4-6FD9FC9D7CD3}"/>
              </a:ext>
            </a:extLst>
          </p:cNvPr>
          <p:cNvSpPr txBox="1"/>
          <p:nvPr/>
        </p:nvSpPr>
        <p:spPr>
          <a:xfrm>
            <a:off x="11550781" y="5997168"/>
            <a:ext cx="578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3</a:t>
            </a:r>
            <a:endParaRPr lang="en-US" sz="4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69E5B24-66EA-41EA-8AB8-DDD6F6B93EF8}"/>
              </a:ext>
            </a:extLst>
          </p:cNvPr>
          <p:cNvSpPr txBox="1"/>
          <p:nvPr/>
        </p:nvSpPr>
        <p:spPr>
          <a:xfrm>
            <a:off x="2592199" y="104848"/>
            <a:ext cx="74102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>
                <a:solidFill>
                  <a:srgbClr val="0064A8"/>
                </a:solidFill>
                <a:latin typeface="Cuprum" panose="02000506000000020004" pitchFamily="2" charset="0"/>
              </a:rPr>
              <a:t>Цель и задачи научно-технического проекта</a:t>
            </a:r>
            <a:endParaRPr lang="en-US" sz="30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34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DC7C42A-6E2F-467A-85D3-9BA9690A4D0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618" y="2965190"/>
            <a:ext cx="5826825" cy="29940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4BC1C9E-0674-4382-B56B-C631BF951BDC}"/>
              </a:ext>
            </a:extLst>
          </p:cNvPr>
          <p:cNvSpPr txBox="1"/>
          <p:nvPr/>
        </p:nvSpPr>
        <p:spPr>
          <a:xfrm>
            <a:off x="229207" y="5752494"/>
            <a:ext cx="6890937" cy="1451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Рисун</a:t>
            </a:r>
            <a:r>
              <a:rPr lang="ru-RU" sz="1500" dirty="0">
                <a:solidFill>
                  <a:srgbClr val="0064A8"/>
                </a:solidFill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ок 1 -</a:t>
            </a:r>
            <a:r>
              <a:rPr lang="ru-RU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Принципиальная схема душевой с водонагревателем после модернизации</a:t>
            </a:r>
            <a:r>
              <a:rPr lang="en-US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800"/>
              </a:spcAft>
            </a:pPr>
            <a:r>
              <a:rPr lang="ru-RU" sz="1500" dirty="0">
                <a:solidFill>
                  <a:srgbClr val="0064A8"/>
                </a:solidFill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де 1-теплообменник</a:t>
            </a:r>
            <a:r>
              <a:rPr lang="en-US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2-водонагреватель</a:t>
            </a:r>
            <a:r>
              <a:rPr lang="en-US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3-душ</a:t>
            </a:r>
            <a:r>
              <a:rPr lang="en-US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 t21 </a:t>
            </a:r>
            <a:r>
              <a:rPr lang="ru-RU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1500" dirty="0">
                <a:solidFill>
                  <a:srgbClr val="0064A8"/>
                </a:solidFill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t22 –</a:t>
            </a:r>
            <a:r>
              <a:rPr lang="ru-RU" sz="1500" dirty="0">
                <a:solidFill>
                  <a:srgbClr val="0064A8"/>
                </a:solidFill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потоки нагреваемой среды до прохождения через теплообменный аппарат и после соответственно</a:t>
            </a:r>
            <a:r>
              <a:rPr lang="en-US" sz="1500" dirty="0">
                <a:solidFill>
                  <a:srgbClr val="0064A8"/>
                </a:solidFill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1500" dirty="0">
                <a:solidFill>
                  <a:srgbClr val="0064A8"/>
                </a:solidFill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z="1500" dirty="0">
                <a:solidFill>
                  <a:srgbClr val="0064A8"/>
                </a:solidFill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500" dirty="0">
                <a:solidFill>
                  <a:srgbClr val="0064A8"/>
                </a:solidFill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 –</a:t>
            </a:r>
            <a:r>
              <a:rPr lang="ru-RU" sz="1500" dirty="0">
                <a:solidFill>
                  <a:srgbClr val="0064A8"/>
                </a:solidFill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потоки греющей среды до прохождения через теплообменный аппарат и после соответственно</a:t>
            </a:r>
            <a:endParaRPr lang="ru-RU" sz="1500" dirty="0">
              <a:solidFill>
                <a:srgbClr val="0064A8"/>
              </a:solidFill>
              <a:effectLst/>
              <a:latin typeface="Cuprum" panose="02000506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ru-RU" sz="1500" dirty="0">
              <a:solidFill>
                <a:srgbClr val="0064A8"/>
              </a:solidFill>
              <a:effectLst/>
              <a:latin typeface="Cuprum" panose="02000506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BFB111F-CC5B-44E3-BEB4-45877510A773}"/>
              </a:ext>
            </a:extLst>
          </p:cNvPr>
          <p:cNvSpPr txBox="1"/>
          <p:nvPr/>
        </p:nvSpPr>
        <p:spPr>
          <a:xfrm>
            <a:off x="7120144" y="5812265"/>
            <a:ext cx="4776843" cy="404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Рисун</a:t>
            </a:r>
            <a:r>
              <a:rPr lang="ru-RU" sz="1500" dirty="0">
                <a:solidFill>
                  <a:srgbClr val="0064A8"/>
                </a:solidFill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ок 2 –</a:t>
            </a:r>
            <a:r>
              <a:rPr lang="ru-RU" sz="15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Эскиз проектируемого ТОА.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9EBF8C1-7856-47F8-B196-C89257C6B92A}"/>
              </a:ext>
            </a:extLst>
          </p:cNvPr>
          <p:cNvSpPr txBox="1"/>
          <p:nvPr/>
        </p:nvSpPr>
        <p:spPr>
          <a:xfrm>
            <a:off x="11607567" y="6014371"/>
            <a:ext cx="578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4</a:t>
            </a:r>
            <a:endParaRPr lang="en-US" sz="4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667D8BE-23C3-4CB8-9348-836EE7B3C30E}"/>
              </a:ext>
            </a:extLst>
          </p:cNvPr>
          <p:cNvSpPr txBox="1"/>
          <p:nvPr/>
        </p:nvSpPr>
        <p:spPr>
          <a:xfrm>
            <a:off x="143743" y="-42852"/>
            <a:ext cx="7410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Описание продукции (теплообменника)</a:t>
            </a:r>
            <a:endParaRPr lang="en-US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8049965-4062-481F-9FDB-328A66C5D0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7848" y="3352389"/>
            <a:ext cx="4210050" cy="236791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E1F5C1-3A0C-43E4-803A-328433B93AC2}"/>
                  </a:ext>
                </a:extLst>
              </p:cNvPr>
              <p:cNvSpPr txBox="1"/>
              <p:nvPr/>
            </p:nvSpPr>
            <p:spPr>
              <a:xfrm>
                <a:off x="143743" y="403748"/>
                <a:ext cx="11354155" cy="2708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700" dirty="0">
                    <a:solidFill>
                      <a:srgbClr val="0064A8"/>
                    </a:solidFill>
                    <a:latin typeface="Cuprum" panose="02000506000000020004" pitchFamily="2" charset="0"/>
                    <a:cs typeface="Calibri" panose="020F0502020204030204" pitchFamily="34" charset="0"/>
                  </a:rPr>
                  <a:t>Разрабатываемое энергоэффективное устройство – это уникальный теплообменный аппарат, состоящий из корпуса и стальных гофрированных труб, уложенных параллельно внутри него (рисунок 2). В корпус теплообменника поступает горячая вода после использования в душе (греющая среда с температурой 40 </a:t>
                </a:r>
                <a14:m>
                  <m:oMath xmlns:m="http://schemas.openxmlformats.org/officeDocument/2006/math">
                    <m:r>
                      <a:rPr lang="ru-RU" sz="1700" i="1" smtClean="0">
                        <a:solidFill>
                          <a:srgbClr val="0064A8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°С</m:t>
                    </m:r>
                  </m:oMath>
                </a14:m>
                <a:r>
                  <a:rPr lang="ru-RU" sz="1700" dirty="0">
                    <a:solidFill>
                      <a:srgbClr val="0064A8"/>
                    </a:solidFill>
                    <a:latin typeface="Cuprum" panose="02000506000000020004" pitchFamily="2" charset="0"/>
                    <a:cs typeface="Calibri" panose="020F0502020204030204" pitchFamily="34" charset="0"/>
                  </a:rPr>
                  <a:t>). По стальным трубам транспортируется холодная вода, которая будет использована в душе (нагреваемая среда с температурой 5 </a:t>
                </a:r>
                <a14:m>
                  <m:oMath xmlns:m="http://schemas.openxmlformats.org/officeDocument/2006/math">
                    <m:r>
                      <a:rPr lang="ru-RU" sz="1700" i="1">
                        <a:solidFill>
                          <a:srgbClr val="0064A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°С</m:t>
                    </m:r>
                  </m:oMath>
                </a14:m>
                <a:r>
                  <a:rPr lang="ru-RU" sz="1700" dirty="0">
                    <a:solidFill>
                      <a:srgbClr val="0064A8"/>
                    </a:solidFill>
                    <a:latin typeface="Cuprum" panose="02000506000000020004" pitchFamily="2" charset="0"/>
                    <a:cs typeface="Calibri" panose="020F0502020204030204" pitchFamily="34" charset="0"/>
                  </a:rPr>
                  <a:t>). Таким образом, с помощью теплопередачи через стенку труб происходит нагрев холодной воды путем отбора теплоты у горячей воды. Планируется располагать данное устройство непосредственно около душа (под ванной или душевым поддоном), чтобы минимизировать остывание горячей удаляемой воды.</a:t>
                </a:r>
              </a:p>
              <a:p>
                <a:pPr algn="just"/>
                <a:endParaRPr lang="ru-RU" sz="1700" dirty="0">
                  <a:solidFill>
                    <a:srgbClr val="0064A8"/>
                  </a:solidFill>
                  <a:latin typeface="Cuprum" panose="02000506000000020004" pitchFamily="2" charset="0"/>
                  <a:cs typeface="Calibri" panose="020F0502020204030204" pitchFamily="34" charset="0"/>
                </a:endParaRPr>
              </a:p>
              <a:p>
                <a:pPr algn="just"/>
                <a:r>
                  <a:rPr lang="ru-RU" sz="1700" dirty="0">
                    <a:solidFill>
                      <a:srgbClr val="0064A8"/>
                    </a:solidFill>
                    <a:latin typeface="Cuprum" panose="02000506000000020004" pitchFamily="2" charset="0"/>
                    <a:cs typeface="Calibri" panose="020F0502020204030204" pitchFamily="34" charset="0"/>
                  </a:rPr>
                  <a:t>На рисунке 1 представлена принципиальная схема устройства душа с использованием разработанного устройства. На данной схеме холодная вода нагревается в теплообменном аппарате до 35 </a:t>
                </a:r>
                <a14:m>
                  <m:oMath xmlns:m="http://schemas.openxmlformats.org/officeDocument/2006/math">
                    <m:r>
                      <a:rPr lang="ru-RU" sz="1700" i="1" smtClean="0">
                        <a:solidFill>
                          <a:srgbClr val="0064A8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°С</m:t>
                    </m:r>
                  </m:oMath>
                </a14:m>
                <a:r>
                  <a:rPr lang="ru-RU" sz="1700" dirty="0">
                    <a:solidFill>
                      <a:srgbClr val="0064A8"/>
                    </a:solidFill>
                    <a:latin typeface="Cuprum" panose="02000506000000020004" pitchFamily="2" charset="0"/>
                    <a:cs typeface="Calibri" panose="020F0502020204030204" pitchFamily="34" charset="0"/>
                  </a:rPr>
                  <a:t> и при необходимости </a:t>
                </a:r>
                <a:r>
                  <a:rPr lang="ru-RU" sz="1700" dirty="0" err="1">
                    <a:solidFill>
                      <a:srgbClr val="0064A8"/>
                    </a:solidFill>
                    <a:latin typeface="Cuprum" panose="02000506000000020004" pitchFamily="2" charset="0"/>
                    <a:cs typeface="Calibri" panose="020F0502020204030204" pitchFamily="34" charset="0"/>
                  </a:rPr>
                  <a:t>догревается</a:t>
                </a:r>
                <a:r>
                  <a:rPr lang="ru-RU" sz="1700" dirty="0">
                    <a:solidFill>
                      <a:srgbClr val="0064A8"/>
                    </a:solidFill>
                    <a:latin typeface="Cuprum" panose="02000506000000020004" pitchFamily="2" charset="0"/>
                    <a:cs typeface="Calibri" panose="020F0502020204030204" pitchFamily="34" charset="0"/>
                  </a:rPr>
                  <a:t> до комфортной температуры в проточном водонагревателе. </a:t>
                </a:r>
                <a:endParaRPr lang="en-US" sz="1700" dirty="0">
                  <a:solidFill>
                    <a:srgbClr val="0064A8"/>
                  </a:solidFill>
                  <a:latin typeface="Cuprum" panose="02000506000000020004" pitchFamily="2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6E1F5C1-3A0C-43E4-803A-328433B93A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43" y="403748"/>
                <a:ext cx="11354155" cy="2708434"/>
              </a:xfrm>
              <a:prstGeom prst="rect">
                <a:avLst/>
              </a:prstGeom>
              <a:blipFill>
                <a:blip r:embed="rId4" cstate="print"/>
                <a:stretch>
                  <a:fillRect l="-376" t="-674" r="-376" b="-17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5908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4BD1DFC4-FCFA-47D2-858B-9F40510892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51907507"/>
              </p:ext>
            </p:extLst>
          </p:nvPr>
        </p:nvGraphicFramePr>
        <p:xfrm>
          <a:off x="3375166" y="2028085"/>
          <a:ext cx="4857750" cy="324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0789931-AF79-4A8F-8D6F-1D9A3ACE8440}"/>
              </a:ext>
            </a:extLst>
          </p:cNvPr>
          <p:cNvSpPr txBox="1"/>
          <p:nvPr/>
        </p:nvSpPr>
        <p:spPr>
          <a:xfrm>
            <a:off x="2845019" y="5249119"/>
            <a:ext cx="61407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64A8"/>
                </a:solidFill>
                <a:latin typeface="Cuprum" panose="02000506000000020004" pitchFamily="2" charset="0"/>
              </a:rPr>
              <a:t>Рисунок 3 - Зависимость тепловой инерции </a:t>
            </a:r>
            <a:r>
              <a:rPr lang="ru-RU" sz="18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и значения экономии количества теплоты от площади поверхности теплообмена</a:t>
            </a:r>
            <a:r>
              <a:rPr lang="ru-RU" dirty="0">
                <a:solidFill>
                  <a:srgbClr val="0064A8"/>
                </a:solidFill>
                <a:latin typeface="Cuprum" panose="02000506000000020004" pitchFamily="2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06A021F-44DD-48E4-9E77-DA7F2A5DEEFC}"/>
              </a:ext>
            </a:extLst>
          </p:cNvPr>
          <p:cNvSpPr txBox="1"/>
          <p:nvPr/>
        </p:nvSpPr>
        <p:spPr>
          <a:xfrm>
            <a:off x="126964" y="124927"/>
            <a:ext cx="1059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Технические характеристики и особенности продукции (теплообменного аппарата)</a:t>
            </a:r>
            <a:endParaRPr lang="en-US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657412E-CAF8-4378-94E6-EDA1A16F4F25}"/>
              </a:ext>
            </a:extLst>
          </p:cNvPr>
          <p:cNvSpPr txBox="1"/>
          <p:nvPr/>
        </p:nvSpPr>
        <p:spPr>
          <a:xfrm>
            <a:off x="11703764" y="6088559"/>
            <a:ext cx="578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5</a:t>
            </a:r>
            <a:endParaRPr lang="en-US" sz="4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EC3DC77-06D0-4C9D-B6D5-D73E724D0134}"/>
              </a:ext>
            </a:extLst>
          </p:cNvPr>
          <p:cNvSpPr txBox="1"/>
          <p:nvPr/>
        </p:nvSpPr>
        <p:spPr>
          <a:xfrm>
            <a:off x="126964" y="566500"/>
            <a:ext cx="1135415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Основной технической характеристикой разрабатываемого устройства является площадь поверхности теплообмена. Чем она больше, тем больше теплоты можно сэкономить.</a:t>
            </a:r>
          </a:p>
          <a:p>
            <a:r>
              <a:rPr lang="ru-RU" sz="17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Но чем меньше площадь поверхности теплообмена, тем меньше теплообменнику нужно времени, чтобы выйти на максимальную мощность работы (тем меньше тепловая инерция). </a:t>
            </a:r>
          </a:p>
          <a:p>
            <a:r>
              <a:rPr lang="ru-RU" sz="17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Зависимость тепловой инерции и значения экономии количества теплоты* от площади поверхности теплообмена представлено на графике (рисунок 3). </a:t>
            </a:r>
            <a:endParaRPr lang="en-US" sz="17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B8BFEEE-B242-4329-BAE6-63ADBF7D3BF2}"/>
              </a:ext>
            </a:extLst>
          </p:cNvPr>
          <p:cNvSpPr txBox="1"/>
          <p:nvPr/>
        </p:nvSpPr>
        <p:spPr>
          <a:xfrm>
            <a:off x="126963" y="6027003"/>
            <a:ext cx="115001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64A8"/>
                </a:solidFill>
                <a:latin typeface="Cuprum" panose="02000506000000020004" pitchFamily="2" charset="0"/>
              </a:rPr>
              <a:t>* - экономия количества теплоты рассчитывалась, как отношение необходимого количества теплоты для нагрева воды с использованием теплообменника к количеству теплоты, необходимому для нагрева воды без использования теплообменника, и последующим умножением получившегося значения на 100%</a:t>
            </a:r>
          </a:p>
        </p:txBody>
      </p:sp>
    </p:spTree>
    <p:extLst>
      <p:ext uri="{BB962C8B-B14F-4D97-AF65-F5344CB8AC3E}">
        <p14:creationId xmlns:p14="http://schemas.microsoft.com/office/powerpoint/2010/main" xmlns="" val="51195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89F48D8-63B7-409E-90DA-173E4547773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8459" y="3211041"/>
            <a:ext cx="5192233" cy="23269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2A32C4D-FEA7-4838-92C5-01922C63698E}"/>
              </a:ext>
            </a:extLst>
          </p:cNvPr>
          <p:cNvSpPr txBox="1"/>
          <p:nvPr/>
        </p:nvSpPr>
        <p:spPr>
          <a:xfrm>
            <a:off x="6437152" y="5325459"/>
            <a:ext cx="5754848" cy="345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"/>
              </a:spcAft>
            </a:pPr>
            <a:r>
              <a:rPr lang="ru-RU" sz="16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</a:t>
            </a:r>
            <a:r>
              <a:rPr lang="ru-RU" sz="1600" dirty="0">
                <a:solidFill>
                  <a:srgbClr val="0064A8"/>
                </a:solidFill>
                <a:latin typeface="Cuprum" panose="02000506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унок </a:t>
            </a:r>
            <a:r>
              <a:rPr lang="en-US" sz="1600" dirty="0">
                <a:solidFill>
                  <a:srgbClr val="0064A8"/>
                </a:solidFill>
                <a:latin typeface="Cuprum" panose="02000506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>
                <a:solidFill>
                  <a:srgbClr val="0064A8"/>
                </a:solidFill>
                <a:effectLst/>
                <a:latin typeface="Cuprum" panose="02000506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Схема одномерных нестационарных потоков в ТОА</a:t>
            </a:r>
            <a:endParaRPr lang="ru-RU" sz="1400" dirty="0">
              <a:solidFill>
                <a:srgbClr val="0064A8"/>
              </a:solidFill>
              <a:effectLst/>
              <a:latin typeface="Cuprum" panose="02000506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D73B787-17E9-480C-8246-494EC7525CB6}"/>
              </a:ext>
            </a:extLst>
          </p:cNvPr>
          <p:cNvSpPr txBox="1"/>
          <p:nvPr/>
        </p:nvSpPr>
        <p:spPr>
          <a:xfrm>
            <a:off x="11653430" y="6057227"/>
            <a:ext cx="578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6</a:t>
            </a:r>
            <a:endParaRPr lang="en-US" sz="4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CED0299-7A05-4A49-B275-EFC427510D2D}"/>
              </a:ext>
            </a:extLst>
          </p:cNvPr>
          <p:cNvSpPr txBox="1"/>
          <p:nvPr/>
        </p:nvSpPr>
        <p:spPr>
          <a:xfrm>
            <a:off x="126964" y="124927"/>
            <a:ext cx="1059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Технологические особенности продукции (теплообменного аппарата)</a:t>
            </a:r>
            <a:endParaRPr lang="en-US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8579BA6-D322-4D99-AEEE-CEFA1517E405}"/>
              </a:ext>
            </a:extLst>
          </p:cNvPr>
          <p:cNvSpPr txBox="1"/>
          <p:nvPr/>
        </p:nvSpPr>
        <p:spPr>
          <a:xfrm>
            <a:off x="126964" y="566500"/>
            <a:ext cx="1165117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В ходе работы создана методика аналитического расчета данного теплообменного аппарата. Результаты расчета проверены экспериментальным испытанием. Данная методика позволяет подбирать характеристики теплообменника под конкретные условия работы / задачи.</a:t>
            </a:r>
          </a:p>
          <a:p>
            <a:endParaRPr lang="ru-RU" sz="17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r>
              <a:rPr lang="ru-RU" sz="17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В процессе создания методики расчета необходимо было создать математическую модель тепловой работы данного теплообменного аппарата. Для этого использовался численный метод конечных разностей (МКР) и компьютерное программирование в ПО </a:t>
            </a:r>
            <a:r>
              <a:rPr lang="en-US" sz="17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Math</a:t>
            </a:r>
            <a:r>
              <a:rPr lang="ru-RU" sz="17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с</a:t>
            </a:r>
            <a:r>
              <a:rPr lang="en-US" sz="17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ad.</a:t>
            </a:r>
            <a:r>
              <a:rPr lang="ru-RU" sz="17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 </a:t>
            </a:r>
            <a:endParaRPr lang="en-US" sz="17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B50086E-E758-467C-9BBC-B43DF65848A7}"/>
              </a:ext>
            </a:extLst>
          </p:cNvPr>
          <p:cNvSpPr txBox="1"/>
          <p:nvPr/>
        </p:nvSpPr>
        <p:spPr>
          <a:xfrm>
            <a:off x="126964" y="2434486"/>
            <a:ext cx="115744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Греющая и нагреваемая среды рассматривались, как одномерные потоки для написания математической модели. Для каждого из потоков было записано уравнение теплопереноса</a:t>
            </a:r>
            <a:r>
              <a:rPr lang="ru-RU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 (уравнение 1 и 2). Схематичное изображение потоков с проекцией на пространственную ось координат представлено на рисунке 4.</a:t>
            </a:r>
            <a:endParaRPr lang="ru-RU" sz="18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FE6F882-3FF8-4E50-814F-B84D43B849C1}"/>
                  </a:ext>
                </a:extLst>
              </p:cNvPr>
              <p:cNvSpPr txBox="1"/>
              <p:nvPr/>
            </p:nvSpPr>
            <p:spPr>
              <a:xfrm>
                <a:off x="-670555" y="3632530"/>
                <a:ext cx="6094602" cy="629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i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ru-RU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ru-RU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r>
                        <a:rPr lang="ru-RU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ru-RU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i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ru-RU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ru-RU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ru-RU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ru-RU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  <m:r>
                        <a:rPr lang="ru-RU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ru-RU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i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i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FE6F882-3FF8-4E50-814F-B84D43B849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70555" y="3632530"/>
                <a:ext cx="6094602" cy="629916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E2D455B-87AC-4056-8F89-22F08E011137}"/>
                  </a:ext>
                </a:extLst>
              </p:cNvPr>
              <p:cNvSpPr txBox="1"/>
              <p:nvPr/>
            </p:nvSpPr>
            <p:spPr>
              <a:xfrm>
                <a:off x="-621060" y="4451864"/>
                <a:ext cx="6094602" cy="6199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0064A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rgbClr val="0064A8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i="0">
                                  <a:solidFill>
                                    <a:srgbClr val="0064A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ru-RU" i="0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ru-RU" i="1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r>
                        <a:rPr lang="ru-RU" i="0">
                          <a:solidFill>
                            <a:srgbClr val="0064A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i="0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ru-RU" i="1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0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0064A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rgbClr val="0064A8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i="0">
                                  <a:solidFill>
                                    <a:srgbClr val="0064A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ru-RU" i="0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ru-RU" i="1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ru-RU" i="0">
                          <a:solidFill>
                            <a:srgbClr val="0064A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solidFill>
                            <a:srgbClr val="0064A8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  <m:r>
                        <a:rPr lang="ru-RU" i="0">
                          <a:solidFill>
                            <a:srgbClr val="0064A8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ru-RU" i="1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0064A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rgbClr val="0064A8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i="0">
                                  <a:solidFill>
                                    <a:srgbClr val="0064A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i="0">
                              <a:solidFill>
                                <a:srgbClr val="0064A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0064A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rgbClr val="0064A8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i="0">
                                  <a:solidFill>
                                    <a:srgbClr val="0064A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>
                  <a:solidFill>
                    <a:srgbClr val="0064A8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E2D455B-87AC-4056-8F89-22F08E011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21060" y="4451864"/>
                <a:ext cx="6094602" cy="619978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ED46FF3-E3EE-4DB0-88E5-60CCD76EA091}"/>
              </a:ext>
            </a:extLst>
          </p:cNvPr>
          <p:cNvSpPr txBox="1"/>
          <p:nvPr/>
        </p:nvSpPr>
        <p:spPr>
          <a:xfrm>
            <a:off x="4752196" y="3716655"/>
            <a:ext cx="671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1</a:t>
            </a:r>
            <a:endParaRPr lang="en-US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BFDF75B-02D1-48A7-8968-05747C29A8FA}"/>
              </a:ext>
            </a:extLst>
          </p:cNvPr>
          <p:cNvSpPr txBox="1"/>
          <p:nvPr/>
        </p:nvSpPr>
        <p:spPr>
          <a:xfrm>
            <a:off x="4752196" y="4535990"/>
            <a:ext cx="671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2</a:t>
            </a:r>
            <a:endParaRPr lang="en-US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C2A257A-7971-4978-951D-74C6202B7D79}"/>
              </a:ext>
            </a:extLst>
          </p:cNvPr>
          <p:cNvSpPr txBox="1"/>
          <p:nvPr/>
        </p:nvSpPr>
        <p:spPr>
          <a:xfrm>
            <a:off x="203721" y="5842724"/>
            <a:ext cx="115744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Разработанная математическая модель позволяет получить данные о распределении температуры внутри потоков в любой момент времени работы теплообменного аппарата.</a:t>
            </a:r>
          </a:p>
        </p:txBody>
      </p:sp>
    </p:spTree>
    <p:extLst>
      <p:ext uri="{BB962C8B-B14F-4D97-AF65-F5344CB8AC3E}">
        <p14:creationId xmlns:p14="http://schemas.microsoft.com/office/powerpoint/2010/main" xmlns="" val="1519237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4E4C989-6535-4C6F-967D-7DC54F446DC1}"/>
              </a:ext>
            </a:extLst>
          </p:cNvPr>
          <p:cNvSpPr txBox="1"/>
          <p:nvPr/>
        </p:nvSpPr>
        <p:spPr>
          <a:xfrm>
            <a:off x="283723" y="79515"/>
            <a:ext cx="11185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Этапы реализации научно-технического проекта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013316F-F6EE-495E-80F1-DDC2172FF0B5}"/>
              </a:ext>
            </a:extLst>
          </p:cNvPr>
          <p:cNvSpPr txBox="1"/>
          <p:nvPr/>
        </p:nvSpPr>
        <p:spPr>
          <a:xfrm>
            <a:off x="11613160" y="5962724"/>
            <a:ext cx="578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7</a:t>
            </a:r>
            <a:endParaRPr lang="en-US" sz="4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C1A305C-0382-461A-A3FE-CD9BC22CCD03}"/>
              </a:ext>
            </a:extLst>
          </p:cNvPr>
          <p:cNvSpPr txBox="1"/>
          <p:nvPr/>
        </p:nvSpPr>
        <p:spPr>
          <a:xfrm>
            <a:off x="283722" y="860696"/>
            <a:ext cx="1118552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Выполненные этапы работы:</a:t>
            </a:r>
          </a:p>
          <a:p>
            <a:endParaRPr lang="ru-RU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разработка принципиальной схемы теплообменного аппарата</a:t>
            </a:r>
            <a:r>
              <a:rPr lang="en-US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;</a:t>
            </a:r>
            <a:endParaRPr lang="ru-RU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проведение конструктивного, теплового и поверочного расчётов теплообменного аппарата;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физическое моделирование разрабатываемого теплообменного аппарата (подбор материалов и сборка экспериментальной установки)</a:t>
            </a:r>
            <a:r>
              <a:rPr lang="en-US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;</a:t>
            </a:r>
            <a:endParaRPr lang="ru-RU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проведение опытных испытаний разработанного теплообменного аппарата</a:t>
            </a:r>
            <a:r>
              <a:rPr lang="en-US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;</a:t>
            </a:r>
            <a:endParaRPr lang="ru-RU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создание математической модели тепловой работы теплообменного аппарата при стационарном и нестационарном режимах работы  с помощью компьютерного программирования</a:t>
            </a:r>
            <a:r>
              <a:rPr lang="en-US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;</a:t>
            </a:r>
            <a:endParaRPr lang="ru-RU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анализ и сравнение данных, полученных в ходе эксперимента, с данными, полученными с помощью математической модели.</a:t>
            </a:r>
          </a:p>
          <a:p>
            <a:endParaRPr lang="ru-RU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endParaRPr lang="ru-RU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810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98FF468-EE3B-4B95-82B6-8C16E807908D}"/>
              </a:ext>
            </a:extLst>
          </p:cNvPr>
          <p:cNvSpPr txBox="1"/>
          <p:nvPr/>
        </p:nvSpPr>
        <p:spPr>
          <a:xfrm>
            <a:off x="11613160" y="6013058"/>
            <a:ext cx="578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8</a:t>
            </a:r>
            <a:endParaRPr lang="en-US" sz="4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98086E7-02CE-4A8D-B6EA-672764438891}"/>
              </a:ext>
            </a:extLst>
          </p:cNvPr>
          <p:cNvSpPr txBox="1"/>
          <p:nvPr/>
        </p:nvSpPr>
        <p:spPr>
          <a:xfrm>
            <a:off x="283723" y="62737"/>
            <a:ext cx="11185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Этапы реализации научно-технического проекта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87D5FE1-9231-470C-8518-F9B37FEEA592}"/>
              </a:ext>
            </a:extLst>
          </p:cNvPr>
          <p:cNvSpPr txBox="1"/>
          <p:nvPr/>
        </p:nvSpPr>
        <p:spPr>
          <a:xfrm>
            <a:off x="384390" y="911030"/>
            <a:ext cx="1118552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Дальнейшие этапы работы:</a:t>
            </a:r>
          </a:p>
          <a:p>
            <a:endParaRPr lang="ru-RU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создание более качественной экспериментальной установки;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усовершенствование математической модели теплообменного аппарата (представление коэффициента теплопередачи, коэффициентов теплоотдачи, плотности среды, теплоёмкости среды в качестве функций)</a:t>
            </a:r>
            <a:r>
              <a:rPr lang="en-US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;</a:t>
            </a:r>
            <a:endParaRPr lang="ru-RU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Составление и подача заявки на регистрацию прав на результаты интеллектуальной деятельности: программы для теплового расчета теплообменного аппарата с помощью ЭВМ, патента на полезную модель</a:t>
            </a:r>
            <a:r>
              <a:rPr lang="en-US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;</a:t>
            </a:r>
            <a:endParaRPr lang="ru-RU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Оптимизация теплообменного аппарата.</a:t>
            </a:r>
          </a:p>
          <a:p>
            <a:endParaRPr lang="ru-RU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endParaRPr lang="ru-RU" sz="2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728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0958F7D-2A4D-4872-9FF2-396395EA6942}"/>
              </a:ext>
            </a:extLst>
          </p:cNvPr>
          <p:cNvSpPr txBox="1"/>
          <p:nvPr/>
        </p:nvSpPr>
        <p:spPr>
          <a:xfrm>
            <a:off x="0" y="197003"/>
            <a:ext cx="122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Оценка имеющихся ресурсов для реализации научно-технического проекта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789EDE7-EE18-45D9-B9C4-0F64FEE0D1AC}"/>
              </a:ext>
            </a:extLst>
          </p:cNvPr>
          <p:cNvSpPr txBox="1"/>
          <p:nvPr/>
        </p:nvSpPr>
        <p:spPr>
          <a:xfrm>
            <a:off x="83890" y="1569015"/>
            <a:ext cx="1187881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Данной работой занимается заявитель на конкурс, Куницкий В.А., аспирант 2-го курса направления Электро- и теплотехника, под руководством научного руководителя - доктора технических наук, профессора, профессора кафедры </a:t>
            </a:r>
            <a:r>
              <a:rPr lang="ru-RU" sz="2200" dirty="0" err="1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Теплогазоводоснабжения</a:t>
            </a:r>
            <a:r>
              <a:rPr lang="ru-RU" sz="2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ВоГУ</a:t>
            </a:r>
            <a:r>
              <a:rPr lang="ru-RU" sz="2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, Лукина Сергея Владимировича. </a:t>
            </a:r>
          </a:p>
          <a:p>
            <a:pPr algn="just"/>
            <a:endParaRPr lang="ru-RU" sz="22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pPr algn="just"/>
            <a:r>
              <a:rPr lang="ru-RU" sz="2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Данная работа является частью пишущейся сейчас кандидатской диссертации Куницкого В.А.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2FC0382-AED0-4034-B5B9-A98C2B7B3701}"/>
              </a:ext>
            </a:extLst>
          </p:cNvPr>
          <p:cNvSpPr txBox="1"/>
          <p:nvPr/>
        </p:nvSpPr>
        <p:spPr>
          <a:xfrm>
            <a:off x="11613160" y="6013058"/>
            <a:ext cx="578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9</a:t>
            </a:r>
            <a:endParaRPr lang="en-US" sz="44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E768711-02FC-4A18-AEE9-43AD775B8897}"/>
              </a:ext>
            </a:extLst>
          </p:cNvPr>
          <p:cNvSpPr txBox="1"/>
          <p:nvPr/>
        </p:nvSpPr>
        <p:spPr>
          <a:xfrm>
            <a:off x="83890" y="944564"/>
            <a:ext cx="1225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Исполнители научно-технического проекта: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2378D4F-E3A3-4B22-83C5-CD7502C61813}"/>
              </a:ext>
            </a:extLst>
          </p:cNvPr>
          <p:cNvSpPr txBox="1"/>
          <p:nvPr/>
        </p:nvSpPr>
        <p:spPr>
          <a:xfrm>
            <a:off x="83890" y="3663078"/>
            <a:ext cx="677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Информация о наличии лабораторного оборудования: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94F242D-82A2-4308-B7AF-CA11B5C7EC16}"/>
              </a:ext>
            </a:extLst>
          </p:cNvPr>
          <p:cNvSpPr txBox="1"/>
          <p:nvPr/>
        </p:nvSpPr>
        <p:spPr>
          <a:xfrm>
            <a:off x="83890" y="4396433"/>
            <a:ext cx="654621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Для работы над проектом нужны и имеются в наличии: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Электронно-вычислительная машина (компьютер)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Литература по теме исследования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64A8"/>
              </a:solidFill>
              <a:latin typeface="Cuprum" panose="02000506000000020004" pitchFamily="2" charset="0"/>
              <a:cs typeface="Calibri" panose="020F0502020204030204" pitchFamily="34" charset="0"/>
            </a:endParaRPr>
          </a:p>
          <a:p>
            <a:r>
              <a:rPr lang="ru-RU" sz="2400" dirty="0">
                <a:solidFill>
                  <a:srgbClr val="0064A8"/>
                </a:solidFill>
                <a:latin typeface="Cuprum" panose="02000506000000020004" pitchFamily="2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782638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1266</Words>
  <Application>Microsoft Office PowerPoint</Application>
  <PresentationFormat>Произвольный</PresentationFormat>
  <Paragraphs>194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За счет собственных средств куплены материалы для опытного образца теплообменного аппарата, температурные датчики, самостоятельно собрана экспериментальная установка (рисунок 5). Опытное испытание проводилось в ванной комнате жилого многоквартирного дома с участием сетей внутридомового водопровода (сетей горячего и холодного водоснабжения, канализационной сети).  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ккк ккк</dc:creator>
  <cp:lastModifiedBy>Nekludova.OV</cp:lastModifiedBy>
  <cp:revision>23</cp:revision>
  <dcterms:created xsi:type="dcterms:W3CDTF">2021-04-19T07:42:23Z</dcterms:created>
  <dcterms:modified xsi:type="dcterms:W3CDTF">2021-10-18T08:47:49Z</dcterms:modified>
</cp:coreProperties>
</file>