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8288000" cy="10287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Open Sans Extra Bold" panose="020B0604020202020204" charset="0"/>
      <p:regular r:id="rId21"/>
    </p:embeddedFont>
    <p:embeddedFont>
      <p:font typeface="Times Neue Roman Bold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-1104" y="-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858FDA-079A-43AF-9005-13F3D6956419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615CB7-1A67-4876-ADFB-247EEBC2D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224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15CB7-1A67-4876-ADFB-247EEBC2DE5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964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sv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svg"/><Relationship Id="rId3" Type="http://schemas.openxmlformats.org/officeDocument/2006/relationships/image" Target="../media/image69.svg"/><Relationship Id="rId7" Type="http://schemas.openxmlformats.org/officeDocument/2006/relationships/image" Target="../media/image41.png"/><Relationship Id="rId12" Type="http://schemas.openxmlformats.org/officeDocument/2006/relationships/image" Target="../media/image45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4.png"/><Relationship Id="rId5" Type="http://schemas.openxmlformats.org/officeDocument/2006/relationships/image" Target="../media/image71.svg"/><Relationship Id="rId10" Type="http://schemas.openxmlformats.org/officeDocument/2006/relationships/image" Target="../media/image43.jpeg"/><Relationship Id="rId4" Type="http://schemas.openxmlformats.org/officeDocument/2006/relationships/image" Target="../media/image39.png"/><Relationship Id="rId9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9.jpeg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12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image" Target="../media/image7.jpeg"/><Relationship Id="rId15" Type="http://schemas.openxmlformats.org/officeDocument/2006/relationships/image" Target="../media/image11.png"/><Relationship Id="rId10" Type="http://schemas.openxmlformats.org/officeDocument/2006/relationships/image" Target="../media/image3.svg"/><Relationship Id="rId9" Type="http://schemas.openxmlformats.org/officeDocument/2006/relationships/image" Target="../media/image2.png"/><Relationship Id="rId1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7.svg"/><Relationship Id="rId18" Type="http://schemas.openxmlformats.org/officeDocument/2006/relationships/image" Target="../media/image20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12" Type="http://schemas.openxmlformats.org/officeDocument/2006/relationships/image" Target="../media/image17.png"/><Relationship Id="rId17" Type="http://schemas.openxmlformats.org/officeDocument/2006/relationships/image" Target="../media/image31.svg"/><Relationship Id="rId2" Type="http://schemas.openxmlformats.org/officeDocument/2006/relationships/image" Target="../media/image12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5" Type="http://schemas.openxmlformats.org/officeDocument/2006/relationships/image" Target="../media/image29.svg"/><Relationship Id="rId10" Type="http://schemas.openxmlformats.org/officeDocument/2006/relationships/image" Target="../media/image16.png"/><Relationship Id="rId19" Type="http://schemas.openxmlformats.org/officeDocument/2006/relationships/image" Target="../media/image33.svg"/><Relationship Id="rId4" Type="http://schemas.openxmlformats.org/officeDocument/2006/relationships/image" Target="../media/image13.png"/><Relationship Id="rId9" Type="http://schemas.openxmlformats.org/officeDocument/2006/relationships/image" Target="../media/image23.svg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5.svg"/><Relationship Id="rId7" Type="http://schemas.openxmlformats.org/officeDocument/2006/relationships/image" Target="../media/image39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37.svg"/><Relationship Id="rId4" Type="http://schemas.openxmlformats.org/officeDocument/2006/relationships/image" Target="../media/image22.png"/><Relationship Id="rId9" Type="http://schemas.openxmlformats.org/officeDocument/2006/relationships/image" Target="../media/image4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7" Type="http://schemas.openxmlformats.org/officeDocument/2006/relationships/image" Target="../media/image41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45.sv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13" Type="http://schemas.openxmlformats.org/officeDocument/2006/relationships/image" Target="../media/image24.png"/><Relationship Id="rId3" Type="http://schemas.openxmlformats.org/officeDocument/2006/relationships/image" Target="../media/image47.svg"/><Relationship Id="rId7" Type="http://schemas.openxmlformats.org/officeDocument/2006/relationships/image" Target="../media/image29.png"/><Relationship Id="rId12" Type="http://schemas.openxmlformats.org/officeDocument/2006/relationships/image" Target="../media/image56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svg"/><Relationship Id="rId11" Type="http://schemas.openxmlformats.org/officeDocument/2006/relationships/image" Target="../media/image31.png"/><Relationship Id="rId5" Type="http://schemas.openxmlformats.org/officeDocument/2006/relationships/image" Target="../media/image3.png"/><Relationship Id="rId10" Type="http://schemas.openxmlformats.org/officeDocument/2006/relationships/image" Target="../media/image54.svg"/><Relationship Id="rId4" Type="http://schemas.openxmlformats.org/officeDocument/2006/relationships/image" Target="../media/image28.png"/><Relationship Id="rId9" Type="http://schemas.openxmlformats.org/officeDocument/2006/relationships/image" Target="../media/image30.png"/><Relationship Id="rId14" Type="http://schemas.openxmlformats.org/officeDocument/2006/relationships/image" Target="../media/image4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24491" y="2915305"/>
            <a:ext cx="17039018" cy="1780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44"/>
              </a:lnSpc>
            </a:pPr>
            <a:r>
              <a:rPr lang="en-US" sz="3200" dirty="0">
                <a:solidFill>
                  <a:srgbClr val="000000"/>
                </a:solidFill>
                <a:latin typeface="Open Sans Extra Bold"/>
              </a:rPr>
              <a:t>СОЗДАНИЕ КАРТЫ РАСПРОСТРАНЕНИЯ И РАСПРЕДЕЛЕНИЯ МИКОТОКСИНОВ В ЗАГОТАВЛИВАЕМЫХ КОРМАХ ДЛЯ КРУПНОГО РОГАТОГО СКОТА НА ТЕРРИТОРИИ ВОЛОГОДСКОЙ ОБЛАСТИ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854794" y="169228"/>
            <a:ext cx="16522898" cy="1577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научно-технических проектов Вологодской области «Потенциал будущего»</a:t>
            </a:r>
          </a:p>
          <a:p>
            <a:pPr algn="ctr">
              <a:lnSpc>
                <a:spcPts val="4060"/>
              </a:lnSpc>
            </a:pPr>
            <a:endParaRPr lang="ru-RU" sz="28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4060"/>
              </a:lnSpc>
            </a:pP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«Старт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675465" y="5240129"/>
            <a:ext cx="6155335" cy="42062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4060"/>
              </a:lnSpc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ru-RU" sz="2800" dirty="0"/>
              <a:t>Участники коллектива:</a:t>
            </a:r>
          </a:p>
          <a:p>
            <a:pPr algn="l"/>
            <a:endParaRPr lang="ru-RU" sz="2800" dirty="0"/>
          </a:p>
          <a:p>
            <a:pPr algn="l"/>
            <a:r>
              <a:rPr lang="ru-RU" sz="2800" dirty="0"/>
              <a:t>Платонов Андрей Викторович, </a:t>
            </a:r>
          </a:p>
          <a:p>
            <a:pPr algn="l"/>
            <a:r>
              <a:rPr lang="ru-RU" sz="2800" b="0" dirty="0"/>
              <a:t>к.б.н. зав. лаб. ФГБУН «ВолНЦ РАН»;</a:t>
            </a:r>
          </a:p>
          <a:p>
            <a:pPr algn="l"/>
            <a:r>
              <a:rPr lang="ru-RU" sz="2800" dirty="0" err="1"/>
              <a:t>Рассохина</a:t>
            </a:r>
            <a:r>
              <a:rPr lang="ru-RU" sz="2800" dirty="0"/>
              <a:t> Ирина Игоревна, </a:t>
            </a:r>
          </a:p>
          <a:p>
            <a:pPr algn="l"/>
            <a:r>
              <a:rPr lang="ru-RU" sz="2800" b="0" dirty="0" err="1"/>
              <a:t>м.н.с</a:t>
            </a:r>
            <a:r>
              <a:rPr lang="ru-RU" sz="2800" b="0" dirty="0"/>
              <a:t>. ФГБУН «ВолНЦ РАН»</a:t>
            </a:r>
          </a:p>
          <a:p>
            <a:pPr algn="l"/>
            <a:r>
              <a:rPr lang="ru-RU" sz="2800" dirty="0"/>
              <a:t>Артамонов Иван Владимирович, </a:t>
            </a:r>
          </a:p>
          <a:p>
            <a:pPr algn="l"/>
            <a:r>
              <a:rPr lang="ru-RU" sz="2800" b="0" dirty="0" err="1"/>
              <a:t>м.н.с</a:t>
            </a:r>
            <a:r>
              <a:rPr lang="ru-RU" sz="2800" b="0" dirty="0"/>
              <a:t>. ФГБУН «ВолНЦ РАН» </a:t>
            </a:r>
            <a:endParaRPr lang="ru-RU" sz="2800" b="0" dirty="0"/>
          </a:p>
        </p:txBody>
      </p:sp>
      <p:sp>
        <p:nvSpPr>
          <p:cNvPr id="5" name="TextBox 5"/>
          <p:cNvSpPr txBox="1"/>
          <p:nvPr/>
        </p:nvSpPr>
        <p:spPr>
          <a:xfrm>
            <a:off x="7802687" y="9201150"/>
            <a:ext cx="2627114" cy="4905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4060"/>
              </a:lnSpc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2800" dirty="0"/>
              <a:t>Вологда, 2021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180365"/>
            <a:ext cx="14015026" cy="6894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высокоэффективной жидкостной хроматографии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Shimadzu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Prominence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LC-20 (Япония);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Анализатор АИФР-01 «УНИПЛАН» с сопутствующим оборудованием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для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ИФА-анализа;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Испаритель-концентратор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BioChromato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Smart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Evaporator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C1;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для получения очищенной воды для инъекций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АКВАЛАБ;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Шейкер-инкубатор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ES-20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Весы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аналитические РХ124;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Шкаф сушильный ШС-40-02 СПУ;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Мешалка магнитная ММ-135Н с подогревом;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Центрифуга лабораторная медицинская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ОС-6МЦ;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Дозаторы механические разного объема (от 0,5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мкл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10 мл);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Насос вакуумный одноступенчатый МЕГЕОН;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Насос мембранный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LabTech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АНИОН-4100 рН-метр лабораторный 1-канальный;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Компьютерная техника, в том числе оргтехника.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507366"/>
            <a:ext cx="13403237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4340"/>
              </a:lnSpc>
              <a:spcBef>
                <a:spcPct val="0"/>
              </a:spcBef>
              <a:defRPr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ru-RU" dirty="0" smtClean="0"/>
              <a:t>Оценка имеющихся ресурсов для реализации НТП</a:t>
            </a:r>
            <a:endParaRPr lang="en-US" dirty="0"/>
          </a:p>
        </p:txBody>
      </p:sp>
      <p:sp>
        <p:nvSpPr>
          <p:cNvPr id="6" name="TextBox 6"/>
          <p:cNvSpPr txBox="1"/>
          <p:nvPr/>
        </p:nvSpPr>
        <p:spPr>
          <a:xfrm>
            <a:off x="1028700" y="1471427"/>
            <a:ext cx="8801100" cy="4207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00"/>
              </a:lnSpc>
              <a:spcBef>
                <a:spcPct val="0"/>
              </a:spcBef>
            </a:pP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Основная необходимая приборная база:</a:t>
            </a:r>
            <a:endParaRPr 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3030200" y="4844595"/>
            <a:ext cx="4408489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sz="2800" b="1" dirty="0"/>
              <a:t>Shimadzu Prominence LC-20</a:t>
            </a:r>
            <a:endParaRPr lang="en-US" sz="2500" dirty="0">
              <a:solidFill>
                <a:srgbClr val="000000"/>
              </a:solidFill>
              <a:latin typeface="Times Neue Roman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3819040" y="9201150"/>
            <a:ext cx="3235672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3500"/>
              </a:lnSpc>
              <a:spcBef>
                <a:spcPct val="0"/>
              </a:spcBef>
            </a:pPr>
            <a:r>
              <a:rPr lang="ru-RU" sz="2800" b="1" dirty="0"/>
              <a:t>АИФР-01 «</a:t>
            </a:r>
            <a:r>
              <a:rPr lang="ru-RU" sz="2800" b="1" dirty="0" err="1"/>
              <a:t>Униплан</a:t>
            </a:r>
            <a:r>
              <a:rPr lang="ru-RU" sz="2800" b="1" dirty="0"/>
              <a:t>»</a:t>
            </a:r>
            <a:endParaRPr lang="en-US" sz="2500" b="1" u="none" dirty="0">
              <a:solidFill>
                <a:srgbClr val="000000"/>
              </a:solidFill>
              <a:latin typeface="Times Neue Roman Bold"/>
            </a:endParaRPr>
          </a:p>
        </p:txBody>
      </p:sp>
      <p:pic>
        <p:nvPicPr>
          <p:cNvPr id="1026" name="Picture 2" descr="\\fs\usefold\iir\Desktop\333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3470" y="5641618"/>
            <a:ext cx="3992417" cy="327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fs\usefold\iir\Desktop\222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9147" y="1677315"/>
            <a:ext cx="5110593" cy="2923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194452" y="537198"/>
            <a:ext cx="3179170" cy="392050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373622" y="667367"/>
            <a:ext cx="3369950" cy="379033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28700" y="971550"/>
            <a:ext cx="5753100" cy="4117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00"/>
              </a:lnSpc>
              <a:spcBef>
                <a:spcPct val="0"/>
              </a:spcBef>
            </a:pPr>
            <a:r>
              <a:rPr lang="ru-RU" sz="2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Расходные материалы</a:t>
            </a:r>
            <a:endParaRPr lang="en-US" sz="2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28700" y="1516611"/>
            <a:ext cx="7581900" cy="12003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Реактивы для приготовления буферных растворов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Реактивы для приготовления подвижной фазы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Лабораторная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посуда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28700" y="3035765"/>
            <a:ext cx="16040100" cy="68018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квалификации сотрудниками по программам </a:t>
            </a:r>
          </a:p>
          <a:p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профессионального образования: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«Жидкостная хроматография» (г. Ярославль)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«Отраслевые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биотехнологии и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биоинженерия» (г. Санкт-Петербург)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«Анализ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микотоксинов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методом ВЭЖХ с очисткой экстрактов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иммуноаффинных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колонках» (г. Пущино)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Доступ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базы данных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WoS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Scopus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 библиотечный фонд 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ФГБУН ВолНЦ РАН, для поиска необходимой информации по 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теме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</a:t>
            </a:r>
          </a:p>
          <a:p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помощ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ь сотрудников других отделов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Договора о сотрудничестве с сельскохозяйственными предприятиями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Ордена Трудового Красного Знамени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племзавод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Колхоз имени 50-летия СССР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Агромол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«Заря»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43399" y="8927216"/>
            <a:ext cx="356718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СХПК «Передовой»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СПК «Русь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910586" y="8927216"/>
            <a:ext cx="4572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«Шекснинская Заря»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ОАО «Заря» и др.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39438" y="6822330"/>
            <a:ext cx="2820597" cy="243597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l="32526" b="12835"/>
          <a:stretch>
            <a:fillRect/>
          </a:stretch>
        </p:blipFill>
        <p:spPr>
          <a:xfrm>
            <a:off x="10445958" y="1373399"/>
            <a:ext cx="7221945" cy="391719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2251028"/>
            <a:ext cx="9249010" cy="3107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00"/>
              </a:lnSpc>
              <a:spcBef>
                <a:spcPct val="0"/>
              </a:spcBef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значимость проекта заключается в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разработке карты распространения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микотоксинов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территории Вологодской области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может являться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основой для принятия организационных решений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направленных на снижение отрицательных эффектов, вызываемых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микотоксинами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Освоенные методы анализа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микотоксинов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будут использованы в ходе работ по заявкам сельхозпредприятий.</a:t>
            </a:r>
            <a:endParaRPr lang="en-US" sz="2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257800" y="507366"/>
            <a:ext cx="7165851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4340"/>
              </a:lnSpc>
              <a:spcBef>
                <a:spcPct val="0"/>
              </a:spcBef>
              <a:defRPr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Практическая значимость НТП</a:t>
            </a:r>
            <a:endParaRPr lang="en-US" dirty="0"/>
          </a:p>
        </p:txBody>
      </p:sp>
      <p:sp>
        <p:nvSpPr>
          <p:cNvPr id="6" name="TextBox 6"/>
          <p:cNvSpPr txBox="1"/>
          <p:nvPr/>
        </p:nvSpPr>
        <p:spPr>
          <a:xfrm>
            <a:off x="4585952" y="6994341"/>
            <a:ext cx="12913703" cy="1600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того, итоги работы будут представлены в 6 публикациях, из них:</a:t>
            </a:r>
          </a:p>
          <a:p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статьи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WoS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Scopus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статьи ВАК РФ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статьи РИНЦ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633187" y="5242973"/>
            <a:ext cx="7034716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Реальная модель распространения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афлатоксина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AF1, поражающих посевы пшеницы</a:t>
            </a:r>
            <a:endParaRPr lang="en-US" sz="2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5083750" y="-2859937"/>
            <a:ext cx="8508693" cy="16618794"/>
            <a:chOff x="0" y="0"/>
            <a:chExt cx="9578249" cy="18707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578249" cy="18707801"/>
            </a:xfrm>
            <a:custGeom>
              <a:avLst/>
              <a:gdLst/>
              <a:ahLst/>
              <a:cxnLst/>
              <a:rect l="l" t="t" r="r" b="b"/>
              <a:pathLst>
                <a:path w="9578249" h="18707801">
                  <a:moveTo>
                    <a:pt x="9400449" y="0"/>
                  </a:moveTo>
                  <a:lnTo>
                    <a:pt x="180340" y="0"/>
                  </a:lnTo>
                  <a:lnTo>
                    <a:pt x="0" y="182880"/>
                  </a:lnTo>
                  <a:lnTo>
                    <a:pt x="0" y="18532540"/>
                  </a:lnTo>
                  <a:lnTo>
                    <a:pt x="175260" y="18707801"/>
                  </a:lnTo>
                  <a:lnTo>
                    <a:pt x="9400449" y="18707801"/>
                  </a:lnTo>
                  <a:lnTo>
                    <a:pt x="9578249" y="18532540"/>
                  </a:lnTo>
                  <a:lnTo>
                    <a:pt x="9578249" y="177800"/>
                  </a:lnTo>
                  <a:lnTo>
                    <a:pt x="9400449" y="0"/>
                  </a:lnTo>
                  <a:lnTo>
                    <a:pt x="9400449" y="0"/>
                  </a:lnTo>
                  <a:close/>
                  <a:moveTo>
                    <a:pt x="9559199" y="610600"/>
                  </a:moveTo>
                  <a:lnTo>
                    <a:pt x="9559199" y="18524920"/>
                  </a:lnTo>
                  <a:lnTo>
                    <a:pt x="9392828" y="18688751"/>
                  </a:lnTo>
                  <a:lnTo>
                    <a:pt x="182880" y="18688751"/>
                  </a:lnTo>
                  <a:lnTo>
                    <a:pt x="19050" y="18524920"/>
                  </a:lnTo>
                  <a:lnTo>
                    <a:pt x="19050" y="190500"/>
                  </a:lnTo>
                  <a:lnTo>
                    <a:pt x="187960" y="19050"/>
                  </a:lnTo>
                  <a:lnTo>
                    <a:pt x="9392829" y="19050"/>
                  </a:lnTo>
                  <a:lnTo>
                    <a:pt x="9559199" y="185420"/>
                  </a:lnTo>
                  <a:lnTo>
                    <a:pt x="9559199" y="610600"/>
                  </a:lnTo>
                  <a:lnTo>
                    <a:pt x="9559199" y="610600"/>
                  </a:lnTo>
                  <a:close/>
                  <a:moveTo>
                    <a:pt x="8861287" y="78740"/>
                  </a:moveTo>
                  <a:lnTo>
                    <a:pt x="252730" y="78740"/>
                  </a:lnTo>
                  <a:lnTo>
                    <a:pt x="78740" y="257810"/>
                  </a:lnTo>
                  <a:lnTo>
                    <a:pt x="78740" y="18457610"/>
                  </a:lnTo>
                  <a:lnTo>
                    <a:pt x="246380" y="18627790"/>
                  </a:lnTo>
                  <a:lnTo>
                    <a:pt x="9328059" y="18627790"/>
                  </a:lnTo>
                  <a:lnTo>
                    <a:pt x="9498239" y="18457610"/>
                  </a:lnTo>
                  <a:lnTo>
                    <a:pt x="9498239" y="252730"/>
                  </a:lnTo>
                  <a:lnTo>
                    <a:pt x="9328059" y="78740"/>
                  </a:lnTo>
                  <a:cubicBezTo>
                    <a:pt x="9328059" y="78740"/>
                    <a:pt x="8861287" y="78740"/>
                    <a:pt x="8861287" y="78740"/>
                  </a:cubicBezTo>
                  <a:close/>
                  <a:moveTo>
                    <a:pt x="9479189" y="610600"/>
                  </a:moveTo>
                  <a:lnTo>
                    <a:pt x="9479189" y="18449990"/>
                  </a:lnTo>
                  <a:lnTo>
                    <a:pt x="9319169" y="18610010"/>
                  </a:lnTo>
                  <a:lnTo>
                    <a:pt x="255270" y="18610010"/>
                  </a:lnTo>
                  <a:lnTo>
                    <a:pt x="99060" y="18449990"/>
                  </a:lnTo>
                  <a:lnTo>
                    <a:pt x="99060" y="265430"/>
                  </a:lnTo>
                  <a:lnTo>
                    <a:pt x="260350" y="99060"/>
                  </a:lnTo>
                  <a:lnTo>
                    <a:pt x="9320439" y="99060"/>
                  </a:lnTo>
                  <a:lnTo>
                    <a:pt x="9480459" y="261620"/>
                  </a:lnTo>
                  <a:lnTo>
                    <a:pt x="9480459" y="610600"/>
                  </a:lnTo>
                  <a:cubicBezTo>
                    <a:pt x="9480459" y="610600"/>
                    <a:pt x="9479189" y="610600"/>
                    <a:pt x="9479189" y="6106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4" name="AutoShape 4"/>
          <p:cNvSpPr/>
          <p:nvPr/>
        </p:nvSpPr>
        <p:spPr>
          <a:xfrm>
            <a:off x="1028700" y="2235962"/>
            <a:ext cx="16618794" cy="0"/>
          </a:xfrm>
          <a:prstGeom prst="line">
            <a:avLst/>
          </a:prstGeom>
          <a:ln w="476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1028700" y="5633927"/>
            <a:ext cx="16618794" cy="0"/>
          </a:xfrm>
          <a:prstGeom prst="line">
            <a:avLst/>
          </a:prstGeom>
          <a:ln w="476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1028700" y="7039177"/>
            <a:ext cx="16618794" cy="0"/>
          </a:xfrm>
          <a:prstGeom prst="line">
            <a:avLst/>
          </a:prstGeom>
          <a:ln w="476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 rot="5400000">
            <a:off x="578814" y="5425647"/>
            <a:ext cx="8508693" cy="0"/>
          </a:xfrm>
          <a:prstGeom prst="line">
            <a:avLst/>
          </a:prstGeom>
          <a:ln w="476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 rot="5400000">
            <a:off x="-2265426" y="5425647"/>
            <a:ext cx="8508693" cy="0"/>
          </a:xfrm>
          <a:prstGeom prst="line">
            <a:avLst/>
          </a:prstGeom>
          <a:ln w="476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 rot="5400000">
            <a:off x="10896164" y="5425647"/>
            <a:ext cx="8508693" cy="0"/>
          </a:xfrm>
          <a:prstGeom prst="line">
            <a:avLst/>
          </a:prstGeom>
          <a:ln w="476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 rot="5400000">
            <a:off x="9312434" y="5425647"/>
            <a:ext cx="8508693" cy="0"/>
          </a:xfrm>
          <a:prstGeom prst="line">
            <a:avLst/>
          </a:prstGeom>
          <a:ln w="476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TextBox 11"/>
          <p:cNvSpPr txBox="1"/>
          <p:nvPr/>
        </p:nvSpPr>
        <p:spPr>
          <a:xfrm>
            <a:off x="7469500" y="507366"/>
            <a:ext cx="2772629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4340"/>
              </a:lnSpc>
              <a:spcBef>
                <a:spcPct val="0"/>
              </a:spcBef>
              <a:defRPr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Смета НТП</a:t>
            </a:r>
            <a:endParaRPr lang="en-US" dirty="0"/>
          </a:p>
        </p:txBody>
      </p:sp>
      <p:sp>
        <p:nvSpPr>
          <p:cNvPr id="12" name="TextBox 12"/>
          <p:cNvSpPr txBox="1"/>
          <p:nvPr/>
        </p:nvSpPr>
        <p:spPr>
          <a:xfrm>
            <a:off x="1380670" y="1474389"/>
            <a:ext cx="387102" cy="5067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</a:pPr>
            <a:r>
              <a:rPr lang="en-US" sz="3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177025" y="1300082"/>
            <a:ext cx="2622798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ru-RU" sz="25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затрат</a:t>
            </a:r>
            <a:endParaRPr lang="en-US" sz="25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629400" y="1519157"/>
            <a:ext cx="4648200" cy="448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ru-RU" sz="25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и оборудование</a:t>
            </a:r>
            <a:endParaRPr lang="en-US" sz="25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3751675" y="1300082"/>
            <a:ext cx="1346448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ru-RU" sz="25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Сумма, </a:t>
            </a:r>
            <a:r>
              <a:rPr lang="ru-RU" sz="25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5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5250523" y="1519157"/>
            <a:ext cx="2148036" cy="448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ru-RU" sz="25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Примечание</a:t>
            </a:r>
            <a:endParaRPr lang="en-US" sz="25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475771" y="3439489"/>
            <a:ext cx="196900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</a:pPr>
            <a:r>
              <a:rPr lang="en-US" sz="31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475771" y="6057785"/>
            <a:ext cx="196900" cy="5067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</a:pPr>
            <a:r>
              <a:rPr lang="en-US" sz="3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475771" y="8030086"/>
            <a:ext cx="196900" cy="5067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</a:pPr>
            <a:r>
              <a:rPr lang="en-US" sz="3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202102" y="3265182"/>
            <a:ext cx="2477393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ru-RU" sz="2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Закупка оборудования</a:t>
            </a:r>
            <a:endParaRPr lang="en-US" sz="25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5101976" y="2388761"/>
            <a:ext cx="8440993" cy="28007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ВЭЖХ-система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Shimadzu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Prominence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LC-20 (Япония) с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флуориметрическим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детектором.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Концентратор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BioChromato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Smart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Evaporator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Установка для получения очищенной воды для инъекций АКВАЛАБ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УВОИ-МФ-1812-1.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Анализатор АИФР-01 «УНИПЛАН» с сопутствующим оборудованием для проведения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ИФА-анализа.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5094679" y="3046107"/>
            <a:ext cx="2459724" cy="1346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ru-RU" sz="25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Выполнено в ВолНЦ РАН в 2020-2021 годах</a:t>
            </a:r>
            <a:endParaRPr lang="en-US" sz="25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3867166" y="3476002"/>
            <a:ext cx="1115467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254192" y="5664403"/>
            <a:ext cx="2373213" cy="1346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00"/>
              </a:lnSpc>
              <a:spcBef>
                <a:spcPct val="0"/>
              </a:spcBef>
            </a:pPr>
            <a:r>
              <a:rPr lang="ru-RU" sz="2500" u="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Овладение методами исследования</a:t>
            </a:r>
            <a:endParaRPr lang="en-US" sz="2500" u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5101976" y="5709171"/>
            <a:ext cx="8440993" cy="1200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Повышение квалификации по работе на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ВЭЖХ.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Получение навыков работы с использованием методик определения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микотоксинов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кормах.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4141679" y="6094298"/>
            <a:ext cx="566440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5250523" y="6057670"/>
            <a:ext cx="2303880" cy="4117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500"/>
              </a:lnSpc>
              <a:spcBef>
                <a:spcPct val="0"/>
              </a:spcBef>
            </a:pPr>
            <a:r>
              <a:rPr lang="ru-RU" sz="2500" i="1" u="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Выполнено</a:t>
            </a:r>
            <a:endParaRPr lang="en-US" sz="2500" i="1" u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2042708" y="7243322"/>
            <a:ext cx="2584698" cy="1795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00"/>
              </a:lnSpc>
              <a:spcBef>
                <a:spcPct val="0"/>
              </a:spcBef>
            </a:pPr>
            <a:r>
              <a:rPr lang="ru-RU" sz="2500" u="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 образцов на территории области в 2022 и 2023 годах</a:t>
            </a:r>
            <a:endParaRPr lang="en-US" sz="2500" u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5101976" y="7243322"/>
            <a:ext cx="8233405" cy="1600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Поездки в хозяйства региона с целью взятия проб корма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минимум 26 поездок в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году; 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поездок – в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4141679" y="7946133"/>
            <a:ext cx="566440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</a:p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5199378" y="7699252"/>
            <a:ext cx="2453283" cy="1346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00"/>
              </a:lnSpc>
              <a:spcBef>
                <a:spcPct val="0"/>
              </a:spcBef>
            </a:pPr>
            <a:r>
              <a:rPr lang="ru-RU" sz="2500" i="1" u="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Командировки в 2022 году и</a:t>
            </a:r>
            <a:r>
              <a:rPr lang="ru-RU" sz="25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500" i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ts val="3500"/>
              </a:lnSpc>
              <a:spcBef>
                <a:spcPct val="0"/>
              </a:spcBef>
            </a:pPr>
            <a:r>
              <a:rPr lang="ru-RU" sz="25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году</a:t>
            </a:r>
            <a:endParaRPr lang="ru-RU" sz="2500" i="1" u="none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912788" y="6641794"/>
            <a:ext cx="14063429" cy="291816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600156" y="3760298"/>
            <a:ext cx="14376061" cy="298303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 t="1934" b="1934"/>
          <a:stretch>
            <a:fillRect/>
          </a:stretch>
        </p:blipFill>
        <p:spPr>
          <a:xfrm>
            <a:off x="1639288" y="4305314"/>
            <a:ext cx="1921735" cy="249938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912788" y="949913"/>
            <a:ext cx="14760759" cy="306285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/>
          <a:srcRect l="2143" r="2143"/>
          <a:stretch>
            <a:fillRect/>
          </a:stretch>
        </p:blipFill>
        <p:spPr>
          <a:xfrm>
            <a:off x="1610991" y="1534014"/>
            <a:ext cx="1921735" cy="247875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610991" y="7128567"/>
            <a:ext cx="1893437" cy="257036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4044958" y="3493242"/>
            <a:ext cx="687549" cy="68754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4044958" y="6055782"/>
            <a:ext cx="687549" cy="68754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4044958" y="8914525"/>
            <a:ext cx="687549" cy="687549"/>
          </a:xfrm>
          <a:prstGeom prst="rect">
            <a:avLst/>
          </a:prstGeom>
        </p:spPr>
      </p:pic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15995102" y="7924531"/>
            <a:ext cx="2292898" cy="2292889"/>
            <a:chOff x="0" y="0"/>
            <a:chExt cx="6350000" cy="634997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2"/>
              <a:stretch>
                <a:fillRect l="-4564" r="-4564"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4044958" y="4653307"/>
            <a:ext cx="11950144" cy="12003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Рассохина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Ирина Игоревна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младший научный сотрудник ФГБУН «Вологодский научный центр Российской академии наук», аспирант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ЯрГУ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им. П.Г. Демидова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223620" y="557530"/>
            <a:ext cx="5231160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4340"/>
              </a:lnSpc>
              <a:spcBef>
                <a:spcPct val="0"/>
              </a:spcBef>
              <a:defRPr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Контактная информация</a:t>
            </a:r>
            <a:endParaRPr lang="ru-RU" dirty="0"/>
          </a:p>
        </p:txBody>
      </p:sp>
      <p:sp>
        <p:nvSpPr>
          <p:cNvPr id="15" name="TextBox 15"/>
          <p:cNvSpPr txBox="1"/>
          <p:nvPr/>
        </p:nvSpPr>
        <p:spPr>
          <a:xfrm>
            <a:off x="4044958" y="1652618"/>
            <a:ext cx="12109442" cy="2000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Платонов Андрей Викторович 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биологических наук, доцент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лабораторией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биоэкокномики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устойчивого развития, ведущий научный сотрудник ФГБУН «Вологодский научный центр Российской академии наук»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044958" y="7512051"/>
            <a:ext cx="11950144" cy="12003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Артамонов Иван Владимирович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младший научный сотрудник ФГБУН «Вологодский научный центр Российской академии наук»,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956704" y="3580971"/>
            <a:ext cx="3882496" cy="4147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00"/>
              </a:lnSpc>
              <a:spcBef>
                <a:spcPct val="0"/>
              </a:spcBef>
            </a:pPr>
            <a:r>
              <a:rPr 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platonov70@yandex.ru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956704" y="6155082"/>
            <a:ext cx="3993199" cy="4147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00"/>
              </a:lnSpc>
              <a:spcBef>
                <a:spcPct val="0"/>
              </a:spcBef>
            </a:pPr>
            <a:r>
              <a:rPr 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rasskhinairina@mail.ru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956704" y="9013825"/>
            <a:ext cx="4492096" cy="4147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00"/>
              </a:lnSpc>
              <a:spcBef>
                <a:spcPct val="0"/>
              </a:spcBef>
            </a:pPr>
            <a:r>
              <a:rPr 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iv.artamonov@outlook.com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962335" y="404715"/>
            <a:ext cx="4471092" cy="348906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1866900"/>
            <a:ext cx="11468100" cy="5001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ru-RU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Микотоксины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одни из наиболее опасных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контаминантов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всех растительных продуктов. Встречаются повсеместно, отличаются высокой устойчивостью и легко передаются по производственным и биологическим цепочкам.</a:t>
            </a:r>
          </a:p>
          <a:p>
            <a:pPr algn="just"/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Микотоксины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занимают 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второе место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всех остальных опасных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загрязнителей пищевых и кормовых продуктов и составляют более 14% случаев несоответствия этих продуктов требованиям безопасности. Они чрезвычайно многообразны (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500 представителей, продуцируемых более чем 250 видами грибов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высокотоксичны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вызывают тяжелые отравления и токсические поражения органов у животных и человека. При этом ни один из традиционных видов обработки сырья не гарантирует сколько-нибудь значительного снижения содержания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микотоксинов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России относительно мира ситуация с мониторингом содержания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микотоксинов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остается весьма неудовлетворительной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38200" y="7280431"/>
            <a:ext cx="2857500" cy="592931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47750" y="832231"/>
            <a:ext cx="12035581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4340"/>
              </a:lnSpc>
              <a:spcBef>
                <a:spcPct val="0"/>
              </a:spcBef>
              <a:defRPr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Актуальность и научная новизна НТП</a:t>
            </a:r>
            <a:endParaRPr lang="ru-RU" dirty="0"/>
          </a:p>
        </p:txBody>
      </p:sp>
      <p:sp>
        <p:nvSpPr>
          <p:cNvPr id="6" name="TextBox 6"/>
          <p:cNvSpPr txBox="1"/>
          <p:nvPr/>
        </p:nvSpPr>
        <p:spPr>
          <a:xfrm>
            <a:off x="1028700" y="7295319"/>
            <a:ext cx="16230600" cy="13136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00"/>
              </a:lnSpc>
              <a:spcBef>
                <a:spcPct val="0"/>
              </a:spcBef>
            </a:pP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Научная новизна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заключается в том, что впервые на территории Вологодской области будет исследован характер распространенности поражения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микотоксинами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заготавливаемых сельхозпредприятиями кормов и создана карта распространения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микотоксинов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территории региона.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962335" y="3912834"/>
            <a:ext cx="5097064" cy="25853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Распространенность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микотоксинов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консервированных кормах.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– Северо-Западный ФО;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– Центральный ФО;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Центрально- Черноземный регион;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– Республика Мордовия;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– Южный ФО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72026" y="4009758"/>
            <a:ext cx="2733956" cy="567296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892447" y="4006852"/>
            <a:ext cx="16782416" cy="5601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полевые исследования и сбор образцов заготавливаемых кормов для КРС сельхозпредприятиями области с учетом размещения на территории области, видового состава сельскохозяйственных культур, способа и сроков заготовки кормов.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видовое разнообразие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микотоксинов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степень пораженности кормов и соотнести с видом кормов.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основные факторы влияющие на степень и характер поражения кормов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микотоксинами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условиях Вологодской области.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полученных данных сформировать обновляемую и расширяемую карту по распространенности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микотоксинов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Выработать рекомендации для сельхозпроизводителей и органов власти по внедрению практик/мер, позволяющих избегать вероятности контаминации кормов, пищевого сырья и продуктов животноводства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микотоксинами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92447" y="507366"/>
            <a:ext cx="16782416" cy="551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4340"/>
              </a:lnSpc>
              <a:spcBef>
                <a:spcPct val="0"/>
              </a:spcBef>
              <a:defRPr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ru-RU" dirty="0"/>
              <a:t>Цель и задачи НТП</a:t>
            </a:r>
            <a:endParaRPr lang="ru-RU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57781" y="1358316"/>
            <a:ext cx="2180619" cy="541176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892447" y="1358316"/>
            <a:ext cx="12823553" cy="22442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lnSpc>
                <a:spcPts val="3500"/>
              </a:lnSpc>
              <a:spcBef>
                <a:spcPct val="0"/>
              </a:spcBef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создать карту распространения и распределения пораженностью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микотоксинами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заготавливаемых кормов для КРС на территории области, как возможной основы принятия решений для внедрения практик, позволяющих избегать вероятности контаминации кормов, пищевого сырья и продуктов животноводства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микотоксинами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u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226257" y="818230"/>
            <a:ext cx="3448606" cy="3191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5498232" y="507366"/>
            <a:ext cx="7291536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4340"/>
              </a:lnSpc>
              <a:spcBef>
                <a:spcPct val="0"/>
              </a:spcBef>
              <a:defRPr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Описание продукции / технологии</a:t>
            </a:r>
            <a:endParaRPr lang="en-US" dirty="0"/>
          </a:p>
        </p:txBody>
      </p:sp>
      <p:sp>
        <p:nvSpPr>
          <p:cNvPr id="4" name="TextBox 4"/>
          <p:cNvSpPr txBox="1"/>
          <p:nvPr/>
        </p:nvSpPr>
        <p:spPr>
          <a:xfrm>
            <a:off x="1028700" y="5615131"/>
            <a:ext cx="16230600" cy="3877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мы получим по итогу выполнения проекта?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Наглядное представление информации о распространении в Вологодской области наиболее важных в хозяйственном отношении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микотоксинов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Создание информационной базы о распространении токсинов в пределах области.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Важную информацию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принятия решений о снижении заражения и способах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деконтаминации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Включение в обследуемые материалы практически всех типов кормов, включая промышленно производимые добавки.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Хозяйствам региона будут предложены  высокоэффективные арбитражные метода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микотоксинов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38200" y="2247900"/>
            <a:ext cx="6553200" cy="516494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047750" y="1827816"/>
            <a:ext cx="7178052" cy="3447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дополняемой и расширяемой карты распространения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микооксинов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территории Вологодской области: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ВЭЖХ и ИФА анализов будут проанализированы и статистически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обработаны.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будут отражены на карте региона.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1413569"/>
            <a:ext cx="8702414" cy="420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784177" y="2913785"/>
            <a:ext cx="2885473" cy="75297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784178" y="1628262"/>
            <a:ext cx="2191316" cy="629558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7975747" y="1623329"/>
            <a:ext cx="9573718" cy="1795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ru-RU" sz="2499" b="1" dirty="0">
                <a:solidFill>
                  <a:srgbClr val="000000"/>
                </a:solidFill>
                <a:latin typeface="Times Neue Roman Bold"/>
              </a:rPr>
              <a:t>Взятие проб на </a:t>
            </a:r>
            <a:r>
              <a:rPr lang="ru-RU" sz="2499" b="1" dirty="0" smtClean="0">
                <a:solidFill>
                  <a:srgbClr val="000000"/>
                </a:solidFill>
                <a:latin typeface="Times Neue Roman Bold"/>
              </a:rPr>
              <a:t>территории </a:t>
            </a:r>
            <a:r>
              <a:rPr lang="ru-RU" sz="2499" b="1" dirty="0">
                <a:solidFill>
                  <a:srgbClr val="000000"/>
                </a:solidFill>
                <a:latin typeface="Times Neue Roman Bold"/>
              </a:rPr>
              <a:t>сельскохозяйственных организаций</a:t>
            </a:r>
          </a:p>
          <a:p>
            <a:pPr algn="just">
              <a:lnSpc>
                <a:spcPts val="3499"/>
              </a:lnSpc>
            </a:pPr>
            <a:r>
              <a:rPr lang="ru-RU" sz="2499" b="1" dirty="0" smtClean="0">
                <a:solidFill>
                  <a:srgbClr val="000000"/>
                </a:solidFill>
                <a:latin typeface="Times Neue Roman Bold"/>
              </a:rPr>
              <a:t>(с учетом вида растений, вида кормов, сроков заготовки, условий хранения и т.п.)</a:t>
            </a:r>
            <a:endParaRPr lang="en-US" sz="2499" b="1" dirty="0">
              <a:solidFill>
                <a:srgbClr val="000000"/>
              </a:solidFill>
              <a:latin typeface="Times Neue Roman Bold"/>
            </a:endParaRPr>
          </a:p>
          <a:p>
            <a:pPr algn="just">
              <a:lnSpc>
                <a:spcPts val="3499"/>
              </a:lnSpc>
              <a:spcBef>
                <a:spcPct val="0"/>
              </a:spcBef>
            </a:pPr>
            <a:r>
              <a:rPr lang="ru-RU" sz="2499" b="1" dirty="0" err="1">
                <a:solidFill>
                  <a:srgbClr val="000000"/>
                </a:solidFill>
                <a:latin typeface="Times Neue Roman Bold"/>
              </a:rPr>
              <a:t>Пробоподготовка</a:t>
            </a:r>
            <a:endParaRPr lang="en-US" sz="2499" b="1" dirty="0">
              <a:solidFill>
                <a:srgbClr val="000000"/>
              </a:solidFill>
              <a:latin typeface="Times Neue Roman Bold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3198727">
            <a:off x="7168751" y="2126386"/>
            <a:ext cx="1093948" cy="995394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4800600" y="507366"/>
            <a:ext cx="8406002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4340"/>
              </a:lnSpc>
              <a:spcBef>
                <a:spcPct val="0"/>
              </a:spcBef>
              <a:defRPr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Описание продукции / технологии</a:t>
            </a:r>
            <a:endParaRPr lang="en-US" dirty="0"/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9649048" y="4202438"/>
            <a:ext cx="3172518" cy="658297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7975747" y="4287112"/>
            <a:ext cx="9452593" cy="448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00"/>
              </a:lnSpc>
              <a:spcBef>
                <a:spcPct val="0"/>
              </a:spcBef>
            </a:pPr>
            <a:r>
              <a:rPr lang="ru-RU" sz="2700" b="1" dirty="0">
                <a:solidFill>
                  <a:srgbClr val="000000"/>
                </a:solidFill>
                <a:latin typeface="Times Neue Roman Bold"/>
              </a:rPr>
              <a:t>Проведение ВЭЖХ и ИФА </a:t>
            </a:r>
            <a:r>
              <a:rPr lang="ru-RU" sz="2700" b="1" dirty="0" smtClean="0">
                <a:solidFill>
                  <a:srgbClr val="000000"/>
                </a:solidFill>
                <a:latin typeface="Times Neue Roman Bold"/>
              </a:rPr>
              <a:t>анализов </a:t>
            </a:r>
            <a:endParaRPr lang="ru-RU" sz="2700" b="1" dirty="0">
              <a:solidFill>
                <a:srgbClr val="000000"/>
              </a:solidFill>
              <a:latin typeface="Times Neue Roman Bold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3198727">
            <a:off x="7168751" y="3528546"/>
            <a:ext cx="1093948" cy="99539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1"/>
          <a:srcRect l="24669" t="7181" r="16768" b="11460"/>
          <a:stretch>
            <a:fillRect/>
          </a:stretch>
        </p:blipFill>
        <p:spPr>
          <a:xfrm>
            <a:off x="11314661" y="4939899"/>
            <a:ext cx="6234804" cy="3901419"/>
          </a:xfrm>
          <a:prstGeom prst="rect">
            <a:avLst/>
          </a:prstGeom>
        </p:spPr>
      </p:pic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10376981" y="7357357"/>
            <a:ext cx="2929822" cy="2929822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6350000"/>
                  </a:moveTo>
                  <a:cubicBezTo>
                    <a:pt x="4928870" y="6350000"/>
                    <a:pt x="6350000" y="4928870"/>
                    <a:pt x="6350000" y="3175000"/>
                  </a:cubicBezTo>
                  <a:lnTo>
                    <a:pt x="6350000" y="0"/>
                  </a:lnTo>
                  <a:lnTo>
                    <a:pt x="3175000" y="0"/>
                  </a:lnTo>
                  <a:cubicBezTo>
                    <a:pt x="1421130" y="0"/>
                    <a:pt x="0" y="1421130"/>
                    <a:pt x="0" y="3175000"/>
                  </a:cubicBezTo>
                  <a:cubicBezTo>
                    <a:pt x="0" y="4928870"/>
                    <a:pt x="1421130" y="6350000"/>
                    <a:pt x="3175000" y="6350000"/>
                  </a:cubicBezTo>
                  <a:close/>
                </a:path>
              </a:pathLst>
            </a:custGeom>
            <a:solidFill>
              <a:srgbClr val="03989E"/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227013" y="334588"/>
              <a:ext cx="5895974" cy="5627484"/>
            </a:xfrm>
            <a:custGeom>
              <a:avLst/>
              <a:gdLst/>
              <a:ahLst/>
              <a:cxnLst/>
              <a:rect l="l" t="t" r="r" b="b"/>
              <a:pathLst>
                <a:path w="5895974" h="5627484">
                  <a:moveTo>
                    <a:pt x="2947987" y="4502"/>
                  </a:moveTo>
                  <a:cubicBezTo>
                    <a:pt x="1941349" y="0"/>
                    <a:pt x="1009246" y="534452"/>
                    <a:pt x="504623" y="1405483"/>
                  </a:cubicBezTo>
                  <a:cubicBezTo>
                    <a:pt x="0" y="2276514"/>
                    <a:pt x="0" y="3350970"/>
                    <a:pt x="504623" y="4222001"/>
                  </a:cubicBezTo>
                  <a:cubicBezTo>
                    <a:pt x="1009246" y="5093033"/>
                    <a:pt x="1941349" y="5627484"/>
                    <a:pt x="2947987" y="5622982"/>
                  </a:cubicBezTo>
                  <a:cubicBezTo>
                    <a:pt x="3954625" y="5627484"/>
                    <a:pt x="4886728" y="5093033"/>
                    <a:pt x="5391351" y="4222001"/>
                  </a:cubicBezTo>
                  <a:cubicBezTo>
                    <a:pt x="5895974" y="3350970"/>
                    <a:pt x="5895974" y="2276514"/>
                    <a:pt x="5391351" y="1405483"/>
                  </a:cubicBezTo>
                  <a:cubicBezTo>
                    <a:pt x="4886728" y="534452"/>
                    <a:pt x="3954625" y="0"/>
                    <a:pt x="2947987" y="4502"/>
                  </a:cubicBezTo>
                  <a:close/>
                </a:path>
              </a:pathLst>
            </a:custGeom>
            <a:blipFill>
              <a:blip r:embed="rId12"/>
              <a:stretch>
                <a:fillRect l="-81869" t="-883" r="-54668" b="-6034"/>
              </a:stretch>
            </a:blip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327673">
            <a:off x="10122676" y="4931588"/>
            <a:ext cx="1093948" cy="995394"/>
          </a:xfrm>
          <a:prstGeom prst="rect">
            <a:avLst/>
          </a:prstGeom>
        </p:spPr>
      </p:pic>
      <p:pic>
        <p:nvPicPr>
          <p:cNvPr id="3074" name="Picture 2" descr="Y:\БИОэкономика лаборатория (наработки)\Рассохина ИИ\Гранты_конкурсы\конкурс НТП - копия\фото вэжх\IMG_20210628_112102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1" t="9446" r="33456" b="16237"/>
          <a:stretch/>
        </p:blipFill>
        <p:spPr bwMode="auto">
          <a:xfrm>
            <a:off x="1752599" y="3290272"/>
            <a:ext cx="4131555" cy="2576625"/>
          </a:xfrm>
          <a:prstGeom prst="rect">
            <a:avLst/>
          </a:prstGeom>
          <a:noFill/>
          <a:ln w="57150"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Y:\БИОэкономика лаборатория (наработки)\Рассохина ИИ\Гранты_конкурсы\конкурс НТП - копия\фото вэжх\IMG_20210621_125812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9" t="18131" r="30223" b="9124"/>
          <a:stretch/>
        </p:blipFill>
        <p:spPr bwMode="auto">
          <a:xfrm>
            <a:off x="4499738" y="6083338"/>
            <a:ext cx="3941883" cy="2969957"/>
          </a:xfrm>
          <a:prstGeom prst="rect">
            <a:avLst/>
          </a:prstGeom>
          <a:noFill/>
          <a:ln w="57150"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\\fs\usefold\iir\Downloads\image (1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83082"/>
            <a:ext cx="3679293" cy="2330219"/>
          </a:xfrm>
          <a:prstGeom prst="rect">
            <a:avLst/>
          </a:prstGeom>
          <a:noFill/>
          <a:ln w="57150"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309073" y="4008257"/>
            <a:ext cx="5575149" cy="382028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786279">
            <a:off x="651185" y="190378"/>
            <a:ext cx="2370384" cy="601639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71829">
            <a:off x="2167490" y="2181877"/>
            <a:ext cx="2274362" cy="4114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6152644">
            <a:off x="3576038" y="5412080"/>
            <a:ext cx="3198625" cy="236698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5400000">
            <a:off x="1466152" y="6149534"/>
            <a:ext cx="2889963" cy="452843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891174" y="1780089"/>
            <a:ext cx="4356200" cy="283697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896399">
            <a:off x="5482212" y="3762565"/>
            <a:ext cx="2391468" cy="109110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761811">
            <a:off x="11814015" y="1937418"/>
            <a:ext cx="4089461" cy="146198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400000">
            <a:off x="8619577" y="5447669"/>
            <a:ext cx="4960957" cy="4352618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4876800" y="507366"/>
            <a:ext cx="7912968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4340"/>
              </a:lnSpc>
              <a:spcBef>
                <a:spcPct val="0"/>
              </a:spcBef>
              <a:defRPr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Описание продукции / технологии</a:t>
            </a:r>
            <a:endParaRPr lang="en-US" dirty="0"/>
          </a:p>
        </p:txBody>
      </p:sp>
      <p:sp>
        <p:nvSpPr>
          <p:cNvPr id="12" name="TextBox 12"/>
          <p:cNvSpPr txBox="1"/>
          <p:nvPr/>
        </p:nvSpPr>
        <p:spPr>
          <a:xfrm>
            <a:off x="646918" y="7512051"/>
            <a:ext cx="4461906" cy="1755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Fusarium, Aspergillus, Myrothecium,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Stachybotrys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Trichoderma,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Trichothecium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Penicillium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др.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305800" y="2515952"/>
            <a:ext cx="3652824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3500"/>
              </a:lnSpc>
              <a:spcBef>
                <a:spcPct val="0"/>
              </a:spcBef>
            </a:pP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Афлатоксины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диоксиниваленол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зеараленон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др.</a:t>
            </a:r>
            <a:endParaRPr lang="en-US" sz="2400" u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9144000" y="5870774"/>
            <a:ext cx="2814624" cy="3693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Почечная недостаточность;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овреждение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дыхательных путей;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овреждение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нервной системы, мозговые кровотечения;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апатия,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отказ от пищи и пр.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55917" b="68005"/>
          <a:stretch>
            <a:fillRect/>
          </a:stretch>
        </p:blipFill>
        <p:spPr>
          <a:xfrm>
            <a:off x="584542" y="2327825"/>
            <a:ext cx="854537" cy="76484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55917" b="68005"/>
          <a:stretch>
            <a:fillRect/>
          </a:stretch>
        </p:blipFill>
        <p:spPr>
          <a:xfrm>
            <a:off x="584542" y="4299707"/>
            <a:ext cx="854537" cy="76484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054338" y="1340827"/>
            <a:ext cx="2376735" cy="223794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073335" y="5314104"/>
            <a:ext cx="2630123" cy="362723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895038" y="4252082"/>
            <a:ext cx="15347373" cy="3600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Подобраны методики для определения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микотоксинов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растительных образцах с использованием метода ВЭЖХ с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флуориметрическим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детектированием и метода ИФА: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Проанализированы существующие методики.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Выделены методики для проведения исследования с учетом оборудования, 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имеющегося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наличии.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Определены границы применимости методов анализа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митокотоксинов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образцах кормов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имеющейся материальной базе.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 подбор методик отбора проб,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пробоподготовки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хранения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условий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анализа.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162800" y="1028700"/>
            <a:ext cx="4574561" cy="892975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6172200" y="477267"/>
            <a:ext cx="6481688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4340"/>
              </a:lnSpc>
              <a:spcBef>
                <a:spcPct val="0"/>
              </a:spcBef>
              <a:defRPr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Этапы реализации НТП</a:t>
            </a:r>
            <a:endParaRPr lang="en-US" dirty="0"/>
          </a:p>
        </p:txBody>
      </p:sp>
      <p:sp>
        <p:nvSpPr>
          <p:cNvPr id="9" name="TextBox 9"/>
          <p:cNvSpPr txBox="1"/>
          <p:nvPr/>
        </p:nvSpPr>
        <p:spPr>
          <a:xfrm>
            <a:off x="1885513" y="2280200"/>
            <a:ext cx="12574560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Выполнен анализ отечественных и зарубежных литературных источников по обозначенной проблеме.</a:t>
            </a:r>
            <a:endParaRPr lang="en-US" sz="2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281001" y="1205345"/>
            <a:ext cx="4338157" cy="448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3500"/>
              </a:lnSpc>
              <a:spcBef>
                <a:spcPct val="0"/>
              </a:spcBef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Первый этап (2021 год)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801600" y="2434922"/>
            <a:ext cx="3546687" cy="187309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279542" y="4526458"/>
            <a:ext cx="3265321" cy="3733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992253" y="328848"/>
            <a:ext cx="4303495" cy="89297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7078852" y="550914"/>
            <a:ext cx="4254996" cy="448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этап (2022 год)</a:t>
            </a:r>
            <a:endParaRPr lang="en-US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139613" y="1289985"/>
            <a:ext cx="16008775" cy="24006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Провести полевые исследования и сбор образцов заготавливаемых кормов для КРС сельхозпредприятиями области с учетом размещения на территории области, видового состава сельскохозяйственных культур, способа и сроков заготовки кормов.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места сбора образцов.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сбор образцов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кормов (не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менее чем в 26 хозяйствах Вологодской </a:t>
            </a: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области в 2022 году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расширить данные на не менее 60 хозяйств в 2023 году).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39613" y="4526458"/>
            <a:ext cx="16008775" cy="3200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Определить видовое разнообразие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микотоксинов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степень пораженности 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кормов, и соотнести с видом кормов.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Выполнить анализ не менее 100 образцов корма.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спектр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микотоксинов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выявленных в образцах.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степень пораженности кормов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микотоксинами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полученных данных определить круг из 3-5 </a:t>
            </a: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микотоксинов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следующим критериям: распространенность, </a:t>
            </a: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степень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пораженности кормов, степень токсического воздействия.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77713" y="8756223"/>
            <a:ext cx="15347373" cy="884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Выявить основные факторы влияющие на степень и характер поражения кормов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микотоксинами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условиях Вологодской области.</a:t>
            </a:r>
            <a:endParaRPr lang="en-US" sz="2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105196" y="3486855"/>
            <a:ext cx="2884401" cy="266938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5400000">
            <a:off x="5101862" y="3960015"/>
            <a:ext cx="1542921" cy="24637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5400000">
            <a:off x="10270928" y="3960015"/>
            <a:ext cx="1542921" cy="24637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3272433" y="3141336"/>
            <a:ext cx="3448606" cy="319152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85805" y="3141336"/>
            <a:ext cx="4007141" cy="282201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2274262" y="6275714"/>
            <a:ext cx="5444947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ru-RU" sz="2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карты с помощью программ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ArcMap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QGIS </a:t>
            </a:r>
            <a:r>
              <a:rPr lang="en-US" sz="2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3253409">
            <a:off x="12500972" y="6680354"/>
            <a:ext cx="1542921" cy="246374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9440060" y="7145664"/>
            <a:ext cx="2527395" cy="255058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6925832" y="7469982"/>
            <a:ext cx="2218168" cy="222626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6755138" y="450204"/>
            <a:ext cx="5529297" cy="742236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6744964" y="596902"/>
            <a:ext cx="5529297" cy="448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3500"/>
              </a:lnSpc>
              <a:spcBef>
                <a:spcPct val="0"/>
              </a:spcBef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Третий этап (2022-2023 гг.)</a:t>
            </a:r>
            <a:endParaRPr lang="en-US" dirty="0"/>
          </a:p>
        </p:txBody>
      </p:sp>
      <p:sp>
        <p:nvSpPr>
          <p:cNvPr id="13" name="TextBox 13"/>
          <p:cNvSpPr txBox="1"/>
          <p:nvPr/>
        </p:nvSpPr>
        <p:spPr>
          <a:xfrm>
            <a:off x="1028699" y="1394519"/>
            <a:ext cx="16497301" cy="12003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основе полученных данных будет сформирована обновляемая и расширяемая карта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распространенности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микотоксинов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создания карты предполагается использование –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ArcMap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QGIS.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68790" y="6099087"/>
            <a:ext cx="4089073" cy="860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ru-RU" sz="2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Сырье для анализа: силос, сенаж и пр.</a:t>
            </a:r>
            <a:endParaRPr lang="en-US" sz="25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6391035" y="6275714"/>
            <a:ext cx="4312723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ru-RU" sz="2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ВЭЖХ и ИФА исследований</a:t>
            </a:r>
            <a:endParaRPr lang="en-US" sz="25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6630528" y="9639096"/>
            <a:ext cx="6359976" cy="411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ru-RU" sz="2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для принятия решений</a:t>
            </a:r>
            <a:endParaRPr lang="en-US" sz="25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1451</Words>
  <Application>Microsoft Office PowerPoint</Application>
  <PresentationFormat>Произвольный</PresentationFormat>
  <Paragraphs>180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Times New Roman</vt:lpstr>
      <vt:lpstr>Calibri</vt:lpstr>
      <vt:lpstr>Open Sans Extra Bold</vt:lpstr>
      <vt:lpstr>Times Neue Roman 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Выставка работ</dc:title>
  <dc:creator>Ирина Ирина. Рассохина</dc:creator>
  <cp:lastModifiedBy>Ирина Игоревна Рассохина</cp:lastModifiedBy>
  <cp:revision>14</cp:revision>
  <dcterms:created xsi:type="dcterms:W3CDTF">2006-08-16T00:00:00Z</dcterms:created>
  <dcterms:modified xsi:type="dcterms:W3CDTF">2021-10-18T10:20:54Z</dcterms:modified>
  <dc:identifier>DAEsmG83kyQ</dc:identifier>
</cp:coreProperties>
</file>