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70" r:id="rId5"/>
    <p:sldId id="271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7D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B2D3D7-8EC3-469A-AAF9-4234D41F1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2DFD877-219C-4B82-9F5D-05F5A1A5D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1BD1CF-540F-4ED9-8571-7386DA49D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D681-9F7C-41E1-A2C0-15B4EEE20D22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FB1B0F-BE87-4B22-BCEA-FE16FE7A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39498C-D920-4F3A-B5D4-B813411F4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788A2-9ED1-494A-9722-E2FC1BC7F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3342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32D807-AB08-434A-BD78-D5190CC91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11D6E55-0832-422B-B780-DA7918D1B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B7051F9-1589-41B3-97BF-5EF2C1704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D681-9F7C-41E1-A2C0-15B4EEE20D22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1F1198-4065-4B65-B867-B0CAD29EF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9D2DE66-1DA3-42C7-9058-29C130863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788A2-9ED1-494A-9722-E2FC1BC7F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225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FFFEA22-08B7-4031-8B27-A093FBD83C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C824686-C468-402D-B722-892027085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5932625-C221-45E0-A5DA-EE36AA344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D681-9F7C-41E1-A2C0-15B4EEE20D22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823FA32-007D-463D-AE0D-0C0CBA28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CD4471-1147-4B6D-94BD-E004BEA9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788A2-9ED1-494A-9722-E2FC1BC7F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576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38866E-77A0-4527-9AA9-39C0DCBCF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26B0F4-00A8-4500-A97C-289174602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DCADD1B-471D-42F3-851E-1C2ED56E7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D681-9F7C-41E1-A2C0-15B4EEE20D22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976211F-051D-464D-BF65-29CE1734B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C7B406-7442-44D7-9414-5B0C79A42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788A2-9ED1-494A-9722-E2FC1BC7F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404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6BEDF3-38B7-44BC-B0CF-C8B1A2A37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D87F7DB-C9F0-4BBD-A40A-8E796048E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EA43721-54F4-419B-B3D9-EFF2E19EA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D681-9F7C-41E1-A2C0-15B4EEE20D22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CAE5026-AC51-4877-9772-96B55206F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7F150DC-408C-4D47-93E2-F1FD7923B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788A2-9ED1-494A-9722-E2FC1BC7F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70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FED1B3-E779-4BC0-84FC-B9E379D8C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D859DF-2C7D-4C13-A20C-AD72F413A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165B7E4-77EE-48C5-AA79-2697868FB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C213D54-0449-4E87-B6ED-84E8E06D0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D681-9F7C-41E1-A2C0-15B4EEE20D22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E4C2FBE-4230-4AF3-A523-0CCA48DC8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3BB112D-BDF1-4519-A341-591A8AA1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788A2-9ED1-494A-9722-E2FC1BC7F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0839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769357-072D-414A-921F-998B589E8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434AABD-897D-4C32-811D-C69C24F71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17E20E9-1229-499B-A3A0-664ED9A6E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1A8DB39-4DA1-4BEC-A545-407EF3B3FD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043D642-E88E-48A0-BA11-F47A0722E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51C8EF4-5634-4A9F-9E32-87A1C3942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D681-9F7C-41E1-A2C0-15B4EEE20D22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8016BD0-EE91-4D11-ACA7-FA2F32DAE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87927C2-CB3D-4850-ACEE-C645D9BC5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788A2-9ED1-494A-9722-E2FC1BC7F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486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5C4393-E157-46C0-94B1-9BF12F358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587CE9D-5023-4057-AA4D-1929490F5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D681-9F7C-41E1-A2C0-15B4EEE20D22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D4B5E69-6814-441E-9D32-CB4F42AC5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7598377-1731-4BF6-BCD0-E46830DD7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788A2-9ED1-494A-9722-E2FC1BC7F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15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4857686-8504-4BCF-9885-BB411862A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D681-9F7C-41E1-A2C0-15B4EEE20D22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83F1BA1-A10F-4422-991C-E6355330A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FC79E4F-0D0A-46AB-B5D0-1E566BDB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788A2-9ED1-494A-9722-E2FC1BC7F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257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FE98CC-BA97-41CD-ADA1-F30EDCB6D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DCF051-8CF2-4371-AD03-62A7A798D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1C6CEA4-69FD-4009-938E-5D80337C2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7424843-5C9F-4BDB-BAE1-B53A69A8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D681-9F7C-41E1-A2C0-15B4EEE20D22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5058BAD-EE41-43DE-B233-C9ED1530F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2488BE5-70E0-4DCE-A3A2-3669CCF0F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788A2-9ED1-494A-9722-E2FC1BC7F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882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4966AC-4402-4A77-A88C-04C548FFA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445EB06-6DD2-48B9-BD7B-5CCED2E400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900ECB3-4740-4AC0-84F9-AA8BE33CD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024E8B5-38A0-4017-B921-252489BB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D681-9F7C-41E1-A2C0-15B4EEE20D22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7BA1392-D26B-4A45-96E4-97DC6763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D2383D1-7F41-4506-8DAC-E3996BBAC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788A2-9ED1-494A-9722-E2FC1BC7F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810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904389-3273-46AD-8C47-9ACEB7484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8D4E593-9B64-4895-A4BC-B8C45F08A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9A07C6B-7B14-460A-857D-39CBF2EC45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BD681-9F7C-41E1-A2C0-15B4EEE20D22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652D65-B766-4E20-BBC4-EF12CD0FD2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462FE6-928D-481D-B28B-A581ADB1D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788A2-9ED1-494A-9722-E2FC1BC7F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055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3.jpeg"/><Relationship Id="rId4" Type="http://schemas.openxmlformats.org/officeDocument/2006/relationships/image" Target="../media/image2.jpe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111CFD1-CBE1-4525-A67D-E0D65ECBE7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19" y="1882243"/>
            <a:ext cx="11652307" cy="130029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Научно-технический проект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базы данных генотипов традиционных пород крупного рогатого скота Вологодской области на основе геномных исследований с целью сохранения и рационального использования генетических ресурсов». 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9C2A8FA3-8205-4A75-BCDD-04C13A9D184E}"/>
              </a:ext>
            </a:extLst>
          </p:cNvPr>
          <p:cNvSpPr txBox="1">
            <a:spLocks/>
          </p:cNvSpPr>
          <p:nvPr/>
        </p:nvSpPr>
        <p:spPr>
          <a:xfrm>
            <a:off x="886436" y="5321561"/>
            <a:ext cx="11056690" cy="1300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Спирин Кирилл Сергеевич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Вологодского государственного университета (Институт математики, естественных и компьютерных наук, 2 курс очной магистратуры, направление 06.04.01 «Биология», профиль «Экология»)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4E0AAF8-9329-4D5B-84FF-7A391F8D8032}"/>
              </a:ext>
            </a:extLst>
          </p:cNvPr>
          <p:cNvSpPr/>
          <p:nvPr/>
        </p:nvSpPr>
        <p:spPr>
          <a:xfrm>
            <a:off x="685099" y="438949"/>
            <a:ext cx="110566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конкурс научно-технических проектов Вологодской области «Потенциал будущего»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A87106FA-2F65-4C7D-931B-5CEB63B15204}"/>
              </a:ext>
            </a:extLst>
          </p:cNvPr>
          <p:cNvSpPr txBox="1">
            <a:spLocks/>
          </p:cNvSpPr>
          <p:nvPr/>
        </p:nvSpPr>
        <p:spPr>
          <a:xfrm>
            <a:off x="1641444" y="6149135"/>
            <a:ext cx="9144000" cy="539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Вологда, 2021</a:t>
            </a:r>
          </a:p>
        </p:txBody>
      </p:sp>
      <p:pic>
        <p:nvPicPr>
          <p:cNvPr id="9" name="Picture 2" descr="https://i1.wp.com/taurus-genetics.kg/wp-content/uploads/2016/11/holstein.png?fit=604%2C604">
            <a:extLst>
              <a:ext uri="{FF2B5EF4-FFF2-40B4-BE49-F238E27FC236}">
                <a16:creationId xmlns:a16="http://schemas.microsoft.com/office/drawing/2014/main" xmlns="" id="{A8A03B66-3042-44F1-B514-BCCBD1346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8198" y="3139877"/>
            <a:ext cx="1792106" cy="179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nv.ua/system/Article/posters/_24906/original/74.jpeg">
            <a:extLst>
              <a:ext uri="{FF2B5EF4-FFF2-40B4-BE49-F238E27FC236}">
                <a16:creationId xmlns:a16="http://schemas.microsoft.com/office/drawing/2014/main" xmlns="" id="{FEA7C2FA-86D4-4EE1-9D03-9B119EF42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720637">
            <a:off x="3487401" y="3583416"/>
            <a:ext cx="1685109" cy="94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Объект 3">
            <a:extLst>
              <a:ext uri="{FF2B5EF4-FFF2-40B4-BE49-F238E27FC236}">
                <a16:creationId xmlns:a16="http://schemas.microsoft.com/office/drawing/2014/main" xmlns="" id="{C447DB18-E5EA-46FA-86E5-B03C88CDEC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67"/>
          <a:stretch/>
        </p:blipFill>
        <p:spPr>
          <a:xfrm>
            <a:off x="5860185" y="3492951"/>
            <a:ext cx="2724586" cy="1325562"/>
          </a:xfrm>
          <a:prstGeom prst="rect">
            <a:avLst/>
          </a:prstGeom>
        </p:spPr>
      </p:pic>
      <p:sp>
        <p:nvSpPr>
          <p:cNvPr id="14" name="Стрелка вправо 9">
            <a:extLst>
              <a:ext uri="{FF2B5EF4-FFF2-40B4-BE49-F238E27FC236}">
                <a16:creationId xmlns:a16="http://schemas.microsoft.com/office/drawing/2014/main" xmlns="" id="{47FCAD51-08A0-4ECF-8438-C75CA291CF6D}"/>
              </a:ext>
            </a:extLst>
          </p:cNvPr>
          <p:cNvSpPr/>
          <p:nvPr/>
        </p:nvSpPr>
        <p:spPr>
          <a:xfrm>
            <a:off x="5226416" y="3945830"/>
            <a:ext cx="363640" cy="180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1">
            <a:extLst>
              <a:ext uri="{FF2B5EF4-FFF2-40B4-BE49-F238E27FC236}">
                <a16:creationId xmlns:a16="http://schemas.microsoft.com/office/drawing/2014/main" xmlns="" id="{D7199990-7124-464C-82F7-795161AAE230}"/>
              </a:ext>
            </a:extLst>
          </p:cNvPr>
          <p:cNvSpPr/>
          <p:nvPr/>
        </p:nvSpPr>
        <p:spPr>
          <a:xfrm>
            <a:off x="3129265" y="3945830"/>
            <a:ext cx="363640" cy="180199"/>
          </a:xfrm>
          <a:prstGeom prst="rightArrow">
            <a:avLst/>
          </a:prstGeom>
          <a:solidFill>
            <a:srgbClr val="1A7DC6"/>
          </a:solidFill>
          <a:ln>
            <a:solidFill>
              <a:srgbClr val="1A7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9">
            <a:extLst>
              <a:ext uri="{FF2B5EF4-FFF2-40B4-BE49-F238E27FC236}">
                <a16:creationId xmlns:a16="http://schemas.microsoft.com/office/drawing/2014/main" xmlns="" id="{6C3C33A9-8580-4E8F-A73A-C50ECE272F1E}"/>
              </a:ext>
            </a:extLst>
          </p:cNvPr>
          <p:cNvSpPr/>
          <p:nvPr/>
        </p:nvSpPr>
        <p:spPr>
          <a:xfrm>
            <a:off x="8673080" y="3945830"/>
            <a:ext cx="363640" cy="180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1">
            <a:extLst>
              <a:ext uri="{FF2B5EF4-FFF2-40B4-BE49-F238E27FC236}">
                <a16:creationId xmlns:a16="http://schemas.microsoft.com/office/drawing/2014/main" xmlns="" id="{AEFFDE69-FFA6-46A7-8F9C-37404555208F}"/>
              </a:ext>
            </a:extLst>
          </p:cNvPr>
          <p:cNvSpPr/>
          <p:nvPr/>
        </p:nvSpPr>
        <p:spPr>
          <a:xfrm>
            <a:off x="5226416" y="3945828"/>
            <a:ext cx="363640" cy="180199"/>
          </a:xfrm>
          <a:prstGeom prst="rightArrow">
            <a:avLst/>
          </a:prstGeom>
          <a:solidFill>
            <a:srgbClr val="1A7DC6"/>
          </a:solidFill>
          <a:ln>
            <a:solidFill>
              <a:srgbClr val="1A7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11">
            <a:extLst>
              <a:ext uri="{FF2B5EF4-FFF2-40B4-BE49-F238E27FC236}">
                <a16:creationId xmlns:a16="http://schemas.microsoft.com/office/drawing/2014/main" xmlns="" id="{8DBFF566-4842-4B60-8BD6-C0FA9507119D}"/>
              </a:ext>
            </a:extLst>
          </p:cNvPr>
          <p:cNvSpPr/>
          <p:nvPr/>
        </p:nvSpPr>
        <p:spPr>
          <a:xfrm>
            <a:off x="8673080" y="3943628"/>
            <a:ext cx="363640" cy="180199"/>
          </a:xfrm>
          <a:prstGeom prst="rightArrow">
            <a:avLst/>
          </a:prstGeom>
          <a:solidFill>
            <a:srgbClr val="1A7DC6"/>
          </a:solidFill>
          <a:ln>
            <a:solidFill>
              <a:srgbClr val="1A7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448682AD-1698-48AE-B633-268C05B46390}"/>
              </a:ext>
            </a:extLst>
          </p:cNvPr>
          <p:cNvGrpSpPr/>
          <p:nvPr/>
        </p:nvGrpSpPr>
        <p:grpSpPr>
          <a:xfrm>
            <a:off x="9125029" y="3295291"/>
            <a:ext cx="2653455" cy="1768970"/>
            <a:chOff x="9125029" y="3295291"/>
            <a:chExt cx="2653455" cy="1768970"/>
          </a:xfrm>
        </p:grpSpPr>
        <p:pic>
          <p:nvPicPr>
            <p:cNvPr id="1026" name="Picture 2" descr="https://media.istockphoto.com/photos/macbook-pro-picture-id492490622?k=20&amp;m=492490622&amp;s=612x612&amp;w=0&amp;h=Jg0HgqN5r3w0hTnsOyaSKsVlQQauZ3Ipch0xWcpH2lg=">
              <a:extLst>
                <a:ext uri="{FF2B5EF4-FFF2-40B4-BE49-F238E27FC236}">
                  <a16:creationId xmlns:a16="http://schemas.microsoft.com/office/drawing/2014/main" xmlns="" id="{297D4EDF-9F39-4130-8055-BA2CC00C3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5029" y="3295291"/>
              <a:ext cx="2653455" cy="1768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s://useruploads.socratic.org/o05TYkUFQJm2xmSxf8z5_Fig1-Iacobucci.jpg">
              <a:extLst>
                <a:ext uri="{FF2B5EF4-FFF2-40B4-BE49-F238E27FC236}">
                  <a16:creationId xmlns:a16="http://schemas.microsoft.com/office/drawing/2014/main" xmlns="" id="{650E4F56-58D6-44CF-8333-14466AC1CC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73" t="8931" b="29434"/>
            <a:stretch/>
          </p:blipFill>
          <p:spPr bwMode="auto">
            <a:xfrm>
              <a:off x="9666752" y="3667593"/>
              <a:ext cx="935111" cy="628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s://i1.wp.com/taurus-genetics.kg/wp-content/uploads/2016/11/holstein.png?fit=604%2C604">
              <a:extLst>
                <a:ext uri="{FF2B5EF4-FFF2-40B4-BE49-F238E27FC236}">
                  <a16:creationId xmlns:a16="http://schemas.microsoft.com/office/drawing/2014/main" xmlns="" id="{4B7E6FE1-F677-4E48-AFFB-4116917155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01863" y="3649836"/>
              <a:ext cx="556220" cy="556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71119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B1B42B-3BB1-483D-9960-13B967BD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334"/>
            <a:ext cx="10515600" cy="101905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научно-технического проекта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BB0C18F-208B-406B-A7DC-984B21E2A21B}"/>
              </a:ext>
            </a:extLst>
          </p:cNvPr>
          <p:cNvSpPr/>
          <p:nvPr/>
        </p:nvSpPr>
        <p:spPr>
          <a:xfrm>
            <a:off x="501941" y="1010245"/>
            <a:ext cx="1118811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нескольких последних десятилетий в животноводстве наблюдаются 2 тенденции: </a:t>
            </a:r>
          </a:p>
          <a:p>
            <a:pPr marL="449263" indent="266700" algn="just">
              <a:spcAft>
                <a:spcPts val="0"/>
              </a:spcAft>
              <a:buFontTx/>
              <a:buChar char="-"/>
              <a:tabLst>
                <a:tab pos="715963" algn="l"/>
              </a:tabLst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численности местных пород  </a:t>
            </a:r>
          </a:p>
          <a:p>
            <a:pPr marL="449263" indent="266700" algn="just">
              <a:spcAft>
                <a:spcPts val="0"/>
              </a:spcAft>
              <a:buFontTx/>
              <a:buChar char="-"/>
              <a:tabLst>
                <a:tab pos="715963" algn="l"/>
              </a:tabLst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использование скрещивания на оставшейся незначительной части чистопородного поголовья</a:t>
            </a:r>
          </a:p>
          <a:p>
            <a:pPr indent="36195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процессы являются одной из основных причин снижения биоразнообразия 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ставят локальные породы под угрозу исчезновения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Исчезновению уникальных редких аллелей (разновидностей генов) может привести к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потере ценных признаков и свойств пород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частности, вариантов генов, влияющих на компонентных состав продукции, устойчивость к заболеваниям, адаптационные способности к природно-климатических условиям конкретных регионов). </a:t>
            </a:r>
          </a:p>
          <a:p>
            <a:pPr indent="361950"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Уникальной особенностью Вологодской области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сохранения на ряде сельхозпредприятий животных (КРС) нескольких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традиционных пород (черно-пестрой, холмогорской и ярославской) с высокой степенью чистокровности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Данные животные являются ценным резервуаром аллелей, которые могут быть использованы в дальнейшей селекционной работе (в т.ч. за счет проведения заказных скрещиваний, сохранения генетического материала (спермы и яйцеклеток) в коллекциях биоматериалов). Исследование аллелей и их сочетаний, специфических для определенных пород, является необходимым шагом на пути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сохранения биоразнообразия, в том числе, с целью сохранения ценных признаков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195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другой стороны, удешевление геномных технологий приводит к широкому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внедрению в практику технологий геномной селекции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позволяющих увеличить точность отбора до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70%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использованием традиционных селекционных подходов точность – около 25%) </a:t>
            </a:r>
          </a:p>
          <a:p>
            <a:pPr indent="361950" algn="just">
              <a:spcAft>
                <a:spcPts val="0"/>
              </a:spcAft>
            </a:pP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новизна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исследовании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аллелофонда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наиболее чистокровных особей традиционных для Вологодской области пород с использованием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молекулярно-генетических методов на основе ДНК-микрочипов высокой плотности (более 600 тысяч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SNP)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целью выявления аллелей, специфических для вологодской популяции КРС и последующего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базы данных с генотипами пород крупного рогатого скота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Вологодской области для дальнейшего использования в племенной и селекционной работе (применения подходов геномной селекции).  </a:t>
            </a:r>
          </a:p>
        </p:txBody>
      </p:sp>
      <p:pic>
        <p:nvPicPr>
          <p:cNvPr id="5" name="Picture 2" descr="https://buidln.clipdealer.com/001/238/080/previews/2--1238080-Rotation%20of%203D%20DNA.medicine%2Cbiology%2Cscience%2Cresearch%2Cmedical%2Chelix%2Cbiotechnology%2Cmolecule%2Cmolecular%2C.jpg">
            <a:extLst>
              <a:ext uri="{FF2B5EF4-FFF2-40B4-BE49-F238E27FC236}">
                <a16:creationId xmlns:a16="http://schemas.microsoft.com/office/drawing/2014/main" xmlns="" id="{B4D53CE4-C1CC-4F51-AD50-0DC53A90B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86" r="43445" b="890"/>
          <a:stretch/>
        </p:blipFill>
        <p:spPr bwMode="auto">
          <a:xfrm rot="16200000">
            <a:off x="10498637" y="-711609"/>
            <a:ext cx="761420" cy="262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356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B1B42B-3BB1-483D-9960-13B967BD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8115"/>
            <a:ext cx="10721829" cy="1019058"/>
          </a:xfrm>
        </p:spPr>
        <p:txBody>
          <a:bodyPr>
            <a:normAutofit fontScale="90000"/>
          </a:bodyPr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научно-технического проекта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базы данных с генотипами традиционных пород крупного рогатого скота Вологодской области для дальнейшего использования в племенной и селекционной работе (применения подходов геномной селекции) с перспективой создания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кастомизированных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ДНК-микрочипов.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4E802F5-5864-4DDC-AF95-496E4EC1DF83}"/>
              </a:ext>
            </a:extLst>
          </p:cNvPr>
          <p:cNvSpPr txBox="1">
            <a:spLocks/>
          </p:cNvSpPr>
          <p:nvPr/>
        </p:nvSpPr>
        <p:spPr>
          <a:xfrm>
            <a:off x="838200" y="4329503"/>
            <a:ext cx="10515600" cy="1019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0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научно-технического проекта:</a:t>
            </a:r>
          </a:p>
          <a:p>
            <a:pPr marL="274637" algn="just">
              <a:tabLst>
                <a:tab pos="449263" algn="l"/>
              </a:tabLst>
            </a:pPr>
            <a:endParaRPr lang="ru-RU" sz="10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263" indent="-268288" algn="just">
              <a:buFontTx/>
              <a:buChar char="-"/>
              <a:tabLst>
                <a:tab pos="449263" algn="l"/>
                <a:tab pos="630238" algn="l"/>
              </a:tabLst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животных (КРС) черно-пестрой, холмогорской и ярославской пород на сельхозпредприятиях Вологодской области с наибольшей степенью чистокровности (не менее 100 голов)</a:t>
            </a:r>
          </a:p>
          <a:p>
            <a:pPr marL="180975" algn="just">
              <a:tabLst>
                <a:tab pos="449263" algn="l"/>
                <a:tab pos="630238" algn="l"/>
              </a:tabLst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263" indent="-268288" algn="just">
              <a:buFontTx/>
              <a:buChar char="-"/>
              <a:tabLst>
                <a:tab pos="449263" algn="l"/>
                <a:tab pos="630238" algn="l"/>
              </a:tabLst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Генотипирование животных с использованием ДНК-микрочипов высокой плотности</a:t>
            </a:r>
          </a:p>
          <a:p>
            <a:pPr marL="180975" algn="just">
              <a:tabLst>
                <a:tab pos="449263" algn="l"/>
                <a:tab pos="630238" algn="l"/>
              </a:tabLst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263" indent="-268288" algn="just">
              <a:buFontTx/>
              <a:buChar char="-"/>
              <a:tabLst>
                <a:tab pos="449263" algn="l"/>
                <a:tab pos="630238" algn="l"/>
              </a:tabLst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данных с целью выявления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породоспецифических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аллелей и выявления связи с фенотипическими особенностями животных.</a:t>
            </a:r>
          </a:p>
          <a:p>
            <a:pPr marL="180975" algn="just">
              <a:tabLst>
                <a:tab pos="449263" algn="l"/>
                <a:tab pos="630238" algn="l"/>
              </a:tabLst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263" indent="-268288" algn="just">
              <a:buFontTx/>
              <a:buChar char="-"/>
              <a:tabLst>
                <a:tab pos="449263" algn="l"/>
                <a:tab pos="630238" algn="l"/>
              </a:tabLst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базы данных генотипов традиционных пород крупного рогатого скота Вологодской области</a:t>
            </a:r>
          </a:p>
          <a:p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ttps://fermoved.ru/wp-content/uploads/2017/06/holmogorskaya-poroda.jpg">
            <a:extLst>
              <a:ext uri="{FF2B5EF4-FFF2-40B4-BE49-F238E27FC236}">
                <a16:creationId xmlns:a16="http://schemas.microsoft.com/office/drawing/2014/main" xmlns="" id="{451B1EF7-94F5-4B3C-8093-E68566F96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6502" y="2729156"/>
            <a:ext cx="1288211" cy="85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mnogo-krolikov.ru/wp-content/uploads/2017/09/yaroslavskaya_poroda_korov_18_26075927.jpg">
            <a:extLst>
              <a:ext uri="{FF2B5EF4-FFF2-40B4-BE49-F238E27FC236}">
                <a16:creationId xmlns:a16="http://schemas.microsoft.com/office/drawing/2014/main" xmlns="" id="{9ABEA3C1-02BF-4D52-ABE1-74A70E6B5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98659">
            <a:off x="8272623" y="2638011"/>
            <a:ext cx="1257940" cy="9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fb.bashenc.ru/CH/CHERNO_PESTRA.jpg">
            <a:extLst>
              <a:ext uri="{FF2B5EF4-FFF2-40B4-BE49-F238E27FC236}">
                <a16:creationId xmlns:a16="http://schemas.microsoft.com/office/drawing/2014/main" xmlns="" id="{6B1E7E87-351E-4763-BA7C-95C2B1BF8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917503" y="2812839"/>
            <a:ext cx="1221708" cy="8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buidln.clipdealer.com/001/238/080/previews/2--1238080-Rotation%20of%203D%20DNA.medicine%2Cbiology%2Cscience%2Cresearch%2Cmedical%2Chelix%2Cbiotechnology%2Cmolecule%2Cmolecular%2C.jpg">
            <a:extLst>
              <a:ext uri="{FF2B5EF4-FFF2-40B4-BE49-F238E27FC236}">
                <a16:creationId xmlns:a16="http://schemas.microsoft.com/office/drawing/2014/main" xmlns="" id="{5DCF917E-117D-4034-9A2F-69CF7F692F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86" r="43445" b="890"/>
          <a:stretch/>
        </p:blipFill>
        <p:spPr bwMode="auto">
          <a:xfrm rot="16200000">
            <a:off x="10008990" y="-808220"/>
            <a:ext cx="981589" cy="33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5776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996685F6-2EA7-4102-A7FE-70C391DB78B8}"/>
              </a:ext>
            </a:extLst>
          </p:cNvPr>
          <p:cNvSpPr txBox="1">
            <a:spLocks/>
          </p:cNvSpPr>
          <p:nvPr/>
        </p:nvSpPr>
        <p:spPr>
          <a:xfrm>
            <a:off x="838200" y="220334"/>
            <a:ext cx="10515600" cy="1019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продукта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78DB650-7656-474A-959F-C70973F4E008}"/>
              </a:ext>
            </a:extLst>
          </p:cNvPr>
          <p:cNvSpPr/>
          <p:nvPr/>
        </p:nvSpPr>
        <p:spPr>
          <a:xfrm>
            <a:off x="701879" y="3893265"/>
            <a:ext cx="10788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E4CD4E5-1FCD-4FB2-BC12-8CFFF60FFCF8}"/>
              </a:ext>
            </a:extLst>
          </p:cNvPr>
          <p:cNvSpPr/>
          <p:nvPr/>
        </p:nvSpPr>
        <p:spPr>
          <a:xfrm>
            <a:off x="844492" y="1146831"/>
            <a:ext cx="1064562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Продуктом является база данных с генотипами традиционных пород крупного рогатого скота Вологодской области (черно-пестрой, ярославской и холмогорской), включающая специфические для популяции аллели.  </a:t>
            </a:r>
          </a:p>
          <a:p>
            <a:pPr indent="450215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Возможности применения базы данных: </a:t>
            </a:r>
          </a:p>
          <a:p>
            <a:pPr indent="450215" algn="just"/>
            <a:endParaRPr lang="ru-RU" sz="2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 племенной и селекционной работе (применения подходов геномной селекции) с целью сохранения пород, традиционных для Вологодской области.</a:t>
            </a:r>
          </a:p>
          <a:p>
            <a:pPr marL="342900" indent="-342900"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 качестве основы для моделирования референтной популяции Вологодской области и создания расчета геномного индекса. </a:t>
            </a:r>
          </a:p>
          <a:p>
            <a:pPr marL="342900" indent="-342900"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Использования информации для организации заказных скрещиваний (в т.ч. с целью снижения инбридинга)</a:t>
            </a:r>
          </a:p>
          <a:p>
            <a:pPr marL="342900" indent="-342900"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Возможность сравнения данных с другими выборками (референтными популяциями) из других регионов.</a:t>
            </a:r>
          </a:p>
          <a:p>
            <a:pPr marL="342900" indent="-342900"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Использование информации для целенаправленного накопления биологических образцов (семени, яйцеклеток) в </a:t>
            </a:r>
            <a:r>
              <a:rPr lang="ru-RU" sz="1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биоресурсных</a:t>
            </a: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коллекциях с целью сохранения биоразнообразия.</a:t>
            </a:r>
          </a:p>
          <a:p>
            <a:pPr marL="342900" indent="-342900"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Использование информации при создании стад с целью производства продуктов питания с заданными свойствами (в т.ч. для производства инновационных продуктов и стандартизации производства известных традиционных вологодских продуктов).</a:t>
            </a:r>
          </a:p>
          <a:p>
            <a:pPr marL="342900" indent="-342900"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Основа для создания </a:t>
            </a:r>
            <a:r>
              <a:rPr lang="ru-RU" sz="1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кастомизированного</a:t>
            </a: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ДНК-микрочипа для повышения эффективности геномной селекции. </a:t>
            </a:r>
          </a:p>
        </p:txBody>
      </p:sp>
      <p:pic>
        <p:nvPicPr>
          <p:cNvPr id="6" name="Picture 2" descr="https://buidln.clipdealer.com/001/238/080/previews/2--1238080-Rotation%20of%203D%20DNA.medicine%2Cbiology%2Cscience%2Cresearch%2Cmedical%2Chelix%2Cbiotechnology%2Cmolecule%2Cmolecular%2C.jpg">
            <a:extLst>
              <a:ext uri="{FF2B5EF4-FFF2-40B4-BE49-F238E27FC236}">
                <a16:creationId xmlns:a16="http://schemas.microsoft.com/office/drawing/2014/main" xmlns="" id="{06A6EEBD-C274-45F4-93B6-2AD9D9144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86" r="43445" b="890"/>
          <a:stretch/>
        </p:blipFill>
        <p:spPr bwMode="auto">
          <a:xfrm rot="16200000">
            <a:off x="10086889" y="-1082988"/>
            <a:ext cx="946562" cy="326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zen_doc/1641332/pub_5d223a8afe516300ade0c1ad_5d23803043bee300aee41f63/scale_1200">
            <a:extLst>
              <a:ext uri="{FF2B5EF4-FFF2-40B4-BE49-F238E27FC236}">
                <a16:creationId xmlns:a16="http://schemas.microsoft.com/office/drawing/2014/main" xmlns="" id="{DE22FE36-4F94-4A6B-A34D-141918A58F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64614"/>
          <a:stretch/>
        </p:blipFill>
        <p:spPr bwMode="auto">
          <a:xfrm>
            <a:off x="8837638" y="2013991"/>
            <a:ext cx="478489" cy="10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roscontrol.com/files/images/products/67/31/6731cbec223f90e01fce_product_default_4ea66b5c.jpg">
            <a:extLst>
              <a:ext uri="{FF2B5EF4-FFF2-40B4-BE49-F238E27FC236}">
                <a16:creationId xmlns:a16="http://schemas.microsoft.com/office/drawing/2014/main" xmlns="" id="{25126594-CA5A-43AC-905F-ECD06F012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75" t="26038" r="24507" b="25950"/>
          <a:stretch/>
        </p:blipFill>
        <p:spPr bwMode="auto">
          <a:xfrm>
            <a:off x="9630327" y="2228921"/>
            <a:ext cx="894583" cy="67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illumina.com/content/dam/illumina-marketing/images/product/microarray-kits/bovine-snp50-whole-genome-genotyping-kits.jpg">
            <a:extLst>
              <a:ext uri="{FF2B5EF4-FFF2-40B4-BE49-F238E27FC236}">
                <a16:creationId xmlns:a16="http://schemas.microsoft.com/office/drawing/2014/main" xmlns="" id="{E3803772-60FD-4650-94A5-CAF74C7D8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07" r="35884"/>
          <a:stretch/>
        </p:blipFill>
        <p:spPr bwMode="auto">
          <a:xfrm>
            <a:off x="10839110" y="1831890"/>
            <a:ext cx="565075" cy="127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1.wp.com/abort-spb.ru/wp-content/uploads/2020/04/%D0%9E%D0%BF%D0%BB%D0%BE%D0%B4%D0%BE%D1%82%D0%B2%D0%BE%D1%80%D0%B5%D0%BD%D0%B8%D0%B5-%D1%8F%D0%B9%D1%86%D0%B5%D0%BA%D0%BB%D0%B5%D1%82%D0%BA%D0%B8-900x600.jpg?resize=843%2C562&amp;ssl=1">
            <a:extLst>
              <a:ext uri="{FF2B5EF4-FFF2-40B4-BE49-F238E27FC236}">
                <a16:creationId xmlns:a16="http://schemas.microsoft.com/office/drawing/2014/main" xmlns="" id="{5E26D8D3-14D5-4DED-82B7-A28711B65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1323" y="2106553"/>
            <a:ext cx="1518169" cy="101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helpiks.org/helpiksorg/baza9/2331358067344.files/image007.png">
            <a:extLst>
              <a:ext uri="{FF2B5EF4-FFF2-40B4-BE49-F238E27FC236}">
                <a16:creationId xmlns:a16="http://schemas.microsoft.com/office/drawing/2014/main" xmlns="" id="{2A96DC04-2A9F-4CEB-9B33-E5448FD0A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08" t="13643" r="17353" b="11781"/>
          <a:stretch/>
        </p:blipFill>
        <p:spPr bwMode="auto">
          <a:xfrm>
            <a:off x="7170481" y="2159610"/>
            <a:ext cx="1468178" cy="86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9710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686F64F5-535D-4C3F-ACB8-CB88D5B59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4644563"/>
              </p:ext>
            </p:extLst>
          </p:nvPr>
        </p:nvGraphicFramePr>
        <p:xfrm>
          <a:off x="838200" y="1150100"/>
          <a:ext cx="9454551" cy="55173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474">
                  <a:extLst>
                    <a:ext uri="{9D8B030D-6E8A-4147-A177-3AD203B41FA5}">
                      <a16:colId xmlns:a16="http://schemas.microsoft.com/office/drawing/2014/main" xmlns="" val="1074603700"/>
                    </a:ext>
                  </a:extLst>
                </a:gridCol>
                <a:gridCol w="5307201">
                  <a:extLst>
                    <a:ext uri="{9D8B030D-6E8A-4147-A177-3AD203B41FA5}">
                      <a16:colId xmlns:a16="http://schemas.microsoft.com/office/drawing/2014/main" xmlns="" val="2732169213"/>
                    </a:ext>
                  </a:extLst>
                </a:gridCol>
                <a:gridCol w="3812876">
                  <a:extLst>
                    <a:ext uri="{9D8B030D-6E8A-4147-A177-3AD203B41FA5}">
                      <a16:colId xmlns:a16="http://schemas.microsoft.com/office/drawing/2014/main" xmlns="" val="2320666979"/>
                    </a:ext>
                  </a:extLst>
                </a:gridCol>
              </a:tblGrid>
              <a:tr h="370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17218" marR="17218" marT="28327" marB="283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вида работ и мероприятий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18" marR="17218" marT="28327" marB="283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Контрольные показатели и документы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18" marR="17218" marT="28327" marB="28327"/>
                </a:tc>
                <a:extLst>
                  <a:ext uri="{0D108BD9-81ED-4DB2-BD59-A6C34878D82A}">
                    <a16:rowId xmlns:a16="http://schemas.microsoft.com/office/drawing/2014/main" xmlns="" val="2552307336"/>
                  </a:ext>
                </a:extLst>
              </a:tr>
              <a:tr h="601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18" marR="17218" marT="28327" marB="28327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Подбор животных (КРС) черно-пестрой, холмогорской и ярославской пород на сельхозпредприятиях Вологодской области с наибольшей степенью чистокровности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18" marR="17218" marT="28327" marB="28327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карточек племенных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коров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список отобранных животных (не менее 100 голов)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18" marR="17218" marT="28327" marB="28327"/>
                </a:tc>
                <a:extLst>
                  <a:ext uri="{0D108BD9-81ED-4DB2-BD59-A6C34878D82A}">
                    <a16:rowId xmlns:a16="http://schemas.microsoft.com/office/drawing/2014/main" xmlns="" val="378775424"/>
                  </a:ext>
                </a:extLst>
              </a:tr>
              <a:tr h="417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18" marR="17218" marT="28327" marB="28327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Выезды на сельхозпредприятия Вологодской области с целью отбора образцов биоматериала животных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218" marR="17218" marT="28327" marB="28327"/>
                </a:tc>
                <a:tc>
                  <a:txBody>
                    <a:bodyPr/>
                    <a:lstStyle/>
                    <a:p>
                      <a:pPr marL="857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Список отобранных проб (не менее 100 образцов)</a:t>
                      </a:r>
                    </a:p>
                  </a:txBody>
                  <a:tcPr marL="17218" marR="17218" marT="28327" marB="28327"/>
                </a:tc>
                <a:extLst>
                  <a:ext uri="{0D108BD9-81ED-4DB2-BD59-A6C34878D82A}">
                    <a16:rowId xmlns:a16="http://schemas.microsoft.com/office/drawing/2014/main" xmlns="" val="1719502693"/>
                  </a:ext>
                </a:extLst>
              </a:tr>
              <a:tr h="601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18" marR="17218" marT="28327" marB="28327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725" algn="l"/>
                        </a:tabLs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Выделение ДНК из образцов</a:t>
                      </a:r>
                    </a:p>
                  </a:txBody>
                  <a:tcPr marL="17218" marR="17218" marT="28327" marB="28327"/>
                </a:tc>
                <a:tc>
                  <a:txBody>
                    <a:bodyPr/>
                    <a:lstStyle/>
                    <a:p>
                      <a:pPr marL="857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Отчет о качестве выделения ДНК из образцов (ДНК выделено в достаточном количестве)</a:t>
                      </a:r>
                    </a:p>
                  </a:txBody>
                  <a:tcPr marL="17218" marR="17218" marT="28327" marB="28327"/>
                </a:tc>
                <a:extLst>
                  <a:ext uri="{0D108BD9-81ED-4DB2-BD59-A6C34878D82A}">
                    <a16:rowId xmlns:a16="http://schemas.microsoft.com/office/drawing/2014/main" xmlns="" val="3056564473"/>
                  </a:ext>
                </a:extLst>
              </a:tr>
              <a:tr h="417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18" marR="17218" marT="28327" marB="28327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Генотипирование животных с использованием ДНК-микрочипов высокой плотности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218" marR="17218" marT="28327" marB="28327"/>
                </a:tc>
                <a:tc>
                  <a:txBody>
                    <a:bodyPr/>
                    <a:lstStyle/>
                    <a:p>
                      <a:pPr marL="857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Отчет о проведении сканирования ДНК-микрочипов</a:t>
                      </a:r>
                    </a:p>
                  </a:txBody>
                  <a:tcPr marL="17218" marR="17218" marT="28327" marB="28327"/>
                </a:tc>
                <a:extLst>
                  <a:ext uri="{0D108BD9-81ED-4DB2-BD59-A6C34878D82A}">
                    <a16:rowId xmlns:a16="http://schemas.microsoft.com/office/drawing/2014/main" xmlns="" val="1662150801"/>
                  </a:ext>
                </a:extLst>
              </a:tr>
              <a:tr h="417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18" marR="17218" marT="28327" marB="28327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Анализ данных с целью выявления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породоспецифических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аллелей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218" marR="17218" marT="28327" marB="28327"/>
                </a:tc>
                <a:tc>
                  <a:txBody>
                    <a:bodyPr/>
                    <a:lstStyle/>
                    <a:p>
                      <a:pPr marL="857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Отчет о проведении сканирования ДНК-микрочипов</a:t>
                      </a:r>
                    </a:p>
                  </a:txBody>
                  <a:tcPr marL="17218" marR="17218" marT="28327" marB="28327"/>
                </a:tc>
                <a:extLst>
                  <a:ext uri="{0D108BD9-81ED-4DB2-BD59-A6C34878D82A}">
                    <a16:rowId xmlns:a16="http://schemas.microsoft.com/office/drawing/2014/main" xmlns="" val="4264120426"/>
                  </a:ext>
                </a:extLst>
              </a:tr>
              <a:tr h="417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18" marR="17218" marT="28327" marB="28327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базы данных генотипов традиционных пород крупного рогатого скота Вологодской области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218" marR="17218" marT="28327" marB="28327"/>
                </a:tc>
                <a:tc>
                  <a:txBody>
                    <a:bodyPr/>
                    <a:lstStyle/>
                    <a:p>
                      <a:pPr marL="857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База данных в электронном виде</a:t>
                      </a:r>
                    </a:p>
                  </a:txBody>
                  <a:tcPr marL="17218" marR="17218" marT="28327" marB="28327"/>
                </a:tc>
                <a:extLst>
                  <a:ext uri="{0D108BD9-81ED-4DB2-BD59-A6C34878D82A}">
                    <a16:rowId xmlns:a16="http://schemas.microsoft.com/office/drawing/2014/main" xmlns="" val="1037503833"/>
                  </a:ext>
                </a:extLst>
              </a:tr>
              <a:tr h="785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18" marR="17218" marT="28327" marB="28327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Подготовка заявки на регистрацию объектов интеллектуальной собственности, созданных при выполнении работы 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8572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8572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218" marR="17218" marT="28327" marB="28327"/>
                </a:tc>
                <a:tc>
                  <a:txBody>
                    <a:bodyPr/>
                    <a:lstStyle/>
                    <a:p>
                      <a:pPr marL="8572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Заявка на регистрацию объектов интеллектуальной собственности, созданных при выполнении работы</a:t>
                      </a:r>
                    </a:p>
                  </a:txBody>
                  <a:tcPr marL="17218" marR="17218" marT="28327" marB="28327"/>
                </a:tc>
                <a:extLst>
                  <a:ext uri="{0D108BD9-81ED-4DB2-BD59-A6C34878D82A}">
                    <a16:rowId xmlns:a16="http://schemas.microsoft.com/office/drawing/2014/main" xmlns="" val="2116725892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9DCF9BB-00E1-4F1F-A233-B99FE40CAAA7}"/>
              </a:ext>
            </a:extLst>
          </p:cNvPr>
          <p:cNvSpPr txBox="1">
            <a:spLocks/>
          </p:cNvSpPr>
          <p:nvPr/>
        </p:nvSpPr>
        <p:spPr>
          <a:xfrm>
            <a:off x="838200" y="220334"/>
            <a:ext cx="10515600" cy="1019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</a:p>
        </p:txBody>
      </p:sp>
      <p:pic>
        <p:nvPicPr>
          <p:cNvPr id="6" name="Picture 4" descr="http://fb.bashenc.ru/CH/CHERNO_PESTRA.jpg">
            <a:extLst>
              <a:ext uri="{FF2B5EF4-FFF2-40B4-BE49-F238E27FC236}">
                <a16:creationId xmlns:a16="http://schemas.microsoft.com/office/drawing/2014/main" xmlns="" id="{6B28F57B-B79C-4FF7-8C4B-CC636FB8D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95473" y="1587889"/>
            <a:ext cx="1141562" cy="75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dn.shopify.com/s/files/1/2313/1237/products/1.5ml-eppendorf-micro-tube_2048x.jpg?v=1532987411">
            <a:extLst>
              <a:ext uri="{FF2B5EF4-FFF2-40B4-BE49-F238E27FC236}">
                <a16:creationId xmlns:a16="http://schemas.microsoft.com/office/drawing/2014/main" xmlns="" id="{5D5F9BF2-461D-43ED-BC4A-0E4C80D676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50" t="13633" r="20769" b="14948"/>
          <a:stretch/>
        </p:blipFill>
        <p:spPr bwMode="auto">
          <a:xfrm>
            <a:off x="10972801" y="2501233"/>
            <a:ext cx="455070" cy="62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nv.ua/system/Article/posters/_24906/original/74.jpeg">
            <a:extLst>
              <a:ext uri="{FF2B5EF4-FFF2-40B4-BE49-F238E27FC236}">
                <a16:creationId xmlns:a16="http://schemas.microsoft.com/office/drawing/2014/main" xmlns="" id="{B0E052D7-E5B2-434B-B7FC-9CF49CBE0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3389" y="3130106"/>
            <a:ext cx="1682497" cy="68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illumina.com/content/dam/illumina-marketing/images/product/microarray-kits/bovine-snp50-whole-genome-genotyping-kits.jpg">
            <a:extLst>
              <a:ext uri="{FF2B5EF4-FFF2-40B4-BE49-F238E27FC236}">
                <a16:creationId xmlns:a16="http://schemas.microsoft.com/office/drawing/2014/main" xmlns="" id="{3E377F0C-7A4F-4941-84C8-E41150E265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07" r="35884"/>
          <a:stretch/>
        </p:blipFill>
        <p:spPr bwMode="auto">
          <a:xfrm rot="5400000">
            <a:off x="10917798" y="3464868"/>
            <a:ext cx="565075" cy="127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useruploads.socratic.org/o05TYkUFQJm2xmSxf8z5_Fig1-Iacobucci.jpg">
            <a:extLst>
              <a:ext uri="{FF2B5EF4-FFF2-40B4-BE49-F238E27FC236}">
                <a16:creationId xmlns:a16="http://schemas.microsoft.com/office/drawing/2014/main" xmlns="" id="{13E7636F-5635-4470-B4FE-A4DAB08EE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173" t="8931" b="29434"/>
          <a:stretch/>
        </p:blipFill>
        <p:spPr bwMode="auto">
          <a:xfrm>
            <a:off x="10292751" y="4501946"/>
            <a:ext cx="1639019" cy="110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2F593D31-B134-4CAF-AC29-9E5FCD90CC4C}"/>
              </a:ext>
            </a:extLst>
          </p:cNvPr>
          <p:cNvGrpSpPr/>
          <p:nvPr/>
        </p:nvGrpSpPr>
        <p:grpSpPr>
          <a:xfrm>
            <a:off x="10560741" y="5722711"/>
            <a:ext cx="1435712" cy="914955"/>
            <a:chOff x="9125029" y="3295291"/>
            <a:chExt cx="2653455" cy="1768970"/>
          </a:xfrm>
        </p:grpSpPr>
        <p:pic>
          <p:nvPicPr>
            <p:cNvPr id="12" name="Picture 2" descr="https://media.istockphoto.com/photos/macbook-pro-picture-id492490622?k=20&amp;m=492490622&amp;s=612x612&amp;w=0&amp;h=Jg0HgqN5r3w0hTnsOyaSKsVlQQauZ3Ipch0xWcpH2lg=">
              <a:extLst>
                <a:ext uri="{FF2B5EF4-FFF2-40B4-BE49-F238E27FC236}">
                  <a16:creationId xmlns:a16="http://schemas.microsoft.com/office/drawing/2014/main" xmlns="" id="{C1F1F7A3-5F6E-4BD5-A5E4-107B6DC396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5029" y="3295291"/>
              <a:ext cx="2653455" cy="1768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s://useruploads.socratic.org/o05TYkUFQJm2xmSxf8z5_Fig1-Iacobucci.jpg">
              <a:extLst>
                <a:ext uri="{FF2B5EF4-FFF2-40B4-BE49-F238E27FC236}">
                  <a16:creationId xmlns:a16="http://schemas.microsoft.com/office/drawing/2014/main" xmlns="" id="{3266AE7C-3F54-41AB-8C1D-54EF95FF86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73" t="8931" b="29434"/>
            <a:stretch/>
          </p:blipFill>
          <p:spPr bwMode="auto">
            <a:xfrm>
              <a:off x="9666752" y="3667593"/>
              <a:ext cx="935111" cy="628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s://i1.wp.com/taurus-genetics.kg/wp-content/uploads/2016/11/holstein.png?fit=604%2C604">
              <a:extLst>
                <a:ext uri="{FF2B5EF4-FFF2-40B4-BE49-F238E27FC236}">
                  <a16:creationId xmlns:a16="http://schemas.microsoft.com/office/drawing/2014/main" xmlns="" id="{F96B2571-75A4-49EA-AA7A-CAE6926077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01863" y="3649836"/>
              <a:ext cx="556220" cy="556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2529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B654C337-D3D3-44EC-87E6-04BC3C9C98B0}"/>
              </a:ext>
            </a:extLst>
          </p:cNvPr>
          <p:cNvSpPr txBox="1">
            <a:spLocks/>
          </p:cNvSpPr>
          <p:nvPr/>
        </p:nvSpPr>
        <p:spPr>
          <a:xfrm>
            <a:off x="838199" y="581060"/>
            <a:ext cx="10515600" cy="1019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73E46918-F649-4A64-B152-9EEC3203D2E2}"/>
              </a:ext>
            </a:extLst>
          </p:cNvPr>
          <p:cNvSpPr txBox="1">
            <a:spLocks/>
          </p:cNvSpPr>
          <p:nvPr/>
        </p:nvSpPr>
        <p:spPr>
          <a:xfrm>
            <a:off x="829810" y="581060"/>
            <a:ext cx="10515600" cy="1019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11D7C77E-52F1-4DCA-BDD0-94437D96B8A9}"/>
              </a:ext>
            </a:extLst>
          </p:cNvPr>
          <p:cNvSpPr txBox="1">
            <a:spLocks/>
          </p:cNvSpPr>
          <p:nvPr/>
        </p:nvSpPr>
        <p:spPr>
          <a:xfrm>
            <a:off x="838200" y="220334"/>
            <a:ext cx="10515600" cy="1019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имеющихся ресурсов для реализации проекта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DE62D62-8E25-49E2-88FC-10E7D6EAA72B}"/>
              </a:ext>
            </a:extLst>
          </p:cNvPr>
          <p:cNvSpPr/>
          <p:nvPr/>
        </p:nvSpPr>
        <p:spPr>
          <a:xfrm>
            <a:off x="1011918" y="4686069"/>
            <a:ext cx="106379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2D5E063-D04B-4020-9540-59A732DD30F5}"/>
              </a:ext>
            </a:extLst>
          </p:cNvPr>
          <p:cNvSpPr/>
          <p:nvPr/>
        </p:nvSpPr>
        <p:spPr>
          <a:xfrm>
            <a:off x="846590" y="1137514"/>
            <a:ext cx="10637941" cy="3868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 Центра коллективного пользования Вологодского государственного университета «Современные биотехнологии»: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 для выделения ДНК из образцов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Термостат программируемый для проведения ПЦР-анализа ТП4-ПЦР-01 – «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Терцик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Камера для электрофореза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Wide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Mini-Sub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GT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Устройство для электрофореза нуклеиновых кислот в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агарозных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акриламидных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гелях УЭФ-01-«ДНК-Техн.»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видеодокументирования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электрофоретических гелей.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https://agrodiagnostica.ru/images/imgagro/tercik_big.gif">
            <a:extLst>
              <a:ext uri="{FF2B5EF4-FFF2-40B4-BE49-F238E27FC236}">
                <a16:creationId xmlns:a16="http://schemas.microsoft.com/office/drawing/2014/main" xmlns="" id="{A4D5DB32-B637-4F57-A1FC-6B18F4DE9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9009" y="1434743"/>
            <a:ext cx="1336779" cy="133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cdn.shopify.com/s/files/1/2313/1237/products/1.5ml-eppendorf-micro-tube_2048x.jpg?v=1532987411">
            <a:extLst>
              <a:ext uri="{FF2B5EF4-FFF2-40B4-BE49-F238E27FC236}">
                <a16:creationId xmlns:a16="http://schemas.microsoft.com/office/drawing/2014/main" xmlns="" id="{AE93C87A-7003-4305-9477-A6679CD1C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50" t="13633" r="20769" b="14948"/>
          <a:stretch/>
        </p:blipFill>
        <p:spPr bwMode="auto">
          <a:xfrm>
            <a:off x="8274203" y="1592741"/>
            <a:ext cx="672859" cy="92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C62F235-6220-4878-8A2A-400DC5B9CEC8}"/>
              </a:ext>
            </a:extLst>
          </p:cNvPr>
          <p:cNvSpPr/>
          <p:nvPr/>
        </p:nvSpPr>
        <p:spPr>
          <a:xfrm>
            <a:off x="829809" y="3429000"/>
            <a:ext cx="5586123" cy="3150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Договоренность о взаимодействии с сельхозпредприятиями Вологодской области в части получения образцов биологического материала для выделения ДНК (</a:t>
            </a:r>
            <a:r>
              <a:rPr lang="ru-RU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выщипы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уха).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Проведенная работа по выявлению и генотипированию наиболее чистокровных животных на сельхозпредприятиях Вологодской области.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Договоренность о сотрудничестве с компанией </a:t>
            </a:r>
            <a:r>
              <a:rPr 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Genotek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ФИЦ «Всероссийский научно-исследовательский институт животноводства имени академика Л.К. Эрнста» в части сканирования ДНК-микрочипов и обработки данных.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https://www.illumina.com/content/dam/illumina-marketing/images/product/microarray-kits/bovine-snp50-whole-genome-genotyping-kits.jpg">
            <a:extLst>
              <a:ext uri="{FF2B5EF4-FFF2-40B4-BE49-F238E27FC236}">
                <a16:creationId xmlns:a16="http://schemas.microsoft.com/office/drawing/2014/main" xmlns="" id="{1C36BB49-1DB6-446D-AF81-C62DDD265E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07" r="35884"/>
          <a:stretch/>
        </p:blipFill>
        <p:spPr bwMode="auto">
          <a:xfrm>
            <a:off x="10779527" y="1548132"/>
            <a:ext cx="450164" cy="101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583CFB4-DBBE-4FC7-A32B-CE5AE04D46A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47911" t="16205" r="7660" b="17312"/>
          <a:stretch/>
        </p:blipFill>
        <p:spPr>
          <a:xfrm>
            <a:off x="6585901" y="3110742"/>
            <a:ext cx="3810788" cy="320767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77E9E02-A2C3-4470-AE31-120CD62448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9305" t="19824" r="83765" b="63698"/>
          <a:stretch/>
        </p:blipFill>
        <p:spPr>
          <a:xfrm>
            <a:off x="10524163" y="4086479"/>
            <a:ext cx="871269" cy="116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4389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419DE43E-1FDB-4A97-84EA-18D8D5CE3549}"/>
              </a:ext>
            </a:extLst>
          </p:cNvPr>
          <p:cNvSpPr txBox="1">
            <a:spLocks/>
          </p:cNvSpPr>
          <p:nvPr/>
        </p:nvSpPr>
        <p:spPr>
          <a:xfrm>
            <a:off x="838200" y="220334"/>
            <a:ext cx="10515600" cy="1019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 использования результатов проекта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E9989F3A-35DF-48A9-BD44-CA9BDBDC7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сегменты потребителей: 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Агрохолдинги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Племенные предприятия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Фермерские хозяйства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  <a:endParaRPr lang="ru-RU" sz="1800" b="1" i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98D87F5-C487-4B28-B9B4-40AC64490D3B}"/>
              </a:ext>
            </a:extLst>
          </p:cNvPr>
          <p:cNvSpPr/>
          <p:nvPr/>
        </p:nvSpPr>
        <p:spPr>
          <a:xfrm>
            <a:off x="5757643" y="1262380"/>
            <a:ext cx="609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1 января 2020 года племенная база Вологодской области представлена 44 юридическими лицами.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племенных организациях по разведению крупного рогатого скота содержится 57 % от общего поголовья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(более 40 тыс. голов).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D5899F8-1CEF-4CB5-8E65-B834977AD9FB}"/>
              </a:ext>
            </a:extLst>
          </p:cNvPr>
          <p:cNvSpPr/>
          <p:nvPr/>
        </p:nvSpPr>
        <p:spPr>
          <a:xfrm>
            <a:off x="800819" y="2736503"/>
            <a:ext cx="4456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Вологодской области и соседних регионов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9D16E61-6FD7-4EA8-9A75-910B70D1E195}"/>
              </a:ext>
            </a:extLst>
          </p:cNvPr>
          <p:cNvSpPr/>
          <p:nvPr/>
        </p:nvSpPr>
        <p:spPr>
          <a:xfrm>
            <a:off x="5757642" y="3570704"/>
            <a:ext cx="603466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Важный шаг к применению геномной селекции:</a:t>
            </a:r>
          </a:p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точности отбора при использовании геномной селекции – до 70% (для традиционной – 25%).</a:t>
            </a:r>
          </a:p>
          <a:p>
            <a:pPr marL="285750" indent="-285750" algn="just">
              <a:buFontTx/>
              <a:buChar char="-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 Ирландии за 5 лет продуктивность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повысилась на 50 %, все элитные быки заменены с импортных на местные. Прибыль от внедрения в 10 раз превысила расходы.</a:t>
            </a:r>
          </a:p>
          <a:p>
            <a:pPr marL="285750" indent="-285750" algn="just">
              <a:buFontTx/>
              <a:buChar char="-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Удмуртия реализуется программа субсидирования затрат на генотипирование КРС. 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91237EB-01EB-452D-B9DD-BA7483829A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0484" b="3378"/>
          <a:stretch/>
        </p:blipFill>
        <p:spPr>
          <a:xfrm>
            <a:off x="186016" y="3347829"/>
            <a:ext cx="5479348" cy="265488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C541745-3610-4FBA-8F69-FF7EBF78EDC9}"/>
              </a:ext>
            </a:extLst>
          </p:cNvPr>
          <p:cNvSpPr/>
          <p:nvPr/>
        </p:nvSpPr>
        <p:spPr>
          <a:xfrm>
            <a:off x="2573302" y="3119774"/>
            <a:ext cx="72461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9484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991D906F-8E30-4F38-A4BA-CBDBC3E722C5}"/>
              </a:ext>
            </a:extLst>
          </p:cNvPr>
          <p:cNvSpPr txBox="1">
            <a:spLocks/>
          </p:cNvSpPr>
          <p:nvPr/>
        </p:nvSpPr>
        <p:spPr>
          <a:xfrm>
            <a:off x="838200" y="220334"/>
            <a:ext cx="10515600" cy="1019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Смета научно-технического проекта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7EE10632-9BEB-4937-B2DB-A553F3A28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1538752"/>
              </p:ext>
            </p:extLst>
          </p:nvPr>
        </p:nvGraphicFramePr>
        <p:xfrm>
          <a:off x="724619" y="1164565"/>
          <a:ext cx="10748513" cy="54250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4368">
                  <a:extLst>
                    <a:ext uri="{9D8B030D-6E8A-4147-A177-3AD203B41FA5}">
                      <a16:colId xmlns:a16="http://schemas.microsoft.com/office/drawing/2014/main" xmlns="" val="3946262424"/>
                    </a:ext>
                  </a:extLst>
                </a:gridCol>
                <a:gridCol w="8446305">
                  <a:extLst>
                    <a:ext uri="{9D8B030D-6E8A-4147-A177-3AD203B41FA5}">
                      <a16:colId xmlns:a16="http://schemas.microsoft.com/office/drawing/2014/main" xmlns="" val="1435451171"/>
                    </a:ext>
                  </a:extLst>
                </a:gridCol>
                <a:gridCol w="1777840">
                  <a:extLst>
                    <a:ext uri="{9D8B030D-6E8A-4147-A177-3AD203B41FA5}">
                      <a16:colId xmlns:a16="http://schemas.microsoft.com/office/drawing/2014/main" xmlns="" val="2394616182"/>
                    </a:ext>
                  </a:extLst>
                </a:gridCol>
              </a:tblGrid>
              <a:tr h="412604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</a:p>
                  </a:txBody>
                  <a:tcPr marL="16039" marR="1603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видов затрат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9" marR="1603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Сумма (руб.)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9" marR="16039" marT="0" marB="0" anchor="ctr"/>
                </a:tc>
                <a:extLst>
                  <a:ext uri="{0D108BD9-81ED-4DB2-BD59-A6C34878D82A}">
                    <a16:rowId xmlns:a16="http://schemas.microsoft.com/office/drawing/2014/main" xmlns="" val="1369764154"/>
                  </a:ext>
                </a:extLst>
              </a:tr>
              <a:tr h="56417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9" marR="16039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Приобретение специального оборудования, сырья, расходных материалов, комплектующих, необходимых для выполнения работы (приобретение ДНК-микрочипов высокой плотности (более 500 000 </a:t>
                      </a:r>
                      <a:r>
                        <a:rPr lang="en-US" sz="1200" dirty="0">
                          <a:effectLst/>
                        </a:rPr>
                        <a:t>SNP</a:t>
                      </a:r>
                      <a:r>
                        <a:rPr lang="ru-RU" sz="1200" dirty="0">
                          <a:effectLst/>
                        </a:rPr>
                        <a:t>) для анализа 96 образцов)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9" marR="1603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822 529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9" marR="16039" marT="0" marB="0"/>
                </a:tc>
                <a:extLst>
                  <a:ext uri="{0D108BD9-81ED-4DB2-BD59-A6C34878D82A}">
                    <a16:rowId xmlns:a16="http://schemas.microsoft.com/office/drawing/2014/main" xmlns="" val="52720557"/>
                  </a:ext>
                </a:extLst>
              </a:tr>
              <a:tr h="42313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9" marR="16039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Приобретение специального оборудования, сырья, расходных материалов, комплектующих, необходимых для выполнения работы (приобретение наборов реагентов для работы с ДНК-микрочипами)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9" marR="1603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266 707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9" marR="16039" marT="0" marB="0"/>
                </a:tc>
                <a:extLst>
                  <a:ext uri="{0D108BD9-81ED-4DB2-BD59-A6C34878D82A}">
                    <a16:rowId xmlns:a16="http://schemas.microsoft.com/office/drawing/2014/main" xmlns="" val="1951446569"/>
                  </a:ext>
                </a:extLst>
              </a:tr>
              <a:tr h="56417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9" marR="16039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Приобретение специального оборудования, сырья, расходных материалов, комплектующих, необходимых для выполнения работы (приобретение набора реагентов для выделения ДНК из 96 образцов биологического материала)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9" marR="1603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37 205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9" marR="16039" marT="0" marB="0"/>
                </a:tc>
                <a:extLst>
                  <a:ext uri="{0D108BD9-81ED-4DB2-BD59-A6C34878D82A}">
                    <a16:rowId xmlns:a16="http://schemas.microsoft.com/office/drawing/2014/main" xmlns="" val="1016320940"/>
                  </a:ext>
                </a:extLst>
              </a:tr>
              <a:tr h="42313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9" marR="16039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Приобретение специального оборудования, сырья, расходных материалов, комплектующих, необходимых для выполнения работы (приобретение расходных материалов (перчаток, бахил, дезинфицирующих средств)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9" marR="1603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10 000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9" marR="16039" marT="0" marB="0"/>
                </a:tc>
                <a:extLst>
                  <a:ext uri="{0D108BD9-81ED-4DB2-BD59-A6C34878D82A}">
                    <a16:rowId xmlns:a16="http://schemas.microsoft.com/office/drawing/2014/main" xmlns="" val="423117807"/>
                  </a:ext>
                </a:extLst>
              </a:tr>
              <a:tr h="28208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9" marR="16039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Работа по </a:t>
                      </a:r>
                      <a:r>
                        <a:rPr lang="ru-RU" sz="1200" dirty="0" err="1">
                          <a:effectLst/>
                        </a:rPr>
                        <a:t>пробоподготовке</a:t>
                      </a:r>
                      <a:r>
                        <a:rPr lang="ru-RU" sz="1200" dirty="0">
                          <a:effectLst/>
                        </a:rPr>
                        <a:t> и сканированию ДНК-микрочипов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9" marR="1603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144 400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9" marR="16039" marT="0" marB="0"/>
                </a:tc>
                <a:extLst>
                  <a:ext uri="{0D108BD9-81ED-4DB2-BD59-A6C34878D82A}">
                    <a16:rowId xmlns:a16="http://schemas.microsoft.com/office/drawing/2014/main" xmlns="" val="3413031603"/>
                  </a:ext>
                </a:extLst>
              </a:tr>
              <a:tr h="56417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9" marR="16039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Участие в выездных мероприятиях (командировочные и транспортные расходы при перемещении по территории Вологодской области с целью отбора биологических образцов на сельхозпредприятиях (горюче-смазочные материалы, аренда автомобиля, услуги водителя)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9" marR="1603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50 000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9" marR="16039" marT="0" marB="0"/>
                </a:tc>
                <a:extLst>
                  <a:ext uri="{0D108BD9-81ED-4DB2-BD59-A6C34878D82A}">
                    <a16:rowId xmlns:a16="http://schemas.microsoft.com/office/drawing/2014/main" xmlns="" val="1662660669"/>
                  </a:ext>
                </a:extLst>
              </a:tr>
              <a:tr h="42313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9" marR="16039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Участие в выездных мероприятиях (транспортные расходы при поездках в сторонние организации с целью передачи образцов для сканирования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9" marR="1603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10 000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9" marR="16039" marT="0" marB="0"/>
                </a:tc>
                <a:extLst>
                  <a:ext uri="{0D108BD9-81ED-4DB2-BD59-A6C34878D82A}">
                    <a16:rowId xmlns:a16="http://schemas.microsoft.com/office/drawing/2014/main" xmlns="" val="309065937"/>
                  </a:ext>
                </a:extLst>
              </a:tr>
              <a:tr h="28208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9" marR="16039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Расходы, связанные с опубликованием результатов, полученных в ходе выполнения работы, в научных изданиях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9" marR="1603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50 000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9" marR="16039" marT="0" marB="0"/>
                </a:tc>
                <a:extLst>
                  <a:ext uri="{0D108BD9-81ED-4DB2-BD59-A6C34878D82A}">
                    <a16:rowId xmlns:a16="http://schemas.microsoft.com/office/drawing/2014/main" xmlns="" val="3405246958"/>
                  </a:ext>
                </a:extLst>
              </a:tr>
              <a:tr h="28208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9" marR="16039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Расходы, связанные с оформлением прав на результаты интеллектуальной деятельности по теме работы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9" marR="1603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120 000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9" marR="16039" marT="0" marB="0"/>
                </a:tc>
                <a:extLst>
                  <a:ext uri="{0D108BD9-81ED-4DB2-BD59-A6C34878D82A}">
                    <a16:rowId xmlns:a16="http://schemas.microsoft.com/office/drawing/2014/main" xmlns="" val="1990607018"/>
                  </a:ext>
                </a:extLst>
              </a:tr>
              <a:tr h="28208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9" marR="16039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Компенсация трудозатрат руководителя и исполнителей работы – вознаграждение, выплата заработной платы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9" marR="1603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692 546,4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9" marR="16039" marT="0" marB="0"/>
                </a:tc>
                <a:extLst>
                  <a:ext uri="{0D108BD9-81ED-4DB2-BD59-A6C34878D82A}">
                    <a16:rowId xmlns:a16="http://schemas.microsoft.com/office/drawing/2014/main" xmlns="" val="742194753"/>
                  </a:ext>
                </a:extLst>
              </a:tr>
              <a:tr h="28208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9" marR="16039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Выплаты удержаний, произведённых с заработной платы (налог на доходы физических лиц – 13%)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9" marR="1603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90 031,03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9" marR="16039" marT="0" marB="0"/>
                </a:tc>
                <a:extLst>
                  <a:ext uri="{0D108BD9-81ED-4DB2-BD59-A6C34878D82A}">
                    <a16:rowId xmlns:a16="http://schemas.microsoft.com/office/drawing/2014/main" xmlns="" val="3804132396"/>
                  </a:ext>
                </a:extLst>
              </a:tr>
              <a:tr h="148910">
                <a:tc gridSpan="2"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ИТОГО:</a:t>
                      </a: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9" marR="160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2 293 419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9" marR="16039" marT="0" marB="0"/>
                </a:tc>
                <a:extLst>
                  <a:ext uri="{0D108BD9-81ED-4DB2-BD59-A6C34878D82A}">
                    <a16:rowId xmlns:a16="http://schemas.microsoft.com/office/drawing/2014/main" xmlns="" val="1742389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67897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AB06765F-CF48-4A33-BC03-A652321F838D}"/>
              </a:ext>
            </a:extLst>
          </p:cNvPr>
          <p:cNvSpPr txBox="1">
            <a:spLocks/>
          </p:cNvSpPr>
          <p:nvPr/>
        </p:nvSpPr>
        <p:spPr>
          <a:xfrm>
            <a:off x="838200" y="220334"/>
            <a:ext cx="10515600" cy="1019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2C7C06E-689E-485B-8A5F-133C0301FF3D}"/>
              </a:ext>
            </a:extLst>
          </p:cNvPr>
          <p:cNvSpPr txBox="1">
            <a:spLocks/>
          </p:cNvSpPr>
          <p:nvPr/>
        </p:nvSpPr>
        <p:spPr>
          <a:xfrm>
            <a:off x="838200" y="1512959"/>
            <a:ext cx="10805719" cy="1300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Спирин Кирилл Сергеевич </a:t>
            </a:r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Вологодского государственного университета (Институт математики, естественных и компьютерных наук, 2 курс очной магистратуры, направление 06.04.01 «Биология», профиль «Экология»)</a:t>
            </a:r>
          </a:p>
          <a:p>
            <a:pPr algn="l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 (999)-260-60-43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spirin90@gmail.com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6176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1291</Words>
  <Application>Microsoft Office PowerPoint</Application>
  <PresentationFormat>Произвольный</PresentationFormat>
  <Paragraphs>143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Актуальность научно-технического проекта</vt:lpstr>
      <vt:lpstr>Цель научно-технического проекта   создание базы данных с генотипами традиционных пород крупного рогатого скота Вологодской области для дальнейшего использования в племенной и селекционной работе (применения подходов геномной селекции) с перспективой создания кастомизированных ДНК-микрочипов. 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kdm-8</dc:creator>
  <cp:lastModifiedBy>Nekludova.OV</cp:lastModifiedBy>
  <cp:revision>54</cp:revision>
  <dcterms:created xsi:type="dcterms:W3CDTF">2020-10-18T15:48:50Z</dcterms:created>
  <dcterms:modified xsi:type="dcterms:W3CDTF">2021-10-25T10:43:29Z</dcterms:modified>
</cp:coreProperties>
</file>