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8E4634-12D3-475A-8CDC-67A12C72C3DB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B591B5-E1ED-4FE4-9939-2C5D9621163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167" y="509957"/>
            <a:ext cx="8144135" cy="173208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Конкурс научно-технических проектов Вологодской области «Потенциал </a:t>
            </a:r>
            <a:r>
              <a:rPr lang="ru-RU" sz="3600" dirty="0"/>
              <a:t>будущего»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5550" y="5061919"/>
            <a:ext cx="10472928" cy="639793"/>
          </a:xfrm>
        </p:spPr>
        <p:txBody>
          <a:bodyPr/>
          <a:lstStyle/>
          <a:p>
            <a:r>
              <a:rPr lang="ru-RU" dirty="0"/>
              <a:t>Студент 5 курса </a:t>
            </a:r>
            <a:r>
              <a:rPr lang="ru-RU" dirty="0" err="1"/>
              <a:t>ВоГУ</a:t>
            </a:r>
            <a:r>
              <a:rPr lang="ru-RU" dirty="0"/>
              <a:t> Семиков Егор Евгеньевич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5550" y="2639977"/>
            <a:ext cx="8964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Программный комплекс расчета станции технического обслуживания автомобилей для условий превышения предложения над спросом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909" y="5701712"/>
            <a:ext cx="808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Номинация: молодежное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286400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8EAE3517-BB99-45BC-83C3-9C5E5C12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163"/>
            <a:ext cx="10972800" cy="4389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Этап 1. Текущий. Зарплата исполнителей с налогами 100 000 руб.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Этап 2. Перспективный. Зарплата исполнителей с налогами 300 000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43266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Семиков </a:t>
            </a:r>
            <a:r>
              <a:rPr lang="ru-RU" smtClean="0"/>
              <a:t>Егор Евгеньевич</a:t>
            </a:r>
          </a:p>
          <a:p>
            <a:r>
              <a:rPr lang="ru-RU" dirty="0" smtClean="0"/>
              <a:t>Почта: </a:t>
            </a:r>
            <a:r>
              <a:rPr lang="en-US" dirty="0" smtClean="0"/>
              <a:t>eg.semikov@yandex.ru</a:t>
            </a:r>
          </a:p>
          <a:p>
            <a:r>
              <a:rPr lang="ru-RU" dirty="0" smtClean="0"/>
              <a:t>Телефон: +79517463409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08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19" y="0"/>
            <a:ext cx="10972800" cy="921280"/>
          </a:xfrm>
        </p:spPr>
        <p:txBody>
          <a:bodyPr/>
          <a:lstStyle/>
          <a:p>
            <a:r>
              <a:rPr lang="ru-RU" dirty="0"/>
              <a:t>Актуальность и научная новизна НТП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6" t="1916" r="8270"/>
          <a:stretch/>
        </p:blipFill>
        <p:spPr bwMode="auto">
          <a:xfrm>
            <a:off x="10182221" y="1002593"/>
            <a:ext cx="1834460" cy="26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tatic.auction.ru/offer_images/rd48/2020/03/03/05/big/H/H2Lpxwa2X6F/773537_fastovcev_g_f_ljasko_v_i_chepelevskij_g_i_organizacija_tekhnicheskogo_obsluzhivanija_i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43" y="3978706"/>
            <a:ext cx="1939002" cy="258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chitel.by/storage/thumbs/10/h1001_w1001_10483a7f3641c50afe6e7e44e0808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90" y="752910"/>
            <a:ext cx="1880734" cy="28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cdn1.ozone.ru/multimedia/10059249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cdn1.ozone.ru/multimedia/100592494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561" y="3752602"/>
            <a:ext cx="1911780" cy="28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3" descr="https://cdn1.ozone.ru/multimedia/c1200/10006976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68" y="963545"/>
            <a:ext cx="1704975" cy="26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59" y="3917145"/>
            <a:ext cx="2042370" cy="290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6" r="28898"/>
          <a:stretch/>
        </p:blipFill>
        <p:spPr bwMode="auto">
          <a:xfrm>
            <a:off x="8324592" y="865157"/>
            <a:ext cx="1740640" cy="277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https://bookree.org/loader/img.php?dir=7c3fd5281655d18bb35601fa264ebb94&amp;file=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56" y="3752602"/>
            <a:ext cx="1846428" cy="29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47" y="1886614"/>
            <a:ext cx="1735621" cy="25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1095442"/>
            <a:ext cx="36101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Расчет СТО заключается в определении числа и типа постов автосервиса и их последующей загрузки.</a:t>
            </a:r>
          </a:p>
          <a:p>
            <a:endParaRPr lang="ru-RU" dirty="0"/>
          </a:p>
          <a:p>
            <a:r>
              <a:rPr lang="ru-RU" sz="1400" dirty="0"/>
              <a:t>Все применяющиеся в настоящее время «классические» методики (справа) созданы для условий превышения спроса над предложением (очередей на СТО), характерных для советской экономики. </a:t>
            </a:r>
          </a:p>
          <a:p>
            <a:endParaRPr lang="ru-RU" dirty="0"/>
          </a:p>
          <a:p>
            <a:r>
              <a:rPr lang="ru-RU" b="1" dirty="0"/>
              <a:t>В современных условиях (превышения предложения над спросом) методики не учитывают неравномерности поступления заказов и не могут дать адекватного результата по загрузке постов (невозможно определить выручку и </a:t>
            </a:r>
            <a:r>
              <a:rPr lang="ru-RU" b="1" dirty="0" err="1"/>
              <a:t>фин.результат</a:t>
            </a:r>
            <a:r>
              <a:rPr lang="ru-RU" b="1" dirty="0"/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9AF23B-2A3E-4E9A-B174-294B2BBAF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1708" r="22889" b="1470"/>
          <a:stretch/>
        </p:blipFill>
        <p:spPr bwMode="auto">
          <a:xfrm>
            <a:off x="7019487" y="2595888"/>
            <a:ext cx="1769411" cy="25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3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342835"/>
            <a:ext cx="10972800" cy="921280"/>
          </a:xfrm>
        </p:spPr>
        <p:txBody>
          <a:bodyPr/>
          <a:lstStyle/>
          <a:p>
            <a:r>
              <a:rPr lang="ru-RU" dirty="0"/>
              <a:t>Актуальность и научная новизна НТП</a:t>
            </a:r>
          </a:p>
        </p:txBody>
      </p:sp>
      <p:sp>
        <p:nvSpPr>
          <p:cNvPr id="4" name="AutoShape 8" descr="https://cdn1.ozone.ru/multimedia/10059249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cdn1.ozone.ru/multimedia/100592494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https://cdn1.ozone.ru/multimedia/c1200/100069766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91037" y="1264115"/>
            <a:ext cx="7456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настоящее время для определения объемов работ, выполняемых на СТО применяется понятие «Условно обслуживаемый автомобиль», что в условиях государственной монополии советской экономики – имело смысл.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В современных условиях количество заявок на СТО определяется рыночными механизмами и зависит от множества факторов.</a:t>
            </a:r>
          </a:p>
          <a:p>
            <a:endParaRPr lang="ru-RU" b="1" dirty="0"/>
          </a:p>
          <a:p>
            <a:r>
              <a:rPr lang="ru-RU" b="1" dirty="0"/>
              <a:t>Заезд автомобилей на СТО носит вероятностный характер, а расчет по прежнему предлагается аналитическими методами.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4937BE7-BDD0-42A7-B584-5AD61D7D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0" t="33889" r="6250" b="11813"/>
          <a:stretch/>
        </p:blipFill>
        <p:spPr>
          <a:xfrm>
            <a:off x="7456987" y="4341845"/>
            <a:ext cx="4491038" cy="21910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867501-8976-4307-89D8-8DF98B0A63D0}"/>
              </a:ext>
            </a:extLst>
          </p:cNvPr>
          <p:cNvSpPr txBox="1"/>
          <p:nvPr/>
        </p:nvSpPr>
        <p:spPr>
          <a:xfrm>
            <a:off x="155575" y="4160106"/>
            <a:ext cx="7121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Научная новизна заключается в том, что предлагается программный комплекс позволяющий выполнять моделирование потока заявок на СТО с использованием метода Монте-Карло для определения загрузки СТО в условиях нестационарного потока заявок и резервирования за счет производства (а не очередей клиентов), характерных для современной рыночной модели экономики.</a:t>
            </a:r>
          </a:p>
          <a:p>
            <a:endParaRPr lang="ru-RU" sz="1600" dirty="0"/>
          </a:p>
          <a:p>
            <a:r>
              <a:rPr lang="ru-RU" sz="1600" b="1" dirty="0"/>
              <a:t>На рынке не существует программ расчета СТО, способных оценить загрузку постов с учетом неравномерностей поступления заявок по сезонам, дням недели, часам суток и видам работ.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122C471-2605-49A7-980E-4A90509C2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61" t="31111" r="41368" b="28518"/>
          <a:stretch/>
        </p:blipFill>
        <p:spPr>
          <a:xfrm>
            <a:off x="191996" y="1264115"/>
            <a:ext cx="4199381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0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НТП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290" y="1847088"/>
            <a:ext cx="10972800" cy="472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Цель: Создать программу расчета СТО с использование метода</a:t>
            </a:r>
          </a:p>
          <a:p>
            <a:pPr marL="0" indent="0">
              <a:buNone/>
            </a:pPr>
            <a:r>
              <a:rPr lang="ru-RU" sz="2800" dirty="0"/>
              <a:t>            Монте-Карло*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Задачи: </a:t>
            </a:r>
          </a:p>
          <a:p>
            <a:pPr marL="514350" indent="-514350">
              <a:buAutoNum type="arabicPeriod"/>
            </a:pPr>
            <a:r>
              <a:rPr lang="ru-RU" sz="2800" dirty="0"/>
              <a:t>Изучить неравномерности поступления заявок.</a:t>
            </a:r>
          </a:p>
          <a:p>
            <a:pPr marL="514350" indent="-514350">
              <a:buAutoNum type="arabicPeriod"/>
            </a:pPr>
            <a:r>
              <a:rPr lang="ru-RU" sz="2800" dirty="0"/>
              <a:t>Написать программу**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500" dirty="0"/>
              <a:t>* Методика описана: 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Проектирование станций технического обслуживания автомобилей: методические указания к курсовому и дипломному проектированию: специальность 15.02.00/ сост.: </a:t>
            </a:r>
            <a:r>
              <a:rPr lang="ru-RU" sz="1500" i="0" dirty="0" err="1">
                <a:effectLst/>
                <a:latin typeface="Times New Roman" panose="02020603050405020304" pitchFamily="18" charset="0"/>
              </a:rPr>
              <a:t>Дажин</a:t>
            </a:r>
            <a:r>
              <a:rPr lang="ru-RU" sz="1500" b="1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В. Г., Майоров Б. О. - Вологда: </a:t>
            </a:r>
            <a:r>
              <a:rPr lang="ru-RU" sz="15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ВоПИ</a:t>
            </a:r>
            <a:r>
              <a:rPr lang="ru-RU" sz="1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1998. - 25 с.: ил.</a:t>
            </a:r>
            <a:r>
              <a:rPr lang="ru-RU" sz="1500" dirty="0"/>
              <a:t>. </a:t>
            </a:r>
          </a:p>
          <a:p>
            <a:pPr marL="0" indent="0">
              <a:buNone/>
            </a:pPr>
            <a:r>
              <a:rPr lang="ru-RU" sz="1500" dirty="0"/>
              <a:t>** по сравнению  с методикой 1998 года необходимо добавить фактор «учета блуждающей случайной величины», визуализацию результатов моделирования и учёта, усовершенствовать модель СТО.</a:t>
            </a:r>
          </a:p>
        </p:txBody>
      </p:sp>
    </p:spTree>
    <p:extLst>
      <p:ext uri="{BB962C8B-B14F-4D97-AF65-F5344CB8AC3E}">
        <p14:creationId xmlns:p14="http://schemas.microsoft.com/office/powerpoint/2010/main" val="27826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Метод Монте-Карло моделирует поступление заявок на СТО в зависимости от неравномерности их поступления по:</a:t>
            </a:r>
          </a:p>
          <a:p>
            <a:pPr>
              <a:buFontTx/>
              <a:buChar char="-"/>
            </a:pPr>
            <a:r>
              <a:rPr lang="ru-RU" sz="2000" dirty="0"/>
              <a:t>сезонам года;</a:t>
            </a:r>
          </a:p>
          <a:p>
            <a:pPr>
              <a:buFontTx/>
              <a:buChar char="-"/>
            </a:pPr>
            <a:r>
              <a:rPr lang="ru-RU" sz="2000" dirty="0"/>
              <a:t>дням недели;</a:t>
            </a:r>
          </a:p>
          <a:p>
            <a:pPr>
              <a:buFontTx/>
              <a:buChar char="-"/>
            </a:pPr>
            <a:r>
              <a:rPr lang="ru-RU" sz="2000" dirty="0"/>
              <a:t>часам рабочего дня;</a:t>
            </a:r>
          </a:p>
          <a:p>
            <a:pPr>
              <a:buFontTx/>
              <a:buChar char="-"/>
            </a:pPr>
            <a:r>
              <a:rPr lang="ru-RU" sz="2000" dirty="0"/>
              <a:t>видам работ.</a:t>
            </a:r>
          </a:p>
          <a:p>
            <a:pPr marL="0" indent="0">
              <a:buNone/>
            </a:pPr>
            <a:r>
              <a:rPr lang="ru-RU" dirty="0"/>
              <a:t>Программа моделирует поступление заявок и учитывает их выполнение за расчетный период (год).</a:t>
            </a:r>
          </a:p>
          <a:p>
            <a:pPr marL="0" indent="0">
              <a:buNone/>
            </a:pPr>
            <a:r>
              <a:rPr lang="ru-RU" dirty="0"/>
              <a:t>В результате можно оценить количество выполненных и упущенных работ, которые неизбежны из-за неравномерностей поступления заказов в систему массового обслуживания.</a:t>
            </a:r>
          </a:p>
          <a:p>
            <a:pPr marL="0" indent="0">
              <a:buNone/>
            </a:pPr>
            <a:r>
              <a:rPr lang="ru-RU" dirty="0"/>
              <a:t>Комбинируя «элементы решения» без дорогостоящего натурного эксперимента можно оценить технические и экономические последствия принимаемых управленческих решений (число постов, сменность работы, виды оказываемых услуг и т.п.)</a:t>
            </a:r>
          </a:p>
        </p:txBody>
      </p:sp>
    </p:spTree>
    <p:extLst>
      <p:ext uri="{BB962C8B-B14F-4D97-AF65-F5344CB8AC3E}">
        <p14:creationId xmlns:p14="http://schemas.microsoft.com/office/powerpoint/2010/main" val="281292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44" y="329058"/>
            <a:ext cx="11875911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технологии (скриншоты программы)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E0397FEC-CC24-468F-A9DC-4576EA86D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87" t="25353" r="31354" b="29928"/>
          <a:stretch/>
        </p:blipFill>
        <p:spPr>
          <a:xfrm>
            <a:off x="48302" y="1753032"/>
            <a:ext cx="3244032" cy="2321286"/>
          </a:xfr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020A47B-F0B0-4402-A620-2A65F15D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38" t="25679" r="31482" b="26933"/>
          <a:stretch/>
        </p:blipFill>
        <p:spPr>
          <a:xfrm>
            <a:off x="3578486" y="1719681"/>
            <a:ext cx="3037406" cy="23317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6CA40A-49EA-4AC7-8C62-A588B8F83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32" t="25514" r="31379" b="26933"/>
          <a:stretch/>
        </p:blipFill>
        <p:spPr>
          <a:xfrm>
            <a:off x="933460" y="4225298"/>
            <a:ext cx="3037406" cy="23212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0F44399-B560-442B-B1A2-73B9431F9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32" t="25679" r="31379" b="26933"/>
          <a:stretch/>
        </p:blipFill>
        <p:spPr>
          <a:xfrm>
            <a:off x="4289083" y="4233333"/>
            <a:ext cx="3037406" cy="23132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0B91D85-CCD5-4902-A934-82EB87A14A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35" t="25514" r="31379" b="26933"/>
          <a:stretch/>
        </p:blipFill>
        <p:spPr>
          <a:xfrm>
            <a:off x="7428090" y="1958822"/>
            <a:ext cx="4472528" cy="34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НТП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Этап 1. Текущий. Создать программу расчета СТО с использованием метода Монте-Карло.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Этап 2. Перспективный. Связать программу расчета СТО с существующими на предприятиях программными комплексами (например 1С Автосервис) для автоматизации сбора данных о неравномерностях поступления заявок, характерных для каждого отдельного предприятия.</a:t>
            </a:r>
          </a:p>
          <a:p>
            <a:pPr marL="0" indent="0">
              <a:buNone/>
            </a:pPr>
            <a:r>
              <a:rPr lang="ru-RU" dirty="0"/>
              <a:t>Т.е. программа универсальна и автоматически приспосабливается к специфике каждого покупателя.</a:t>
            </a:r>
          </a:p>
        </p:txBody>
      </p:sp>
    </p:spTree>
    <p:extLst>
      <p:ext uri="{BB962C8B-B14F-4D97-AF65-F5344CB8AC3E}">
        <p14:creationId xmlns:p14="http://schemas.microsoft.com/office/powerpoint/2010/main" val="376263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имеющихся ресурсов для реализации НТП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Этап 1. Семиков Егор Евгеньевич -  разработчик программы.</a:t>
            </a:r>
          </a:p>
          <a:p>
            <a:pPr marL="0" indent="0">
              <a:buNone/>
            </a:pPr>
            <a:r>
              <a:rPr lang="ru-RU" sz="2800" dirty="0"/>
              <a:t>             Востров Анатолий Валентинович – научный руководитель.</a:t>
            </a:r>
          </a:p>
          <a:p>
            <a:pPr marL="0" indent="0" algn="r">
              <a:buNone/>
            </a:pPr>
            <a:r>
              <a:rPr lang="ru-RU" sz="2400" dirty="0"/>
              <a:t> (имеет опыт создания аналогичной программы в 1999 году, </a:t>
            </a:r>
          </a:p>
          <a:p>
            <a:pPr marL="0" indent="0" algn="r">
              <a:buNone/>
            </a:pPr>
            <a:r>
              <a:rPr lang="ru-RU" sz="2400" dirty="0"/>
              <a:t>работал исполнительным директором независимой СТО, </a:t>
            </a:r>
          </a:p>
          <a:p>
            <a:pPr marL="0" indent="0" algn="r">
              <a:buNone/>
            </a:pPr>
            <a:r>
              <a:rPr lang="ru-RU" sz="2400" dirty="0"/>
              <a:t>руководителем структурного подразделения дилерской СТО. </a:t>
            </a:r>
          </a:p>
          <a:p>
            <a:pPr marL="0" indent="0" algn="r">
              <a:buNone/>
            </a:pPr>
            <a:r>
              <a:rPr lang="ru-RU" sz="2400" dirty="0"/>
              <a:t>Автор методических пособий и методик расчета СТО)</a:t>
            </a:r>
          </a:p>
          <a:p>
            <a:pPr marL="0" indent="0">
              <a:buNone/>
            </a:pPr>
            <a:r>
              <a:rPr lang="ru-RU" sz="2800" dirty="0"/>
              <a:t>Этап 2 – потребуется специалист в области программирования с 1С Автосервис и др. программными продуктами  использующимися на СТО.  Менеджер по продажам. Бухгалтер.</a:t>
            </a:r>
          </a:p>
          <a:p>
            <a:pPr marL="0" indent="0">
              <a:buNone/>
            </a:pPr>
            <a:r>
              <a:rPr lang="ru-RU" sz="2800" dirty="0"/>
              <a:t>Создание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44439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017" y="308977"/>
            <a:ext cx="10972800" cy="1143000"/>
          </a:xfrm>
        </p:spPr>
        <p:txBody>
          <a:bodyPr/>
          <a:lstStyle/>
          <a:p>
            <a:r>
              <a:rPr lang="ru-RU" dirty="0"/>
              <a:t>Практическая значимость НТП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149984-1951-4BE9-AE6D-C9CBEF086163}"/>
              </a:ext>
            </a:extLst>
          </p:cNvPr>
          <p:cNvSpPr txBox="1"/>
          <p:nvPr/>
        </p:nvSpPr>
        <p:spPr>
          <a:xfrm>
            <a:off x="272928" y="1641652"/>
            <a:ext cx="43455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Согласно данных сервиса </a:t>
            </a:r>
            <a:r>
              <a:rPr lang="en-US" dirty="0"/>
              <a:t>2gis </a:t>
            </a:r>
            <a:r>
              <a:rPr lang="ru-RU" dirty="0"/>
              <a:t>в Вологде 377 объекта статуса «Автосервис».</a:t>
            </a:r>
          </a:p>
          <a:p>
            <a:r>
              <a:rPr lang="ru-RU" dirty="0"/>
              <a:t>Если 10% из них доросли до уровня прогнозирования показателей работы в планируемых будущих периодах и желают оценивать технические и экономические последствия принимаемых решений, то рынок только Вологды можно оценить в 37 клиентов.</a:t>
            </a:r>
          </a:p>
          <a:p>
            <a:r>
              <a:rPr lang="ru-RU" dirty="0"/>
              <a:t>Российский рынок, </a:t>
            </a:r>
            <a:r>
              <a:rPr lang="ru-RU" dirty="0" err="1"/>
              <a:t>т.о</a:t>
            </a:r>
            <a:r>
              <a:rPr lang="ru-RU" dirty="0"/>
              <a:t>. можно оценить около 10 000 клиентов.</a:t>
            </a:r>
          </a:p>
          <a:p>
            <a:r>
              <a:rPr lang="ru-RU" dirty="0"/>
              <a:t>При стоимости продукта в 25 000 руб. – выручка может составить 250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DE6D503-DD2B-46FC-8325-52188F155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3" b="7277"/>
          <a:stretch/>
        </p:blipFill>
        <p:spPr>
          <a:xfrm>
            <a:off x="4618445" y="1641652"/>
            <a:ext cx="7428089" cy="3785114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6371F3CA-FD6B-41EE-B8DA-EDAA5941DC45}"/>
              </a:ext>
            </a:extLst>
          </p:cNvPr>
          <p:cNvSpPr/>
          <p:nvPr/>
        </p:nvSpPr>
        <p:spPr>
          <a:xfrm>
            <a:off x="6795911" y="1884217"/>
            <a:ext cx="756356" cy="31608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9C4480A-FAEC-4AE1-BAE2-204E7266528B}"/>
              </a:ext>
            </a:extLst>
          </p:cNvPr>
          <p:cNvSpPr txBox="1"/>
          <p:nvPr/>
        </p:nvSpPr>
        <p:spPr>
          <a:xfrm>
            <a:off x="145465" y="5748804"/>
            <a:ext cx="119010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Комбинируя «элементы решения» без дорогостоящего натурного эксперимента можно оценить технические и экономические последствия принимаемых управленческих решений (число постов, сменность работы, виды оказываемых услуг и т.п.).</a:t>
            </a:r>
          </a:p>
          <a:p>
            <a:endParaRPr lang="ru-RU" sz="500" b="1" dirty="0"/>
          </a:p>
          <a:p>
            <a:r>
              <a:rPr lang="ru-RU" sz="1400" b="1" dirty="0"/>
              <a:t>На рынке нет другого комплекса, позволяющего спланировать загрузку постов СТО с учетом неравномерностей поступления заявок.</a:t>
            </a:r>
          </a:p>
          <a:p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F155BAB6-FB02-473F-B91B-B3F5CD1C62F3}"/>
              </a:ext>
            </a:extLst>
          </p:cNvPr>
          <p:cNvSpPr/>
          <p:nvPr/>
        </p:nvSpPr>
        <p:spPr>
          <a:xfrm>
            <a:off x="4780844" y="1687148"/>
            <a:ext cx="756356" cy="31608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3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</TotalTime>
  <Words>720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Конкурс научно-технических проектов Вологодской области «Потенциал будущего»</vt:lpstr>
      <vt:lpstr>Актуальность и научная новизна НТП</vt:lpstr>
      <vt:lpstr>Актуальность и научная новизна НТП</vt:lpstr>
      <vt:lpstr>Цель и задачи НТП</vt:lpstr>
      <vt:lpstr>Описание технологии</vt:lpstr>
      <vt:lpstr>Описание технологии (скриншоты программы)</vt:lpstr>
      <vt:lpstr>Этапы реализации НТП</vt:lpstr>
      <vt:lpstr>Оценка имеющихся ресурсов для реализации НТП</vt:lpstr>
      <vt:lpstr>Практическая значимость НТП</vt:lpstr>
      <vt:lpstr>Смета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научно-технических проектов Вологодской области «Потенциал будущего»</dc:title>
  <dc:creator>Пользователь</dc:creator>
  <cp:lastModifiedBy>338</cp:lastModifiedBy>
  <cp:revision>20</cp:revision>
  <dcterms:created xsi:type="dcterms:W3CDTF">2021-10-06T22:35:48Z</dcterms:created>
  <dcterms:modified xsi:type="dcterms:W3CDTF">2021-10-12T12:10:56Z</dcterms:modified>
</cp:coreProperties>
</file>