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0" r:id="rId7"/>
    <p:sldId id="269" r:id="rId8"/>
    <p:sldId id="270" r:id="rId9"/>
    <p:sldId id="271" r:id="rId10"/>
    <p:sldId id="272" r:id="rId11"/>
    <p:sldId id="273" r:id="rId12"/>
    <p:sldId id="268" r:id="rId13"/>
    <p:sldId id="264" r:id="rId14"/>
  </p:sldIdLst>
  <p:sldSz cx="9144000" cy="5715000" type="screen16x1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2"/>
    <a:srgbClr val="0033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90" y="-47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1051;&#1102;&#1073;&#1072;\Dropbox\&#1075;&#1080;&#1087;&#1086;&#1093;&#1083;&#1086;&#1088;&#1080;&#1090;%20&#1085;&#1072;&#1090;&#1088;&#1080;&#1103;\&#1056;&#1080;&#1089;&#1091;&#1085;&#1086;&#1082;%20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41508552182773"/>
          <c:y val="3.3455851964351656E-2"/>
          <c:w val="0.84715161403679995"/>
          <c:h val="0.79276452635934302"/>
        </c:manualLayout>
      </c:layout>
      <c:scatterChart>
        <c:scatterStyle val="lineMarker"/>
        <c:varyColors val="0"/>
        <c:ser>
          <c:idx val="0"/>
          <c:order val="0"/>
          <c:tx>
            <c:strRef>
              <c:f>Лист1!$N$3</c:f>
              <c:strCache>
                <c:ptCount val="1"/>
                <c:pt idx="0">
                  <c:v>концентрация хлоридов 20 г/л</c:v>
                </c:pt>
              </c:strCache>
            </c:strRef>
          </c:tx>
          <c:spPr>
            <a:ln w="28575">
              <a:noFill/>
            </a:ln>
          </c:spPr>
          <c:marker>
            <c:symbol val="circle"/>
            <c:size val="10"/>
            <c:spPr>
              <a:solidFill>
                <a:schemeClr val="tx2"/>
              </a:solidFill>
              <a:ln w="28575"/>
            </c:spPr>
          </c:marker>
          <c:trendline>
            <c:spPr>
              <a:ln w="38100">
                <a:solidFill>
                  <a:srgbClr val="1F497D"/>
                </a:solidFill>
              </a:ln>
            </c:spPr>
            <c:trendlineType val="poly"/>
            <c:order val="2"/>
            <c:dispRSqr val="0"/>
            <c:dispEq val="0"/>
          </c:trendline>
          <c:xVal>
            <c:numRef>
              <c:f>Лист1!$O$2:$Y$2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Лист1!$O$3:$Y$3</c:f>
              <c:numCache>
                <c:formatCode>General</c:formatCode>
                <c:ptCount val="11"/>
                <c:pt idx="0">
                  <c:v>0</c:v>
                </c:pt>
                <c:pt idx="1">
                  <c:v>1.2</c:v>
                </c:pt>
                <c:pt idx="2">
                  <c:v>2.9</c:v>
                </c:pt>
                <c:pt idx="3">
                  <c:v>3.2</c:v>
                </c:pt>
                <c:pt idx="4">
                  <c:v>3.8</c:v>
                </c:pt>
                <c:pt idx="5">
                  <c:v>4.0999999999999996</c:v>
                </c:pt>
                <c:pt idx="6">
                  <c:v>4.9000000000000004</c:v>
                </c:pt>
                <c:pt idx="7">
                  <c:v>5.2</c:v>
                </c:pt>
                <c:pt idx="8">
                  <c:v>5.4</c:v>
                </c:pt>
                <c:pt idx="9">
                  <c:v>5.6</c:v>
                </c:pt>
                <c:pt idx="10">
                  <c:v>5.65</c:v>
                </c:pt>
              </c:numCache>
            </c:numRef>
          </c:yVal>
          <c:smooth val="0"/>
          <c:extLst xmlns:c16r2="http://schemas.microsoft.com/office/drawing/2015/06/chart">
            <c:ext xmlns:c16="http://schemas.microsoft.com/office/drawing/2014/chart" uri="{C3380CC4-5D6E-409C-BE32-E72D297353CC}">
              <c16:uniqueId val="{00000001-E646-D14E-BD61-BF3E3ECA209F}"/>
            </c:ext>
          </c:extLst>
        </c:ser>
        <c:ser>
          <c:idx val="1"/>
          <c:order val="1"/>
          <c:tx>
            <c:strRef>
              <c:f>Лист1!$N$4</c:f>
              <c:strCache>
                <c:ptCount val="1"/>
                <c:pt idx="0">
                  <c:v>концентрация хлоридов 200 г/л</c:v>
                </c:pt>
              </c:strCache>
            </c:strRef>
          </c:tx>
          <c:spPr>
            <a:ln w="28575">
              <a:noFill/>
            </a:ln>
          </c:spPr>
          <c:marker>
            <c:symbol val="square"/>
            <c:size val="9"/>
            <c:spPr>
              <a:solidFill>
                <a:srgbClr val="C00000"/>
              </a:solidFill>
            </c:spPr>
          </c:marker>
          <c:trendline>
            <c:spPr>
              <a:ln w="38100">
                <a:solidFill>
                  <a:srgbClr val="C00000"/>
                </a:solidFill>
              </a:ln>
            </c:spPr>
            <c:trendlineType val="poly"/>
            <c:order val="2"/>
            <c:dispRSqr val="0"/>
            <c:dispEq val="0"/>
          </c:trendline>
          <c:xVal>
            <c:numRef>
              <c:f>Лист1!$O$2:$Y$2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Лист1!$O$4:$Y$4</c:f>
              <c:numCache>
                <c:formatCode>General</c:formatCode>
                <c:ptCount val="11"/>
                <c:pt idx="0">
                  <c:v>0</c:v>
                </c:pt>
                <c:pt idx="1">
                  <c:v>1.5</c:v>
                </c:pt>
                <c:pt idx="2">
                  <c:v>3</c:v>
                </c:pt>
                <c:pt idx="3">
                  <c:v>5.5</c:v>
                </c:pt>
                <c:pt idx="4">
                  <c:v>6.3</c:v>
                </c:pt>
                <c:pt idx="5">
                  <c:v>8.1</c:v>
                </c:pt>
                <c:pt idx="6">
                  <c:v>8.4</c:v>
                </c:pt>
                <c:pt idx="7">
                  <c:v>8.6999999999999993</c:v>
                </c:pt>
                <c:pt idx="8">
                  <c:v>8.9</c:v>
                </c:pt>
                <c:pt idx="9">
                  <c:v>9.1</c:v>
                </c:pt>
                <c:pt idx="10">
                  <c:v>9.16</c:v>
                </c:pt>
              </c:numCache>
            </c:numRef>
          </c:yVal>
          <c:smooth val="0"/>
          <c:extLst xmlns:c16r2="http://schemas.microsoft.com/office/drawing/2015/06/chart">
            <c:ext xmlns:c16="http://schemas.microsoft.com/office/drawing/2014/chart" uri="{C3380CC4-5D6E-409C-BE32-E72D297353CC}">
              <c16:uniqueId val="{00000003-E646-D14E-BD61-BF3E3ECA209F}"/>
            </c:ext>
          </c:extLst>
        </c:ser>
        <c:dLbls>
          <c:showLegendKey val="0"/>
          <c:showVal val="0"/>
          <c:showCatName val="0"/>
          <c:showSerName val="0"/>
          <c:showPercent val="0"/>
          <c:showBubbleSize val="0"/>
        </c:dLbls>
        <c:axId val="257549824"/>
        <c:axId val="258007040"/>
      </c:scatterChart>
      <c:valAx>
        <c:axId val="257549824"/>
        <c:scaling>
          <c:orientation val="minMax"/>
          <c:max val="100"/>
        </c:scaling>
        <c:delete val="0"/>
        <c:axPos val="b"/>
        <c:majorGridlines/>
        <c:title>
          <c:tx>
            <c:rich>
              <a:bodyPr/>
              <a:lstStyle/>
              <a:p>
                <a:pPr>
                  <a:defRPr sz="1600" b="0">
                    <a:latin typeface="Times New Roman" panose="02020603050405020304" pitchFamily="18" charset="0"/>
                    <a:cs typeface="Times New Roman" panose="02020603050405020304" pitchFamily="18" charset="0"/>
                  </a:defRPr>
                </a:pPr>
                <a:r>
                  <a:rPr lang="ru-RU" sz="1600" b="0" dirty="0">
                    <a:latin typeface="Times New Roman" panose="02020603050405020304" pitchFamily="18" charset="0"/>
                    <a:cs typeface="Times New Roman" panose="02020603050405020304" pitchFamily="18" charset="0"/>
                  </a:rPr>
                  <a:t>Продолжительность электролиза, мин</a:t>
                </a:r>
              </a:p>
            </c:rich>
          </c:tx>
          <c:layout>
            <c:manualLayout>
              <c:xMode val="edge"/>
              <c:yMode val="edge"/>
              <c:x val="0.21086508914070762"/>
              <c:y val="0.91066120218904179"/>
            </c:manualLayout>
          </c:layout>
          <c:overlay val="0"/>
        </c:title>
        <c:numFmt formatCode="General" sourceLinked="1"/>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ru-RU"/>
          </a:p>
        </c:txPr>
        <c:crossAx val="258007040"/>
        <c:crosses val="autoZero"/>
        <c:crossBetween val="midCat"/>
        <c:majorUnit val="10"/>
      </c:valAx>
      <c:valAx>
        <c:axId val="258007040"/>
        <c:scaling>
          <c:orientation val="minMax"/>
          <c:min val="0"/>
        </c:scaling>
        <c:delete val="0"/>
        <c:axPos val="l"/>
        <c:majorGridlines/>
        <c:title>
          <c:tx>
            <c:rich>
              <a:bodyPr rot="-5400000" vert="horz"/>
              <a:lstStyle/>
              <a:p>
                <a:pPr>
                  <a:defRPr sz="1400" b="0">
                    <a:latin typeface="Times New Roman" panose="02020603050405020304" pitchFamily="18" charset="0"/>
                    <a:cs typeface="Times New Roman" panose="02020603050405020304" pitchFamily="18" charset="0"/>
                  </a:defRPr>
                </a:pPr>
                <a:r>
                  <a:rPr lang="ru-RU" sz="1400" b="0">
                    <a:latin typeface="Times New Roman" panose="02020603050405020304" pitchFamily="18" charset="0"/>
                    <a:cs typeface="Times New Roman" panose="02020603050405020304" pitchFamily="18" charset="0"/>
                  </a:rPr>
                  <a:t>Концентрация активного хлора, г/л</a:t>
                </a:r>
              </a:p>
            </c:rich>
          </c:tx>
          <c:layout>
            <c:manualLayout>
              <c:xMode val="edge"/>
              <c:yMode val="edge"/>
              <c:x val="3.5162084880909373E-3"/>
              <c:y val="9.4185077587532598E-2"/>
            </c:manualLayout>
          </c:layout>
          <c:overlay val="0"/>
        </c:title>
        <c:numFmt formatCode="General" sourceLinked="1"/>
        <c:majorTickMark val="out"/>
        <c:minorTickMark val="none"/>
        <c:tickLblPos val="nextTo"/>
        <c:txPr>
          <a:bodyPr/>
          <a:lstStyle/>
          <a:p>
            <a:pPr>
              <a:defRPr sz="1600">
                <a:latin typeface="Times New Roman" panose="02020603050405020304" pitchFamily="18" charset="0"/>
                <a:cs typeface="Times New Roman" panose="02020603050405020304" pitchFamily="18" charset="0"/>
              </a:defRPr>
            </a:pPr>
            <a:endParaRPr lang="ru-RU"/>
          </a:p>
        </c:txPr>
        <c:crossAx val="257549824"/>
        <c:crosses val="autoZero"/>
        <c:crossBetween val="midCat"/>
      </c:valAx>
    </c:plotArea>
    <c:legend>
      <c:legendPos val="r"/>
      <c:legendEntry>
        <c:idx val="2"/>
        <c:delete val="1"/>
      </c:legendEntry>
      <c:legendEntry>
        <c:idx val="3"/>
        <c:delete val="1"/>
      </c:legendEntry>
      <c:layout>
        <c:manualLayout>
          <c:xMode val="edge"/>
          <c:yMode val="edge"/>
          <c:x val="0.12511188233826145"/>
          <c:y val="3.1328745355298088E-2"/>
          <c:w val="0.29725658165151214"/>
          <c:h val="0.26296661482057548"/>
        </c:manualLayout>
      </c:layout>
      <c:overlay val="0"/>
      <c:spPr>
        <a:solidFill>
          <a:sysClr val="window" lastClr="FFFFFF"/>
        </a:solidFill>
      </c:spPr>
      <c:txPr>
        <a:bodyPr/>
        <a:lstStyle/>
        <a:p>
          <a:pPr>
            <a:defRPr sz="14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8095E-E086-4AF7-955C-330F4B6ADC8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ru-RU"/>
        </a:p>
      </dgm:t>
    </dgm:pt>
    <dgm:pt modelId="{22FF6CAB-5FBE-4467-A839-4C6B80E39D57}">
      <dgm:prSet phldrT="[Текст]" custT="1"/>
      <dgm:spPr/>
      <dgm:t>
        <a:bodyPr/>
        <a:lstStyle/>
        <a:p>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разработка высокоэффективных ресурсосберегающих технологий при водоподготовке</a:t>
          </a:r>
          <a:endParaRPr lang="ru-RU" sz="1800" dirty="0">
            <a:latin typeface="Times New Roman" panose="02020603050405020304" pitchFamily="18" charset="0"/>
            <a:cs typeface="Times New Roman" panose="02020603050405020304" pitchFamily="18" charset="0"/>
          </a:endParaRPr>
        </a:p>
      </dgm:t>
    </dgm:pt>
    <dgm:pt modelId="{D334B774-5283-443B-8D6A-70B2AE01B8D8}" type="parTrans" cxnId="{94F2A56D-C1E5-4302-8618-0893BDABA770}">
      <dgm:prSet/>
      <dgm:spPr/>
      <dgm:t>
        <a:bodyPr/>
        <a:lstStyle/>
        <a:p>
          <a:endParaRPr lang="ru-RU"/>
        </a:p>
      </dgm:t>
    </dgm:pt>
    <dgm:pt modelId="{40FEB9EF-2107-40D3-BEED-BA6F14AAE4CA}" type="sibTrans" cxnId="{94F2A56D-C1E5-4302-8618-0893BDABA770}">
      <dgm:prSet/>
      <dgm:spPr/>
      <dgm:t>
        <a:bodyPr/>
        <a:lstStyle/>
        <a:p>
          <a:endParaRPr lang="ru-RU"/>
        </a:p>
      </dgm:t>
    </dgm:pt>
    <dgm:pt modelId="{7575F3BB-37F7-4787-A453-6B4C02668F6A}" type="pres">
      <dgm:prSet presAssocID="{10A8095E-E086-4AF7-955C-330F4B6ADC84}" presName="linear" presStyleCnt="0">
        <dgm:presLayoutVars>
          <dgm:dir/>
          <dgm:animLvl val="lvl"/>
          <dgm:resizeHandles val="exact"/>
        </dgm:presLayoutVars>
      </dgm:prSet>
      <dgm:spPr/>
      <dgm:t>
        <a:bodyPr/>
        <a:lstStyle/>
        <a:p>
          <a:endParaRPr lang="ru-RU"/>
        </a:p>
      </dgm:t>
    </dgm:pt>
    <dgm:pt modelId="{0F374A53-A920-4C19-87F2-E602EB3E7CE9}" type="pres">
      <dgm:prSet presAssocID="{22FF6CAB-5FBE-4467-A839-4C6B80E39D57}" presName="parentLin" presStyleCnt="0"/>
      <dgm:spPr/>
    </dgm:pt>
    <dgm:pt modelId="{CD0F32D4-53C7-4516-A0EC-6AB05B21798E}" type="pres">
      <dgm:prSet presAssocID="{22FF6CAB-5FBE-4467-A839-4C6B80E39D57}" presName="parentLeftMargin" presStyleLbl="node1" presStyleIdx="0" presStyleCnt="1"/>
      <dgm:spPr/>
      <dgm:t>
        <a:bodyPr/>
        <a:lstStyle/>
        <a:p>
          <a:endParaRPr lang="ru-RU"/>
        </a:p>
      </dgm:t>
    </dgm:pt>
    <dgm:pt modelId="{CAE0C52F-5053-46BF-AE0F-D836C81DF269}" type="pres">
      <dgm:prSet presAssocID="{22FF6CAB-5FBE-4467-A839-4C6B80E39D57}" presName="parentText" presStyleLbl="node1" presStyleIdx="0" presStyleCnt="1" custScaleX="109410" custLinFactNeighborX="1695" custLinFactNeighborY="-25877">
        <dgm:presLayoutVars>
          <dgm:chMax val="0"/>
          <dgm:bulletEnabled val="1"/>
        </dgm:presLayoutVars>
      </dgm:prSet>
      <dgm:spPr/>
      <dgm:t>
        <a:bodyPr/>
        <a:lstStyle/>
        <a:p>
          <a:endParaRPr lang="ru-RU"/>
        </a:p>
      </dgm:t>
    </dgm:pt>
    <dgm:pt modelId="{D420A52D-72F0-4B63-83CF-9A9129CE877E}" type="pres">
      <dgm:prSet presAssocID="{22FF6CAB-5FBE-4467-A839-4C6B80E39D57}" presName="negativeSpace" presStyleCnt="0"/>
      <dgm:spPr/>
    </dgm:pt>
    <dgm:pt modelId="{FBA3972B-8505-4353-B93C-5747A0162E27}" type="pres">
      <dgm:prSet presAssocID="{22FF6CAB-5FBE-4467-A839-4C6B80E39D57}" presName="childText" presStyleLbl="conFgAcc1" presStyleIdx="0" presStyleCnt="1">
        <dgm:presLayoutVars>
          <dgm:bulletEnabled val="1"/>
        </dgm:presLayoutVars>
      </dgm:prSet>
      <dgm:spPr/>
    </dgm:pt>
  </dgm:ptLst>
  <dgm:cxnLst>
    <dgm:cxn modelId="{A09F72BA-4BE3-4BAB-8E74-95AA3757BA33}" type="presOf" srcId="{22FF6CAB-5FBE-4467-A839-4C6B80E39D57}" destId="{CAE0C52F-5053-46BF-AE0F-D836C81DF269}" srcOrd="1" destOrd="0" presId="urn:microsoft.com/office/officeart/2005/8/layout/list1"/>
    <dgm:cxn modelId="{94F2A56D-C1E5-4302-8618-0893BDABA770}" srcId="{10A8095E-E086-4AF7-955C-330F4B6ADC84}" destId="{22FF6CAB-5FBE-4467-A839-4C6B80E39D57}" srcOrd="0" destOrd="0" parTransId="{D334B774-5283-443B-8D6A-70B2AE01B8D8}" sibTransId="{40FEB9EF-2107-40D3-BEED-BA6F14AAE4CA}"/>
    <dgm:cxn modelId="{0B8A851E-3105-4397-A2D1-98CD1DB0BF1E}" type="presOf" srcId="{10A8095E-E086-4AF7-955C-330F4B6ADC84}" destId="{7575F3BB-37F7-4787-A453-6B4C02668F6A}" srcOrd="0" destOrd="0" presId="urn:microsoft.com/office/officeart/2005/8/layout/list1"/>
    <dgm:cxn modelId="{172C0316-37D1-48BB-B60C-5566EDA28042}" type="presOf" srcId="{22FF6CAB-5FBE-4467-A839-4C6B80E39D57}" destId="{CD0F32D4-53C7-4516-A0EC-6AB05B21798E}" srcOrd="0" destOrd="0" presId="urn:microsoft.com/office/officeart/2005/8/layout/list1"/>
    <dgm:cxn modelId="{28A9BA73-C85C-4C09-B2AF-00D35AE9335A}" type="presParOf" srcId="{7575F3BB-37F7-4787-A453-6B4C02668F6A}" destId="{0F374A53-A920-4C19-87F2-E602EB3E7CE9}" srcOrd="0" destOrd="0" presId="urn:microsoft.com/office/officeart/2005/8/layout/list1"/>
    <dgm:cxn modelId="{930BA357-33DE-44CA-815B-0B9B6E2F9B03}" type="presParOf" srcId="{0F374A53-A920-4C19-87F2-E602EB3E7CE9}" destId="{CD0F32D4-53C7-4516-A0EC-6AB05B21798E}" srcOrd="0" destOrd="0" presId="urn:microsoft.com/office/officeart/2005/8/layout/list1"/>
    <dgm:cxn modelId="{C69F467C-4614-4E6C-8203-10990F866422}" type="presParOf" srcId="{0F374A53-A920-4C19-87F2-E602EB3E7CE9}" destId="{CAE0C52F-5053-46BF-AE0F-D836C81DF269}" srcOrd="1" destOrd="0" presId="urn:microsoft.com/office/officeart/2005/8/layout/list1"/>
    <dgm:cxn modelId="{D4601E2A-6776-49D3-B499-F95AAABC4EA5}" type="presParOf" srcId="{7575F3BB-37F7-4787-A453-6B4C02668F6A}" destId="{D420A52D-72F0-4B63-83CF-9A9129CE877E}" srcOrd="1" destOrd="0" presId="urn:microsoft.com/office/officeart/2005/8/layout/list1"/>
    <dgm:cxn modelId="{2903EC1F-A8F3-4E8E-99F8-B6F4550A5772}" type="presParOf" srcId="{7575F3BB-37F7-4787-A453-6B4C02668F6A}" destId="{FBA3972B-8505-4353-B93C-5747A0162E2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00BAD3-682F-474E-908C-4D9C124750A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ru-RU"/>
        </a:p>
      </dgm:t>
    </dgm:pt>
    <dgm:pt modelId="{31F64E3A-B74F-41FB-A7F9-1350BF2AD967}">
      <dgm:prSet phldrT="[Текст]" custT="1"/>
      <dgm:spPr/>
      <dgm:t>
        <a:bodyPr/>
        <a:lstStyle/>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изучение современного </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состояния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по запасам, качеству минеральных подземных вод Вологодской области, а так же </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оценка количества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отработанных вод станций водоподготовки;</a:t>
          </a:r>
          <a:endParaRPr lang="ru-RU" sz="1600" dirty="0">
            <a:latin typeface="Times New Roman" panose="02020603050405020304" pitchFamily="18" charset="0"/>
            <a:cs typeface="Times New Roman" panose="02020603050405020304" pitchFamily="18" charset="0"/>
          </a:endParaRPr>
        </a:p>
      </dgm:t>
    </dgm:pt>
    <dgm:pt modelId="{42E0A815-E769-41EF-AAE7-8363B5F61EBC}" type="parTrans" cxnId="{C7C7785F-2889-453A-9FC9-0D1C4EC33480}">
      <dgm:prSet/>
      <dgm:spPr/>
      <dgm:t>
        <a:bodyPr/>
        <a:lstStyle/>
        <a:p>
          <a:endParaRPr lang="ru-RU"/>
        </a:p>
      </dgm:t>
    </dgm:pt>
    <dgm:pt modelId="{07696AC7-3F09-4DC3-A035-0FA73ED4F6EF}" type="sibTrans" cxnId="{C7C7785F-2889-453A-9FC9-0D1C4EC33480}">
      <dgm:prSet/>
      <dgm:spPr/>
      <dgm:t>
        <a:bodyPr/>
        <a:lstStyle/>
        <a:p>
          <a:endParaRPr lang="ru-RU"/>
        </a:p>
      </dgm:t>
    </dgm:pt>
    <dgm:pt modelId="{E51FF666-4539-4D5B-B951-2997651FA29E}">
      <dgm:prSet phldrT="[Текст]" custT="1"/>
      <dgm:spPr/>
      <dgm:t>
        <a:bodyPr/>
        <a:lstStyle/>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изучение возможности получения гипохлорита натрия из подземных минеральных вод Вологодской области;</a:t>
          </a:r>
          <a:endParaRPr lang="ru-RU" sz="1600" dirty="0">
            <a:latin typeface="Times New Roman" panose="02020603050405020304" pitchFamily="18" charset="0"/>
            <a:cs typeface="Times New Roman" panose="02020603050405020304" pitchFamily="18" charset="0"/>
          </a:endParaRPr>
        </a:p>
      </dgm:t>
    </dgm:pt>
    <dgm:pt modelId="{D3D63179-C45F-4CA4-AD39-B64A7197612C}" type="parTrans" cxnId="{97C65303-FB99-4E25-942C-2965F0C3C51A}">
      <dgm:prSet/>
      <dgm:spPr/>
      <dgm:t>
        <a:bodyPr/>
        <a:lstStyle/>
        <a:p>
          <a:endParaRPr lang="ru-RU"/>
        </a:p>
      </dgm:t>
    </dgm:pt>
    <dgm:pt modelId="{7BE59130-5F59-41EB-8BC3-3A4D0D248056}" type="sibTrans" cxnId="{97C65303-FB99-4E25-942C-2965F0C3C51A}">
      <dgm:prSet/>
      <dgm:spPr/>
      <dgm:t>
        <a:bodyPr/>
        <a:lstStyle/>
        <a:p>
          <a:endParaRPr lang="ru-RU"/>
        </a:p>
      </dgm:t>
    </dgm:pt>
    <dgm:pt modelId="{E3C005D4-8021-4B68-960D-E858FB1F66BA}">
      <dgm:prSet phldrT="[Текст]" custT="1"/>
      <dgm:spPr/>
      <dgm:t>
        <a:bodyPr/>
        <a:lstStyle/>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разработка технологических схем ресурсосбережения с комплексным применением обеззараживания при водоподготовке, переработкой полученного осадка.</a:t>
          </a:r>
          <a:endParaRPr lang="ru-RU" sz="1600" dirty="0">
            <a:latin typeface="Times New Roman" panose="02020603050405020304" pitchFamily="18" charset="0"/>
            <a:cs typeface="Times New Roman" panose="02020603050405020304" pitchFamily="18" charset="0"/>
          </a:endParaRPr>
        </a:p>
      </dgm:t>
    </dgm:pt>
    <dgm:pt modelId="{2CE8F6C6-377E-4041-9134-7E46B6691A43}" type="parTrans" cxnId="{61081BF0-BEEF-46E3-BDDB-E9B9A52EE2FF}">
      <dgm:prSet/>
      <dgm:spPr/>
      <dgm:t>
        <a:bodyPr/>
        <a:lstStyle/>
        <a:p>
          <a:endParaRPr lang="ru-RU"/>
        </a:p>
      </dgm:t>
    </dgm:pt>
    <dgm:pt modelId="{195EABFB-B964-4AD5-AB69-57D876F8CFAB}" type="sibTrans" cxnId="{61081BF0-BEEF-46E3-BDDB-E9B9A52EE2FF}">
      <dgm:prSet/>
      <dgm:spPr/>
      <dgm:t>
        <a:bodyPr/>
        <a:lstStyle/>
        <a:p>
          <a:endParaRPr lang="ru-RU"/>
        </a:p>
      </dgm:t>
    </dgm:pt>
    <dgm:pt modelId="{1C842CBD-BBA5-4A0A-9079-099C395076C2}">
      <dgm:prSet phldrT="[Текст]" custT="1"/>
      <dgm:spPr/>
      <dgm:t>
        <a:bodyPr/>
        <a:lstStyle/>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изучение возможности использования водопроводного осадка в качестве составляющего сырья для плодородно-растительного </a:t>
          </a:r>
          <a:r>
            <a:rPr lang="ru-RU" sz="1600" dirty="0" err="1">
              <a:effectLst/>
              <a:latin typeface="Times New Roman" panose="02020603050405020304" pitchFamily="18" charset="0"/>
              <a:ea typeface="Times New Roman" panose="02020603050405020304" pitchFamily="18" charset="0"/>
              <a:cs typeface="Times New Roman" panose="02020603050405020304" pitchFamily="18" charset="0"/>
            </a:rPr>
            <a:t>почвогрунта</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dgm:t>
    </dgm:pt>
    <dgm:pt modelId="{54D0C3B5-65CE-47A5-925E-2005C5A8EB56}" type="parTrans" cxnId="{C7DCF604-B7DF-4C76-8107-F6669C248EBF}">
      <dgm:prSet/>
      <dgm:spPr/>
      <dgm:t>
        <a:bodyPr/>
        <a:lstStyle/>
        <a:p>
          <a:endParaRPr lang="ru-RU"/>
        </a:p>
      </dgm:t>
    </dgm:pt>
    <dgm:pt modelId="{4F08C3D8-808B-4721-B2CD-647989A80C6A}" type="sibTrans" cxnId="{C7DCF604-B7DF-4C76-8107-F6669C248EBF}">
      <dgm:prSet/>
      <dgm:spPr/>
      <dgm:t>
        <a:bodyPr/>
        <a:lstStyle/>
        <a:p>
          <a:endParaRPr lang="ru-RU"/>
        </a:p>
      </dgm:t>
    </dgm:pt>
    <dgm:pt modelId="{D2A3F651-7D5A-40AB-BC7D-A00F69E1FE90}" type="pres">
      <dgm:prSet presAssocID="{AA00BAD3-682F-474E-908C-4D9C124750AE}" presName="linear" presStyleCnt="0">
        <dgm:presLayoutVars>
          <dgm:dir/>
          <dgm:animLvl val="lvl"/>
          <dgm:resizeHandles val="exact"/>
        </dgm:presLayoutVars>
      </dgm:prSet>
      <dgm:spPr/>
      <dgm:t>
        <a:bodyPr/>
        <a:lstStyle/>
        <a:p>
          <a:endParaRPr lang="ru-RU"/>
        </a:p>
      </dgm:t>
    </dgm:pt>
    <dgm:pt modelId="{F37332A0-6141-4341-B0FE-E0139FF3DF80}" type="pres">
      <dgm:prSet presAssocID="{31F64E3A-B74F-41FB-A7F9-1350BF2AD967}" presName="parentLin" presStyleCnt="0"/>
      <dgm:spPr/>
    </dgm:pt>
    <dgm:pt modelId="{D61920AB-A82A-4C75-BCC7-E6FD79676055}" type="pres">
      <dgm:prSet presAssocID="{31F64E3A-B74F-41FB-A7F9-1350BF2AD967}" presName="parentLeftMargin" presStyleLbl="node1" presStyleIdx="0" presStyleCnt="4"/>
      <dgm:spPr/>
      <dgm:t>
        <a:bodyPr/>
        <a:lstStyle/>
        <a:p>
          <a:endParaRPr lang="ru-RU"/>
        </a:p>
      </dgm:t>
    </dgm:pt>
    <dgm:pt modelId="{0A4CDA1F-187F-4169-B808-46F959BFCC5F}" type="pres">
      <dgm:prSet presAssocID="{31F64E3A-B74F-41FB-A7F9-1350BF2AD967}" presName="parentText" presStyleLbl="node1" presStyleIdx="0" presStyleCnt="4" custScaleX="127875" custScaleY="131103">
        <dgm:presLayoutVars>
          <dgm:chMax val="0"/>
          <dgm:bulletEnabled val="1"/>
        </dgm:presLayoutVars>
      </dgm:prSet>
      <dgm:spPr/>
      <dgm:t>
        <a:bodyPr/>
        <a:lstStyle/>
        <a:p>
          <a:endParaRPr lang="ru-RU"/>
        </a:p>
      </dgm:t>
    </dgm:pt>
    <dgm:pt modelId="{E13BDD67-3530-4B3A-A5C4-4197FC5898D8}" type="pres">
      <dgm:prSet presAssocID="{31F64E3A-B74F-41FB-A7F9-1350BF2AD967}" presName="negativeSpace" presStyleCnt="0"/>
      <dgm:spPr/>
    </dgm:pt>
    <dgm:pt modelId="{F03A8D35-41A3-46F7-9B55-3CA27C405422}" type="pres">
      <dgm:prSet presAssocID="{31F64E3A-B74F-41FB-A7F9-1350BF2AD967}" presName="childText" presStyleLbl="conFgAcc1" presStyleIdx="0" presStyleCnt="4">
        <dgm:presLayoutVars>
          <dgm:bulletEnabled val="1"/>
        </dgm:presLayoutVars>
      </dgm:prSet>
      <dgm:spPr/>
    </dgm:pt>
    <dgm:pt modelId="{6B9F5073-EF7C-4813-8732-92BBBDEE841A}" type="pres">
      <dgm:prSet presAssocID="{07696AC7-3F09-4DC3-A035-0FA73ED4F6EF}" presName="spaceBetweenRectangles" presStyleCnt="0"/>
      <dgm:spPr/>
    </dgm:pt>
    <dgm:pt modelId="{3F57DA40-BF89-40B7-B6D5-90EB9D5C2A94}" type="pres">
      <dgm:prSet presAssocID="{E51FF666-4539-4D5B-B951-2997651FA29E}" presName="parentLin" presStyleCnt="0"/>
      <dgm:spPr/>
    </dgm:pt>
    <dgm:pt modelId="{3C8989FD-49CE-4FEB-84FA-CFF2CEE8D563}" type="pres">
      <dgm:prSet presAssocID="{E51FF666-4539-4D5B-B951-2997651FA29E}" presName="parentLeftMargin" presStyleLbl="node1" presStyleIdx="0" presStyleCnt="4"/>
      <dgm:spPr/>
      <dgm:t>
        <a:bodyPr/>
        <a:lstStyle/>
        <a:p>
          <a:endParaRPr lang="ru-RU"/>
        </a:p>
      </dgm:t>
    </dgm:pt>
    <dgm:pt modelId="{8D001506-6651-44BA-97C4-3632FC81F1F2}" type="pres">
      <dgm:prSet presAssocID="{E51FF666-4539-4D5B-B951-2997651FA29E}" presName="parentText" presStyleLbl="node1" presStyleIdx="1" presStyleCnt="4" custScaleX="127869">
        <dgm:presLayoutVars>
          <dgm:chMax val="0"/>
          <dgm:bulletEnabled val="1"/>
        </dgm:presLayoutVars>
      </dgm:prSet>
      <dgm:spPr/>
      <dgm:t>
        <a:bodyPr/>
        <a:lstStyle/>
        <a:p>
          <a:endParaRPr lang="ru-RU"/>
        </a:p>
      </dgm:t>
    </dgm:pt>
    <dgm:pt modelId="{4FFB9CDF-D661-4C71-BD3D-42AD8C2BD198}" type="pres">
      <dgm:prSet presAssocID="{E51FF666-4539-4D5B-B951-2997651FA29E}" presName="negativeSpace" presStyleCnt="0"/>
      <dgm:spPr/>
    </dgm:pt>
    <dgm:pt modelId="{D1689711-424F-459C-88B6-9BCA6ACC3A18}" type="pres">
      <dgm:prSet presAssocID="{E51FF666-4539-4D5B-B951-2997651FA29E}" presName="childText" presStyleLbl="conFgAcc1" presStyleIdx="1" presStyleCnt="4">
        <dgm:presLayoutVars>
          <dgm:bulletEnabled val="1"/>
        </dgm:presLayoutVars>
      </dgm:prSet>
      <dgm:spPr/>
    </dgm:pt>
    <dgm:pt modelId="{13EA8300-D014-4A14-8729-C1C155A72013}" type="pres">
      <dgm:prSet presAssocID="{7BE59130-5F59-41EB-8BC3-3A4D0D248056}" presName="spaceBetweenRectangles" presStyleCnt="0"/>
      <dgm:spPr/>
    </dgm:pt>
    <dgm:pt modelId="{FA69E7F2-2312-41E6-805F-696D8F8DEF64}" type="pres">
      <dgm:prSet presAssocID="{1C842CBD-BBA5-4A0A-9079-099C395076C2}" presName="parentLin" presStyleCnt="0"/>
      <dgm:spPr/>
    </dgm:pt>
    <dgm:pt modelId="{497943FC-B1F8-4CEE-9D08-BFAB8D3F7485}" type="pres">
      <dgm:prSet presAssocID="{1C842CBD-BBA5-4A0A-9079-099C395076C2}" presName="parentLeftMargin" presStyleLbl="node1" presStyleIdx="1" presStyleCnt="4"/>
      <dgm:spPr/>
      <dgm:t>
        <a:bodyPr/>
        <a:lstStyle/>
        <a:p>
          <a:endParaRPr lang="ru-RU"/>
        </a:p>
      </dgm:t>
    </dgm:pt>
    <dgm:pt modelId="{7AB2E35B-794D-4CBC-990E-B9CAF2AF7912}" type="pres">
      <dgm:prSet presAssocID="{1C842CBD-BBA5-4A0A-9079-099C395076C2}" presName="parentText" presStyleLbl="node1" presStyleIdx="2" presStyleCnt="4" custScaleX="127875">
        <dgm:presLayoutVars>
          <dgm:chMax val="0"/>
          <dgm:bulletEnabled val="1"/>
        </dgm:presLayoutVars>
      </dgm:prSet>
      <dgm:spPr/>
      <dgm:t>
        <a:bodyPr/>
        <a:lstStyle/>
        <a:p>
          <a:endParaRPr lang="ru-RU"/>
        </a:p>
      </dgm:t>
    </dgm:pt>
    <dgm:pt modelId="{4B0B3900-5392-4D39-BE84-7D9C23F2AEDE}" type="pres">
      <dgm:prSet presAssocID="{1C842CBD-BBA5-4A0A-9079-099C395076C2}" presName="negativeSpace" presStyleCnt="0"/>
      <dgm:spPr/>
    </dgm:pt>
    <dgm:pt modelId="{2FA7D873-046A-454B-AACB-DA45F2C4FBD3}" type="pres">
      <dgm:prSet presAssocID="{1C842CBD-BBA5-4A0A-9079-099C395076C2}" presName="childText" presStyleLbl="conFgAcc1" presStyleIdx="2" presStyleCnt="4">
        <dgm:presLayoutVars>
          <dgm:bulletEnabled val="1"/>
        </dgm:presLayoutVars>
      </dgm:prSet>
      <dgm:spPr/>
    </dgm:pt>
    <dgm:pt modelId="{D913574B-01F7-4401-8E68-74C80AB4E294}" type="pres">
      <dgm:prSet presAssocID="{4F08C3D8-808B-4721-B2CD-647989A80C6A}" presName="spaceBetweenRectangles" presStyleCnt="0"/>
      <dgm:spPr/>
    </dgm:pt>
    <dgm:pt modelId="{65F6DF6C-5B82-468A-A039-346B716FA42E}" type="pres">
      <dgm:prSet presAssocID="{E3C005D4-8021-4B68-960D-E858FB1F66BA}" presName="parentLin" presStyleCnt="0"/>
      <dgm:spPr/>
    </dgm:pt>
    <dgm:pt modelId="{7ABBEE45-84FC-42EF-8F15-65C8D509ED07}" type="pres">
      <dgm:prSet presAssocID="{E3C005D4-8021-4B68-960D-E858FB1F66BA}" presName="parentLeftMargin" presStyleLbl="node1" presStyleIdx="2" presStyleCnt="4"/>
      <dgm:spPr/>
      <dgm:t>
        <a:bodyPr/>
        <a:lstStyle/>
        <a:p>
          <a:endParaRPr lang="ru-RU"/>
        </a:p>
      </dgm:t>
    </dgm:pt>
    <dgm:pt modelId="{4EC21A98-41BC-4074-AFA2-3584ACD9AF42}" type="pres">
      <dgm:prSet presAssocID="{E3C005D4-8021-4B68-960D-E858FB1F66BA}" presName="parentText" presStyleLbl="node1" presStyleIdx="3" presStyleCnt="4" custScaleX="126669" custScaleY="118982">
        <dgm:presLayoutVars>
          <dgm:chMax val="0"/>
          <dgm:bulletEnabled val="1"/>
        </dgm:presLayoutVars>
      </dgm:prSet>
      <dgm:spPr/>
      <dgm:t>
        <a:bodyPr/>
        <a:lstStyle/>
        <a:p>
          <a:endParaRPr lang="ru-RU"/>
        </a:p>
      </dgm:t>
    </dgm:pt>
    <dgm:pt modelId="{21160033-2B7B-4159-A8A8-02F2507D3E08}" type="pres">
      <dgm:prSet presAssocID="{E3C005D4-8021-4B68-960D-E858FB1F66BA}" presName="negativeSpace" presStyleCnt="0"/>
      <dgm:spPr/>
    </dgm:pt>
    <dgm:pt modelId="{96782611-74DB-4963-9FD6-1F4778525FF4}" type="pres">
      <dgm:prSet presAssocID="{E3C005D4-8021-4B68-960D-E858FB1F66BA}" presName="childText" presStyleLbl="conFgAcc1" presStyleIdx="3" presStyleCnt="4">
        <dgm:presLayoutVars>
          <dgm:bulletEnabled val="1"/>
        </dgm:presLayoutVars>
      </dgm:prSet>
      <dgm:spPr/>
    </dgm:pt>
  </dgm:ptLst>
  <dgm:cxnLst>
    <dgm:cxn modelId="{61081BF0-BEEF-46E3-BDDB-E9B9A52EE2FF}" srcId="{AA00BAD3-682F-474E-908C-4D9C124750AE}" destId="{E3C005D4-8021-4B68-960D-E858FB1F66BA}" srcOrd="3" destOrd="0" parTransId="{2CE8F6C6-377E-4041-9134-7E46B6691A43}" sibTransId="{195EABFB-B964-4AD5-AB69-57D876F8CFAB}"/>
    <dgm:cxn modelId="{C7DCF604-B7DF-4C76-8107-F6669C248EBF}" srcId="{AA00BAD3-682F-474E-908C-4D9C124750AE}" destId="{1C842CBD-BBA5-4A0A-9079-099C395076C2}" srcOrd="2" destOrd="0" parTransId="{54D0C3B5-65CE-47A5-925E-2005C5A8EB56}" sibTransId="{4F08C3D8-808B-4721-B2CD-647989A80C6A}"/>
    <dgm:cxn modelId="{C7C7785F-2889-453A-9FC9-0D1C4EC33480}" srcId="{AA00BAD3-682F-474E-908C-4D9C124750AE}" destId="{31F64E3A-B74F-41FB-A7F9-1350BF2AD967}" srcOrd="0" destOrd="0" parTransId="{42E0A815-E769-41EF-AAE7-8363B5F61EBC}" sibTransId="{07696AC7-3F09-4DC3-A035-0FA73ED4F6EF}"/>
    <dgm:cxn modelId="{8DF90EFC-114A-48BB-8DBC-9D75A6F085D9}" type="presOf" srcId="{E51FF666-4539-4D5B-B951-2997651FA29E}" destId="{8D001506-6651-44BA-97C4-3632FC81F1F2}" srcOrd="1" destOrd="0" presId="urn:microsoft.com/office/officeart/2005/8/layout/list1"/>
    <dgm:cxn modelId="{396183CF-56F3-4334-9B05-DBDE6EB471F3}" type="presOf" srcId="{AA00BAD3-682F-474E-908C-4D9C124750AE}" destId="{D2A3F651-7D5A-40AB-BC7D-A00F69E1FE90}" srcOrd="0" destOrd="0" presId="urn:microsoft.com/office/officeart/2005/8/layout/list1"/>
    <dgm:cxn modelId="{88204929-C7F2-44DB-B07D-C0A91CC1EAA7}" type="presOf" srcId="{1C842CBD-BBA5-4A0A-9079-099C395076C2}" destId="{7AB2E35B-794D-4CBC-990E-B9CAF2AF7912}" srcOrd="1" destOrd="0" presId="urn:microsoft.com/office/officeart/2005/8/layout/list1"/>
    <dgm:cxn modelId="{ED680803-7FF6-4A8E-9C4B-CB0215224B85}" type="presOf" srcId="{31F64E3A-B74F-41FB-A7F9-1350BF2AD967}" destId="{D61920AB-A82A-4C75-BCC7-E6FD79676055}" srcOrd="0" destOrd="0" presId="urn:microsoft.com/office/officeart/2005/8/layout/list1"/>
    <dgm:cxn modelId="{97C65303-FB99-4E25-942C-2965F0C3C51A}" srcId="{AA00BAD3-682F-474E-908C-4D9C124750AE}" destId="{E51FF666-4539-4D5B-B951-2997651FA29E}" srcOrd="1" destOrd="0" parTransId="{D3D63179-C45F-4CA4-AD39-B64A7197612C}" sibTransId="{7BE59130-5F59-41EB-8BC3-3A4D0D248056}"/>
    <dgm:cxn modelId="{E7644D50-815A-4BBF-92A5-248503C485D7}" type="presOf" srcId="{E3C005D4-8021-4B68-960D-E858FB1F66BA}" destId="{4EC21A98-41BC-4074-AFA2-3584ACD9AF42}" srcOrd="1" destOrd="0" presId="urn:microsoft.com/office/officeart/2005/8/layout/list1"/>
    <dgm:cxn modelId="{0D120ED7-C78A-4725-9077-03D0800F4A0E}" type="presOf" srcId="{31F64E3A-B74F-41FB-A7F9-1350BF2AD967}" destId="{0A4CDA1F-187F-4169-B808-46F959BFCC5F}" srcOrd="1" destOrd="0" presId="urn:microsoft.com/office/officeart/2005/8/layout/list1"/>
    <dgm:cxn modelId="{6BDFA10E-A499-42AB-A04C-D30DE3000356}" type="presOf" srcId="{E3C005D4-8021-4B68-960D-E858FB1F66BA}" destId="{7ABBEE45-84FC-42EF-8F15-65C8D509ED07}" srcOrd="0" destOrd="0" presId="urn:microsoft.com/office/officeart/2005/8/layout/list1"/>
    <dgm:cxn modelId="{BC0E9D9E-E0B9-4F92-A39D-D682E6772D73}" type="presOf" srcId="{E51FF666-4539-4D5B-B951-2997651FA29E}" destId="{3C8989FD-49CE-4FEB-84FA-CFF2CEE8D563}" srcOrd="0" destOrd="0" presId="urn:microsoft.com/office/officeart/2005/8/layout/list1"/>
    <dgm:cxn modelId="{D953E481-BEF2-4015-B9D8-7CEF1829BB64}" type="presOf" srcId="{1C842CBD-BBA5-4A0A-9079-099C395076C2}" destId="{497943FC-B1F8-4CEE-9D08-BFAB8D3F7485}" srcOrd="0" destOrd="0" presId="urn:microsoft.com/office/officeart/2005/8/layout/list1"/>
    <dgm:cxn modelId="{543C8F41-1C8C-4C75-B4CB-FB1FB93AC385}" type="presParOf" srcId="{D2A3F651-7D5A-40AB-BC7D-A00F69E1FE90}" destId="{F37332A0-6141-4341-B0FE-E0139FF3DF80}" srcOrd="0" destOrd="0" presId="urn:microsoft.com/office/officeart/2005/8/layout/list1"/>
    <dgm:cxn modelId="{06E33BDA-4BD5-458A-A953-065751C4B067}" type="presParOf" srcId="{F37332A0-6141-4341-B0FE-E0139FF3DF80}" destId="{D61920AB-A82A-4C75-BCC7-E6FD79676055}" srcOrd="0" destOrd="0" presId="urn:microsoft.com/office/officeart/2005/8/layout/list1"/>
    <dgm:cxn modelId="{CD692C5A-54C1-4954-9BDC-13A2A8D53A8C}" type="presParOf" srcId="{F37332A0-6141-4341-B0FE-E0139FF3DF80}" destId="{0A4CDA1F-187F-4169-B808-46F959BFCC5F}" srcOrd="1" destOrd="0" presId="urn:microsoft.com/office/officeart/2005/8/layout/list1"/>
    <dgm:cxn modelId="{C857784C-6239-4780-B2FA-0CF7B28BA53B}" type="presParOf" srcId="{D2A3F651-7D5A-40AB-BC7D-A00F69E1FE90}" destId="{E13BDD67-3530-4B3A-A5C4-4197FC5898D8}" srcOrd="1" destOrd="0" presId="urn:microsoft.com/office/officeart/2005/8/layout/list1"/>
    <dgm:cxn modelId="{92CF0BBB-0DBA-4F0E-8E5D-3E6535A32CAD}" type="presParOf" srcId="{D2A3F651-7D5A-40AB-BC7D-A00F69E1FE90}" destId="{F03A8D35-41A3-46F7-9B55-3CA27C405422}" srcOrd="2" destOrd="0" presId="urn:microsoft.com/office/officeart/2005/8/layout/list1"/>
    <dgm:cxn modelId="{8C6AE0B2-F58C-48C3-9BD3-BC284E65D1FB}" type="presParOf" srcId="{D2A3F651-7D5A-40AB-BC7D-A00F69E1FE90}" destId="{6B9F5073-EF7C-4813-8732-92BBBDEE841A}" srcOrd="3" destOrd="0" presId="urn:microsoft.com/office/officeart/2005/8/layout/list1"/>
    <dgm:cxn modelId="{DB978ECC-9EE9-4580-88B6-5FEF9CCD130E}" type="presParOf" srcId="{D2A3F651-7D5A-40AB-BC7D-A00F69E1FE90}" destId="{3F57DA40-BF89-40B7-B6D5-90EB9D5C2A94}" srcOrd="4" destOrd="0" presId="urn:microsoft.com/office/officeart/2005/8/layout/list1"/>
    <dgm:cxn modelId="{1146367E-564C-4F49-B81D-925EA5F231C5}" type="presParOf" srcId="{3F57DA40-BF89-40B7-B6D5-90EB9D5C2A94}" destId="{3C8989FD-49CE-4FEB-84FA-CFF2CEE8D563}" srcOrd="0" destOrd="0" presId="urn:microsoft.com/office/officeart/2005/8/layout/list1"/>
    <dgm:cxn modelId="{BC081730-1730-46B8-BD5C-EDFF6B722997}" type="presParOf" srcId="{3F57DA40-BF89-40B7-B6D5-90EB9D5C2A94}" destId="{8D001506-6651-44BA-97C4-3632FC81F1F2}" srcOrd="1" destOrd="0" presId="urn:microsoft.com/office/officeart/2005/8/layout/list1"/>
    <dgm:cxn modelId="{883292B8-020E-4B06-815C-189A12C086E5}" type="presParOf" srcId="{D2A3F651-7D5A-40AB-BC7D-A00F69E1FE90}" destId="{4FFB9CDF-D661-4C71-BD3D-42AD8C2BD198}" srcOrd="5" destOrd="0" presId="urn:microsoft.com/office/officeart/2005/8/layout/list1"/>
    <dgm:cxn modelId="{BD08DFFB-8ACC-48F4-A415-61D2B8440A12}" type="presParOf" srcId="{D2A3F651-7D5A-40AB-BC7D-A00F69E1FE90}" destId="{D1689711-424F-459C-88B6-9BCA6ACC3A18}" srcOrd="6" destOrd="0" presId="urn:microsoft.com/office/officeart/2005/8/layout/list1"/>
    <dgm:cxn modelId="{C092ABA6-94BD-40BC-9382-007E950F4E94}" type="presParOf" srcId="{D2A3F651-7D5A-40AB-BC7D-A00F69E1FE90}" destId="{13EA8300-D014-4A14-8729-C1C155A72013}" srcOrd="7" destOrd="0" presId="urn:microsoft.com/office/officeart/2005/8/layout/list1"/>
    <dgm:cxn modelId="{66F6F1BE-5651-42D4-9635-EEE770188D2C}" type="presParOf" srcId="{D2A3F651-7D5A-40AB-BC7D-A00F69E1FE90}" destId="{FA69E7F2-2312-41E6-805F-696D8F8DEF64}" srcOrd="8" destOrd="0" presId="urn:microsoft.com/office/officeart/2005/8/layout/list1"/>
    <dgm:cxn modelId="{DD55D2EE-4B82-4AAE-BDEA-7C4F6FAB43D9}" type="presParOf" srcId="{FA69E7F2-2312-41E6-805F-696D8F8DEF64}" destId="{497943FC-B1F8-4CEE-9D08-BFAB8D3F7485}" srcOrd="0" destOrd="0" presId="urn:microsoft.com/office/officeart/2005/8/layout/list1"/>
    <dgm:cxn modelId="{1807C041-A8D2-4E80-B411-A0F4F3872CA4}" type="presParOf" srcId="{FA69E7F2-2312-41E6-805F-696D8F8DEF64}" destId="{7AB2E35B-794D-4CBC-990E-B9CAF2AF7912}" srcOrd="1" destOrd="0" presId="urn:microsoft.com/office/officeart/2005/8/layout/list1"/>
    <dgm:cxn modelId="{8892C779-7A3C-4A33-96DF-8EFC13D4F488}" type="presParOf" srcId="{D2A3F651-7D5A-40AB-BC7D-A00F69E1FE90}" destId="{4B0B3900-5392-4D39-BE84-7D9C23F2AEDE}" srcOrd="9" destOrd="0" presId="urn:microsoft.com/office/officeart/2005/8/layout/list1"/>
    <dgm:cxn modelId="{7CA98493-BA02-4932-BE9E-E7A25E780D16}" type="presParOf" srcId="{D2A3F651-7D5A-40AB-BC7D-A00F69E1FE90}" destId="{2FA7D873-046A-454B-AACB-DA45F2C4FBD3}" srcOrd="10" destOrd="0" presId="urn:microsoft.com/office/officeart/2005/8/layout/list1"/>
    <dgm:cxn modelId="{36410D1A-46C7-4A46-9DA2-1DCB6CD387A1}" type="presParOf" srcId="{D2A3F651-7D5A-40AB-BC7D-A00F69E1FE90}" destId="{D913574B-01F7-4401-8E68-74C80AB4E294}" srcOrd="11" destOrd="0" presId="urn:microsoft.com/office/officeart/2005/8/layout/list1"/>
    <dgm:cxn modelId="{601CD907-C487-47AB-B654-C45E516A3320}" type="presParOf" srcId="{D2A3F651-7D5A-40AB-BC7D-A00F69E1FE90}" destId="{65F6DF6C-5B82-468A-A039-346B716FA42E}" srcOrd="12" destOrd="0" presId="urn:microsoft.com/office/officeart/2005/8/layout/list1"/>
    <dgm:cxn modelId="{C0A67D73-4FA8-4800-AB9A-E96051997DE1}" type="presParOf" srcId="{65F6DF6C-5B82-468A-A039-346B716FA42E}" destId="{7ABBEE45-84FC-42EF-8F15-65C8D509ED07}" srcOrd="0" destOrd="0" presId="urn:microsoft.com/office/officeart/2005/8/layout/list1"/>
    <dgm:cxn modelId="{4ADF9B99-1D2D-4D06-A887-D993F4040F3C}" type="presParOf" srcId="{65F6DF6C-5B82-468A-A039-346B716FA42E}" destId="{4EC21A98-41BC-4074-AFA2-3584ACD9AF42}" srcOrd="1" destOrd="0" presId="urn:microsoft.com/office/officeart/2005/8/layout/list1"/>
    <dgm:cxn modelId="{57CA9C37-DE9E-4808-905E-BDF9BB08BC3E}" type="presParOf" srcId="{D2A3F651-7D5A-40AB-BC7D-A00F69E1FE90}" destId="{21160033-2B7B-4159-A8A8-02F2507D3E08}" srcOrd="13" destOrd="0" presId="urn:microsoft.com/office/officeart/2005/8/layout/list1"/>
    <dgm:cxn modelId="{A8665548-3E3C-4516-8B51-A0D281FCD724}" type="presParOf" srcId="{D2A3F651-7D5A-40AB-BC7D-A00F69E1FE90}" destId="{96782611-74DB-4963-9FD6-1F4778525FF4}"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CE250-42A7-46BD-8352-A0A16EBAD75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ru-RU"/>
        </a:p>
      </dgm:t>
    </dgm:pt>
    <dgm:pt modelId="{A0A8161D-E77C-4657-A8F5-F10919AD9810}">
      <dgm:prSet phldrT="[Текст]" custT="1"/>
      <dgm:spPr/>
      <dgm:t>
        <a:bodyPr/>
        <a:lstStyle/>
        <a:p>
          <a:r>
            <a:rPr lang="ru-RU" sz="1400" dirty="0">
              <a:latin typeface="Times New Roman" panose="02020603050405020304" pitchFamily="18" charset="0"/>
              <a:cs typeface="Times New Roman" panose="02020603050405020304" pitchFamily="18" charset="0"/>
            </a:rPr>
            <a:t>1</a:t>
          </a:r>
        </a:p>
      </dgm:t>
    </dgm:pt>
    <dgm:pt modelId="{2CA60384-C958-4B6C-B6C7-99603A6053D4}" type="parTrans" cxnId="{2A93C79E-81D3-449D-BBAE-B20FBD8E9657}">
      <dgm:prSet/>
      <dgm:spPr/>
      <dgm:t>
        <a:bodyPr/>
        <a:lstStyle/>
        <a:p>
          <a:endParaRPr lang="ru-RU" sz="1400">
            <a:latin typeface="Times New Roman" panose="02020603050405020304" pitchFamily="18" charset="0"/>
            <a:cs typeface="Times New Roman" panose="02020603050405020304" pitchFamily="18" charset="0"/>
          </a:endParaRPr>
        </a:p>
      </dgm:t>
    </dgm:pt>
    <dgm:pt modelId="{FBFB3159-64CC-4495-950C-F6AD9F79EA25}" type="sibTrans" cxnId="{2A93C79E-81D3-449D-BBAE-B20FBD8E9657}">
      <dgm:prSet/>
      <dgm:spPr/>
      <dgm:t>
        <a:bodyPr/>
        <a:lstStyle/>
        <a:p>
          <a:endParaRPr lang="ru-RU" sz="1400">
            <a:latin typeface="Times New Roman" panose="02020603050405020304" pitchFamily="18" charset="0"/>
            <a:cs typeface="Times New Roman" panose="02020603050405020304" pitchFamily="18" charset="0"/>
          </a:endParaRPr>
        </a:p>
      </dgm:t>
    </dgm:pt>
    <dgm:pt modelId="{9E5818EB-7FDA-4995-B1C0-24E15843750F}">
      <dgm:prSet phldrT="[Текст]" custT="1"/>
      <dgm:spPr/>
      <dgm:t>
        <a:bodyPr/>
        <a:lstStyle/>
        <a:p>
          <a:r>
            <a:rPr lang="ru-RU" sz="1400" dirty="0" smtClean="0">
              <a:latin typeface="Times New Roman" panose="02020603050405020304" pitchFamily="18" charset="0"/>
              <a:cs typeface="Times New Roman" panose="02020603050405020304" pitchFamily="18" charset="0"/>
            </a:rPr>
            <a:t>Продолжаются испытания электролитического гипохлорита натрия для выявления оптимальных условий сохранения его концентрации;</a:t>
          </a:r>
          <a:endParaRPr lang="ru-RU" sz="1400" dirty="0">
            <a:latin typeface="Times New Roman" panose="02020603050405020304" pitchFamily="18" charset="0"/>
            <a:cs typeface="Times New Roman" panose="02020603050405020304" pitchFamily="18" charset="0"/>
          </a:endParaRPr>
        </a:p>
      </dgm:t>
    </dgm:pt>
    <dgm:pt modelId="{4267DAD7-FC2D-4DFE-89BA-0B5DDF448DD9}" type="parTrans" cxnId="{BD04C311-6D47-4697-AFE5-F914E6614AE4}">
      <dgm:prSet/>
      <dgm:spPr/>
      <dgm:t>
        <a:bodyPr/>
        <a:lstStyle/>
        <a:p>
          <a:endParaRPr lang="ru-RU" sz="1400">
            <a:latin typeface="Times New Roman" panose="02020603050405020304" pitchFamily="18" charset="0"/>
            <a:cs typeface="Times New Roman" panose="02020603050405020304" pitchFamily="18" charset="0"/>
          </a:endParaRPr>
        </a:p>
      </dgm:t>
    </dgm:pt>
    <dgm:pt modelId="{683AB448-B181-4DEB-8C5A-BFAF77C21523}" type="sibTrans" cxnId="{BD04C311-6D47-4697-AFE5-F914E6614AE4}">
      <dgm:prSet/>
      <dgm:spPr/>
      <dgm:t>
        <a:bodyPr/>
        <a:lstStyle/>
        <a:p>
          <a:endParaRPr lang="ru-RU" sz="1400">
            <a:latin typeface="Times New Roman" panose="02020603050405020304" pitchFamily="18" charset="0"/>
            <a:cs typeface="Times New Roman" panose="02020603050405020304" pitchFamily="18" charset="0"/>
          </a:endParaRPr>
        </a:p>
      </dgm:t>
    </dgm:pt>
    <dgm:pt modelId="{BF33F811-5402-497F-8835-D655B0D3B713}">
      <dgm:prSet phldrT="[Текст]" custT="1"/>
      <dgm:spPr/>
      <dgm:t>
        <a:bodyPr/>
        <a:lstStyle/>
        <a:p>
          <a:r>
            <a:rPr lang="ru-RU" sz="1400" dirty="0">
              <a:latin typeface="Times New Roman" panose="02020603050405020304" pitchFamily="18" charset="0"/>
              <a:cs typeface="Times New Roman" panose="02020603050405020304" pitchFamily="18" charset="0"/>
            </a:rPr>
            <a:t>2</a:t>
          </a:r>
        </a:p>
      </dgm:t>
    </dgm:pt>
    <dgm:pt modelId="{A8AFB3C0-307A-4471-A81E-0A1182B9EC29}" type="parTrans" cxnId="{F8494B8E-EE46-43D0-9F1C-8F44C6782415}">
      <dgm:prSet/>
      <dgm:spPr/>
      <dgm:t>
        <a:bodyPr/>
        <a:lstStyle/>
        <a:p>
          <a:endParaRPr lang="ru-RU" sz="1400">
            <a:latin typeface="Times New Roman" panose="02020603050405020304" pitchFamily="18" charset="0"/>
            <a:cs typeface="Times New Roman" panose="02020603050405020304" pitchFamily="18" charset="0"/>
          </a:endParaRPr>
        </a:p>
      </dgm:t>
    </dgm:pt>
    <dgm:pt modelId="{6D5E52F8-2368-4FEB-831F-398D0F0CAF5C}" type="sibTrans" cxnId="{F8494B8E-EE46-43D0-9F1C-8F44C6782415}">
      <dgm:prSet/>
      <dgm:spPr/>
      <dgm:t>
        <a:bodyPr/>
        <a:lstStyle/>
        <a:p>
          <a:endParaRPr lang="ru-RU" sz="1400">
            <a:latin typeface="Times New Roman" panose="02020603050405020304" pitchFamily="18" charset="0"/>
            <a:cs typeface="Times New Roman" panose="02020603050405020304" pitchFamily="18" charset="0"/>
          </a:endParaRPr>
        </a:p>
      </dgm:t>
    </dgm:pt>
    <dgm:pt modelId="{65EA2DCE-1B62-42A6-88A9-13F4035E77EF}">
      <dgm:prSet phldrT="[Текст]" custT="1"/>
      <dgm:spPr/>
      <dgm:t>
        <a:bodyPr/>
        <a:lstStyle/>
        <a:p>
          <a:r>
            <a:rPr lang="ru-RU" sz="1400" dirty="0">
              <a:latin typeface="Times New Roman" panose="02020603050405020304" pitchFamily="18" charset="0"/>
              <a:cs typeface="Times New Roman" panose="02020603050405020304" pitchFamily="18" charset="0"/>
            </a:rPr>
            <a:t>Патенты размещены на сайте </a:t>
          </a:r>
          <a:r>
            <a:rPr lang="ru-RU" sz="1400" dirty="0" err="1">
              <a:latin typeface="Times New Roman" panose="02020603050405020304" pitchFamily="18" charset="0"/>
              <a:cs typeface="Times New Roman" panose="02020603050405020304" pitchFamily="18" charset="0"/>
            </a:rPr>
            <a:t>ВоГУ</a:t>
          </a:r>
          <a:r>
            <a:rPr lang="ru-RU" sz="1400" dirty="0">
              <a:latin typeface="Times New Roman" panose="02020603050405020304" pitchFamily="18" charset="0"/>
              <a:cs typeface="Times New Roman" panose="02020603050405020304" pitchFamily="18" charset="0"/>
            </a:rPr>
            <a:t> для привлечения инвесторов;</a:t>
          </a:r>
        </a:p>
      </dgm:t>
    </dgm:pt>
    <dgm:pt modelId="{A1BF6265-8EB7-44AC-A097-35326EFB2862}" type="parTrans" cxnId="{BF437A5E-CD71-48AD-83D8-66F177E1601D}">
      <dgm:prSet/>
      <dgm:spPr/>
      <dgm:t>
        <a:bodyPr/>
        <a:lstStyle/>
        <a:p>
          <a:endParaRPr lang="ru-RU" sz="1400">
            <a:latin typeface="Times New Roman" panose="02020603050405020304" pitchFamily="18" charset="0"/>
            <a:cs typeface="Times New Roman" panose="02020603050405020304" pitchFamily="18" charset="0"/>
          </a:endParaRPr>
        </a:p>
      </dgm:t>
    </dgm:pt>
    <dgm:pt modelId="{60D727C4-911F-434F-831E-7E06B682AA71}" type="sibTrans" cxnId="{BF437A5E-CD71-48AD-83D8-66F177E1601D}">
      <dgm:prSet/>
      <dgm:spPr/>
      <dgm:t>
        <a:bodyPr/>
        <a:lstStyle/>
        <a:p>
          <a:endParaRPr lang="ru-RU" sz="1400">
            <a:latin typeface="Times New Roman" panose="02020603050405020304" pitchFamily="18" charset="0"/>
            <a:cs typeface="Times New Roman" panose="02020603050405020304" pitchFamily="18" charset="0"/>
          </a:endParaRPr>
        </a:p>
      </dgm:t>
    </dgm:pt>
    <dgm:pt modelId="{BFD92529-EF1A-4876-84F7-016B7C83C3FA}">
      <dgm:prSet phldrT="[Текст]" custT="1"/>
      <dgm:spPr/>
      <dgm:t>
        <a:bodyPr/>
        <a:lstStyle/>
        <a:p>
          <a:r>
            <a:rPr lang="ru-RU" sz="1400" dirty="0">
              <a:latin typeface="Times New Roman" panose="02020603050405020304" pitchFamily="18" charset="0"/>
              <a:cs typeface="Times New Roman" panose="02020603050405020304" pitchFamily="18" charset="0"/>
            </a:rPr>
            <a:t>5</a:t>
          </a:r>
        </a:p>
      </dgm:t>
    </dgm:pt>
    <dgm:pt modelId="{3D7565B6-19D7-4443-9D87-684428250804}" type="parTrans" cxnId="{D26420FC-45B3-458E-B84A-2E51C65C7FAD}">
      <dgm:prSet/>
      <dgm:spPr/>
      <dgm:t>
        <a:bodyPr/>
        <a:lstStyle/>
        <a:p>
          <a:endParaRPr lang="ru-RU" sz="1400">
            <a:latin typeface="Times New Roman" panose="02020603050405020304" pitchFamily="18" charset="0"/>
            <a:cs typeface="Times New Roman" panose="02020603050405020304" pitchFamily="18" charset="0"/>
          </a:endParaRPr>
        </a:p>
      </dgm:t>
    </dgm:pt>
    <dgm:pt modelId="{8D2C45B1-B5ED-4FFB-ADCA-7E65A53A27A0}" type="sibTrans" cxnId="{D26420FC-45B3-458E-B84A-2E51C65C7FAD}">
      <dgm:prSet/>
      <dgm:spPr/>
      <dgm:t>
        <a:bodyPr/>
        <a:lstStyle/>
        <a:p>
          <a:endParaRPr lang="ru-RU" sz="1400">
            <a:latin typeface="Times New Roman" panose="02020603050405020304" pitchFamily="18" charset="0"/>
            <a:cs typeface="Times New Roman" panose="02020603050405020304" pitchFamily="18" charset="0"/>
          </a:endParaRPr>
        </a:p>
      </dgm:t>
    </dgm:pt>
    <dgm:pt modelId="{118A4F55-1BA1-4095-824A-919F2D5827A8}">
      <dgm:prSet phldrT="[Текст]" custT="1"/>
      <dgm:spPr/>
      <dgm:t>
        <a:bodyPr/>
        <a:lstStyle/>
        <a:p>
          <a:r>
            <a:rPr lang="ru-RU" sz="1400" dirty="0">
              <a:latin typeface="Times New Roman" panose="02020603050405020304" pitchFamily="18" charset="0"/>
              <a:cs typeface="Times New Roman" panose="02020603050405020304" pitchFamily="18" charset="0"/>
            </a:rPr>
            <a:t>Проведены исследования по обеззараживанию сточных вод полученным гипохлоритом натрия на канализационных очистных сооружениях г. Вологды и г. Сокол, подтверждающие эффективность </a:t>
          </a:r>
          <a:r>
            <a:rPr lang="ru-RU" sz="1400" dirty="0" err="1">
              <a:latin typeface="Times New Roman" panose="02020603050405020304" pitchFamily="18" charset="0"/>
              <a:cs typeface="Times New Roman" panose="02020603050405020304" pitchFamily="18" charset="0"/>
            </a:rPr>
            <a:t>дезинфектанта</a:t>
          </a:r>
          <a:endParaRPr lang="ru-RU" sz="1400" dirty="0">
            <a:latin typeface="Times New Roman" panose="02020603050405020304" pitchFamily="18" charset="0"/>
            <a:cs typeface="Times New Roman" panose="02020603050405020304" pitchFamily="18" charset="0"/>
          </a:endParaRPr>
        </a:p>
      </dgm:t>
    </dgm:pt>
    <dgm:pt modelId="{B504A1B8-CD8B-4209-ADB2-6671F646A6F6}" type="parTrans" cxnId="{2E8D980A-21EE-4820-8797-C3BDC24147C3}">
      <dgm:prSet/>
      <dgm:spPr/>
      <dgm:t>
        <a:bodyPr/>
        <a:lstStyle/>
        <a:p>
          <a:endParaRPr lang="ru-RU" sz="1400">
            <a:latin typeface="Times New Roman" panose="02020603050405020304" pitchFamily="18" charset="0"/>
            <a:cs typeface="Times New Roman" panose="02020603050405020304" pitchFamily="18" charset="0"/>
          </a:endParaRPr>
        </a:p>
      </dgm:t>
    </dgm:pt>
    <dgm:pt modelId="{38C9E040-2B24-43FC-89F6-830A5FE14334}" type="sibTrans" cxnId="{2E8D980A-21EE-4820-8797-C3BDC24147C3}">
      <dgm:prSet/>
      <dgm:spPr/>
      <dgm:t>
        <a:bodyPr/>
        <a:lstStyle/>
        <a:p>
          <a:endParaRPr lang="ru-RU" sz="1400">
            <a:latin typeface="Times New Roman" panose="02020603050405020304" pitchFamily="18" charset="0"/>
            <a:cs typeface="Times New Roman" panose="02020603050405020304" pitchFamily="18" charset="0"/>
          </a:endParaRPr>
        </a:p>
      </dgm:t>
    </dgm:pt>
    <dgm:pt modelId="{51830849-C512-429E-830B-5F6F9AC0296A}">
      <dgm:prSet phldrT="[Текст]" custT="1"/>
      <dgm:spPr/>
      <dgm:t>
        <a:bodyPr/>
        <a:lstStyle/>
        <a:p>
          <a:r>
            <a:rPr lang="ru-RU" sz="1400" dirty="0">
              <a:latin typeface="Times New Roman" panose="02020603050405020304" pitchFamily="18" charset="0"/>
              <a:cs typeface="Times New Roman" panose="02020603050405020304" pitchFamily="18" charset="0"/>
            </a:rPr>
            <a:t>Подана заявка на программу «СТАРТ» в фонд содействия инновациям для получения финансирования проекта;</a:t>
          </a:r>
        </a:p>
      </dgm:t>
    </dgm:pt>
    <dgm:pt modelId="{AD2F4481-7943-4E12-9456-07DA7E70684C}" type="parTrans" cxnId="{816643DF-597B-48E7-B278-500B2DCCA610}">
      <dgm:prSet/>
      <dgm:spPr/>
      <dgm:t>
        <a:bodyPr/>
        <a:lstStyle/>
        <a:p>
          <a:endParaRPr lang="ru-RU" sz="1400">
            <a:latin typeface="Times New Roman" panose="02020603050405020304" pitchFamily="18" charset="0"/>
            <a:cs typeface="Times New Roman" panose="02020603050405020304" pitchFamily="18" charset="0"/>
          </a:endParaRPr>
        </a:p>
      </dgm:t>
    </dgm:pt>
    <dgm:pt modelId="{18F7BDB1-063B-4B91-9DB4-52BD69739EE5}" type="sibTrans" cxnId="{816643DF-597B-48E7-B278-500B2DCCA610}">
      <dgm:prSet/>
      <dgm:spPr/>
      <dgm:t>
        <a:bodyPr/>
        <a:lstStyle/>
        <a:p>
          <a:endParaRPr lang="ru-RU" sz="1400">
            <a:latin typeface="Times New Roman" panose="02020603050405020304" pitchFamily="18" charset="0"/>
            <a:cs typeface="Times New Roman" panose="02020603050405020304" pitchFamily="18" charset="0"/>
          </a:endParaRPr>
        </a:p>
      </dgm:t>
    </dgm:pt>
    <dgm:pt modelId="{59F8689A-4385-4987-B55C-545CFFACCDAD}">
      <dgm:prSet phldrT="[Текст]" custT="1"/>
      <dgm:spPr/>
      <dgm:t>
        <a:bodyPr/>
        <a:lstStyle/>
        <a:p>
          <a:r>
            <a:rPr lang="ru-RU" sz="1400" dirty="0">
              <a:latin typeface="Times New Roman" panose="02020603050405020304" pitchFamily="18" charset="0"/>
              <a:cs typeface="Times New Roman" panose="02020603050405020304" pitchFamily="18" charset="0"/>
            </a:rPr>
            <a:t>3</a:t>
          </a:r>
        </a:p>
      </dgm:t>
    </dgm:pt>
    <dgm:pt modelId="{62567B0A-511D-4A1E-B677-A178DE5B0D78}" type="parTrans" cxnId="{577E5DE7-E4D2-4CAF-AD05-54A169671F0D}">
      <dgm:prSet/>
      <dgm:spPr/>
      <dgm:t>
        <a:bodyPr/>
        <a:lstStyle/>
        <a:p>
          <a:endParaRPr lang="ru-RU" sz="1400">
            <a:latin typeface="Times New Roman" panose="02020603050405020304" pitchFamily="18" charset="0"/>
            <a:cs typeface="Times New Roman" panose="02020603050405020304" pitchFamily="18" charset="0"/>
          </a:endParaRPr>
        </a:p>
      </dgm:t>
    </dgm:pt>
    <dgm:pt modelId="{E9FC571E-D883-4B1F-9AA2-C6E94CCD02C2}" type="sibTrans" cxnId="{577E5DE7-E4D2-4CAF-AD05-54A169671F0D}">
      <dgm:prSet/>
      <dgm:spPr/>
      <dgm:t>
        <a:bodyPr/>
        <a:lstStyle/>
        <a:p>
          <a:endParaRPr lang="ru-RU" sz="1400">
            <a:latin typeface="Times New Roman" panose="02020603050405020304" pitchFamily="18" charset="0"/>
            <a:cs typeface="Times New Roman" panose="02020603050405020304" pitchFamily="18" charset="0"/>
          </a:endParaRPr>
        </a:p>
      </dgm:t>
    </dgm:pt>
    <dgm:pt modelId="{2CBB56E0-F48C-46FC-B610-2B7D6CD2262B}">
      <dgm:prSet phldrT="[Текст]" custT="1"/>
      <dgm:spPr/>
      <dgm:t>
        <a:bodyPr/>
        <a:lstStyle/>
        <a:p>
          <a:endParaRPr lang="ru-RU" sz="1400" dirty="0">
            <a:latin typeface="Times New Roman" panose="02020603050405020304" pitchFamily="18" charset="0"/>
            <a:cs typeface="Times New Roman" panose="02020603050405020304" pitchFamily="18" charset="0"/>
          </a:endParaRPr>
        </a:p>
      </dgm:t>
    </dgm:pt>
    <dgm:pt modelId="{51854769-04B5-4AC9-AF2E-17BF6D798C70}" type="parTrans" cxnId="{8CF8BEFE-DAC5-481B-9542-F692DC865937}">
      <dgm:prSet/>
      <dgm:spPr/>
      <dgm:t>
        <a:bodyPr/>
        <a:lstStyle/>
        <a:p>
          <a:endParaRPr lang="ru-RU" sz="1400">
            <a:latin typeface="Times New Roman" panose="02020603050405020304" pitchFamily="18" charset="0"/>
            <a:cs typeface="Times New Roman" panose="02020603050405020304" pitchFamily="18" charset="0"/>
          </a:endParaRPr>
        </a:p>
      </dgm:t>
    </dgm:pt>
    <dgm:pt modelId="{CAACEAD3-EDC1-4EA7-BBA3-08263E190131}" type="sibTrans" cxnId="{8CF8BEFE-DAC5-481B-9542-F692DC865937}">
      <dgm:prSet/>
      <dgm:spPr/>
      <dgm:t>
        <a:bodyPr/>
        <a:lstStyle/>
        <a:p>
          <a:endParaRPr lang="ru-RU" sz="1400">
            <a:latin typeface="Times New Roman" panose="02020603050405020304" pitchFamily="18" charset="0"/>
            <a:cs typeface="Times New Roman" panose="02020603050405020304" pitchFamily="18" charset="0"/>
          </a:endParaRPr>
        </a:p>
      </dgm:t>
    </dgm:pt>
    <dgm:pt modelId="{5A050F66-BF6F-4A2D-B8BE-D66069829A89}">
      <dgm:prSet phldrT="[Текст]" custT="1"/>
      <dgm:spPr/>
      <dgm:t>
        <a:bodyPr/>
        <a:lstStyle/>
        <a:p>
          <a:r>
            <a:rPr lang="ru-RU" sz="1400" dirty="0">
              <a:latin typeface="Times New Roman" panose="02020603050405020304" pitchFamily="18" charset="0"/>
              <a:cs typeface="Times New Roman" panose="02020603050405020304" pitchFamily="18" charset="0"/>
            </a:rPr>
            <a:t>4</a:t>
          </a:r>
        </a:p>
      </dgm:t>
    </dgm:pt>
    <dgm:pt modelId="{381B9316-58E7-40FA-9140-06966D5E1F15}" type="parTrans" cxnId="{CF4E1152-1A3C-4220-BDAF-3C8334CA3186}">
      <dgm:prSet/>
      <dgm:spPr/>
      <dgm:t>
        <a:bodyPr/>
        <a:lstStyle/>
        <a:p>
          <a:endParaRPr lang="ru-RU" sz="1400">
            <a:latin typeface="Times New Roman" panose="02020603050405020304" pitchFamily="18" charset="0"/>
            <a:cs typeface="Times New Roman" panose="02020603050405020304" pitchFamily="18" charset="0"/>
          </a:endParaRPr>
        </a:p>
      </dgm:t>
    </dgm:pt>
    <dgm:pt modelId="{CB17AAFE-C0FC-4472-A298-F579EDAB306E}" type="sibTrans" cxnId="{CF4E1152-1A3C-4220-BDAF-3C8334CA3186}">
      <dgm:prSet/>
      <dgm:spPr/>
      <dgm:t>
        <a:bodyPr/>
        <a:lstStyle/>
        <a:p>
          <a:endParaRPr lang="ru-RU" sz="1400">
            <a:latin typeface="Times New Roman" panose="02020603050405020304" pitchFamily="18" charset="0"/>
            <a:cs typeface="Times New Roman" panose="02020603050405020304" pitchFamily="18" charset="0"/>
          </a:endParaRPr>
        </a:p>
      </dgm:t>
    </dgm:pt>
    <dgm:pt modelId="{87ACF424-EE95-400E-B03D-9A54AE392444}">
      <dgm:prSet custT="1"/>
      <dgm:spPr/>
      <dgm:t>
        <a:bodyPr/>
        <a:lstStyle/>
        <a:p>
          <a:r>
            <a:rPr lang="ru-RU" sz="1400">
              <a:latin typeface="Times New Roman" panose="02020603050405020304" pitchFamily="18" charset="0"/>
              <a:cs typeface="Times New Roman" panose="02020603050405020304" pitchFamily="18" charset="0"/>
            </a:rPr>
            <a:t>Составлен бизнес-план проекта «Получение электролизного гипохлорита натрия из минерализованных подземных вод»</a:t>
          </a:r>
        </a:p>
      </dgm:t>
    </dgm:pt>
    <dgm:pt modelId="{CEDD0891-8C64-4C0B-9977-89A6BF61FE24}" type="parTrans" cxnId="{0FB5EEB9-94DA-46DC-987B-93AE1C87D3D0}">
      <dgm:prSet/>
      <dgm:spPr/>
      <dgm:t>
        <a:bodyPr/>
        <a:lstStyle/>
        <a:p>
          <a:endParaRPr lang="ru-RU" sz="1400">
            <a:latin typeface="Times New Roman" panose="02020603050405020304" pitchFamily="18" charset="0"/>
            <a:cs typeface="Times New Roman" panose="02020603050405020304" pitchFamily="18" charset="0"/>
          </a:endParaRPr>
        </a:p>
      </dgm:t>
    </dgm:pt>
    <dgm:pt modelId="{D0AF7820-6319-496F-95C9-AF1E24F6E0C6}" type="sibTrans" cxnId="{0FB5EEB9-94DA-46DC-987B-93AE1C87D3D0}">
      <dgm:prSet/>
      <dgm:spPr/>
      <dgm:t>
        <a:bodyPr/>
        <a:lstStyle/>
        <a:p>
          <a:endParaRPr lang="ru-RU" sz="1400">
            <a:latin typeface="Times New Roman" panose="02020603050405020304" pitchFamily="18" charset="0"/>
            <a:cs typeface="Times New Roman" panose="02020603050405020304" pitchFamily="18" charset="0"/>
          </a:endParaRPr>
        </a:p>
      </dgm:t>
    </dgm:pt>
    <dgm:pt modelId="{ABD36FEB-EEAA-460A-8580-78E8722ACC6F}">
      <dgm:prSet phldrT="[Текст]" custT="1"/>
      <dgm:spPr/>
      <dgm:t>
        <a:bodyPr/>
        <a:lstStyle/>
        <a:p>
          <a:r>
            <a:rPr lang="ru-RU" sz="1400" dirty="0">
              <a:latin typeface="Times New Roman" panose="02020603050405020304" pitchFamily="18" charset="0"/>
              <a:cs typeface="Times New Roman" panose="02020603050405020304" pitchFamily="18" charset="0"/>
            </a:rPr>
            <a:t>6</a:t>
          </a:r>
        </a:p>
      </dgm:t>
    </dgm:pt>
    <dgm:pt modelId="{D97013B2-43AE-43E0-8C5F-94EE6C1ED31A}" type="parTrans" cxnId="{0BDA83AB-82CA-40AE-86E8-97DDC96CA5B8}">
      <dgm:prSet/>
      <dgm:spPr/>
      <dgm:t>
        <a:bodyPr/>
        <a:lstStyle/>
        <a:p>
          <a:endParaRPr lang="ru-RU" sz="1400">
            <a:latin typeface="Times New Roman" panose="02020603050405020304" pitchFamily="18" charset="0"/>
            <a:cs typeface="Times New Roman" panose="02020603050405020304" pitchFamily="18" charset="0"/>
          </a:endParaRPr>
        </a:p>
      </dgm:t>
    </dgm:pt>
    <dgm:pt modelId="{0D00B50B-7854-407C-BF00-94AA4CBB6536}" type="sibTrans" cxnId="{0BDA83AB-82CA-40AE-86E8-97DDC96CA5B8}">
      <dgm:prSet/>
      <dgm:spPr/>
      <dgm:t>
        <a:bodyPr/>
        <a:lstStyle/>
        <a:p>
          <a:endParaRPr lang="ru-RU" sz="1400">
            <a:latin typeface="Times New Roman" panose="02020603050405020304" pitchFamily="18" charset="0"/>
            <a:cs typeface="Times New Roman" panose="02020603050405020304" pitchFamily="18" charset="0"/>
          </a:endParaRPr>
        </a:p>
      </dgm:t>
    </dgm:pt>
    <dgm:pt modelId="{EA894EE8-A7A0-40F8-9CA9-2092BDF4E366}">
      <dgm:prSet custT="1"/>
      <dgm:spPr/>
      <dgm:t>
        <a:bodyPr/>
        <a:lstStyle/>
        <a:p>
          <a:r>
            <a:rPr lang="ru-RU" sz="1400" dirty="0">
              <a:latin typeface="Times New Roman" panose="02020603050405020304" pitchFamily="18" charset="0"/>
              <a:cs typeface="Times New Roman" panose="02020603050405020304" pitchFamily="18" charset="0"/>
            </a:rPr>
            <a:t>Материалы исследований опубликованы в сборниках и журналах регионального всероссийского и международного </a:t>
          </a:r>
          <a:r>
            <a:rPr lang="ru-RU" sz="1400" dirty="0" smtClean="0">
              <a:latin typeface="Times New Roman" panose="02020603050405020304" pitchFamily="18" charset="0"/>
              <a:cs typeface="Times New Roman" panose="02020603050405020304" pitchFamily="18" charset="0"/>
            </a:rPr>
            <a:t>уровней, </a:t>
          </a:r>
          <a:r>
            <a:rPr lang="ru-RU" sz="1400" dirty="0">
              <a:latin typeface="Times New Roman" panose="02020603050405020304" pitchFamily="18" charset="0"/>
              <a:cs typeface="Times New Roman" panose="02020603050405020304" pitchFamily="18" charset="0"/>
            </a:rPr>
            <a:t>а так же представлены на конференциях региональных и всероссийских уровней </a:t>
          </a:r>
        </a:p>
      </dgm:t>
    </dgm:pt>
    <dgm:pt modelId="{0F1945E8-22D9-4232-AC9C-735A1B2CEB2B}" type="parTrans" cxnId="{05CB0BA0-5EE9-4958-A1B7-B63DA1CC4F8A}">
      <dgm:prSet/>
      <dgm:spPr/>
      <dgm:t>
        <a:bodyPr/>
        <a:lstStyle/>
        <a:p>
          <a:endParaRPr lang="ru-RU" sz="1400">
            <a:latin typeface="Times New Roman" panose="02020603050405020304" pitchFamily="18" charset="0"/>
            <a:cs typeface="Times New Roman" panose="02020603050405020304" pitchFamily="18" charset="0"/>
          </a:endParaRPr>
        </a:p>
      </dgm:t>
    </dgm:pt>
    <dgm:pt modelId="{0E4E9E1F-FD0C-442A-98C4-58B55DD826F0}" type="sibTrans" cxnId="{05CB0BA0-5EE9-4958-A1B7-B63DA1CC4F8A}">
      <dgm:prSet/>
      <dgm:spPr/>
      <dgm:t>
        <a:bodyPr/>
        <a:lstStyle/>
        <a:p>
          <a:endParaRPr lang="ru-RU" sz="1400">
            <a:latin typeface="Times New Roman" panose="02020603050405020304" pitchFamily="18" charset="0"/>
            <a:cs typeface="Times New Roman" panose="02020603050405020304" pitchFamily="18" charset="0"/>
          </a:endParaRPr>
        </a:p>
      </dgm:t>
    </dgm:pt>
    <dgm:pt modelId="{FB0D60EB-5705-4258-ACFD-6A3889EEDE79}" type="pres">
      <dgm:prSet presAssocID="{B53CE250-42A7-46BD-8352-A0A16EBAD755}" presName="linearFlow" presStyleCnt="0">
        <dgm:presLayoutVars>
          <dgm:dir/>
          <dgm:animLvl val="lvl"/>
          <dgm:resizeHandles val="exact"/>
        </dgm:presLayoutVars>
      </dgm:prSet>
      <dgm:spPr/>
      <dgm:t>
        <a:bodyPr/>
        <a:lstStyle/>
        <a:p>
          <a:endParaRPr lang="ru-RU"/>
        </a:p>
      </dgm:t>
    </dgm:pt>
    <dgm:pt modelId="{8233A23A-2185-4E98-A84E-097E94F577E2}" type="pres">
      <dgm:prSet presAssocID="{A0A8161D-E77C-4657-A8F5-F10919AD9810}" presName="composite" presStyleCnt="0"/>
      <dgm:spPr/>
    </dgm:pt>
    <dgm:pt modelId="{5900C55E-403E-4404-9EA6-3ABF7C897DF1}" type="pres">
      <dgm:prSet presAssocID="{A0A8161D-E77C-4657-A8F5-F10919AD9810}" presName="parentText" presStyleLbl="alignNode1" presStyleIdx="0" presStyleCnt="6">
        <dgm:presLayoutVars>
          <dgm:chMax val="1"/>
          <dgm:bulletEnabled val="1"/>
        </dgm:presLayoutVars>
      </dgm:prSet>
      <dgm:spPr/>
      <dgm:t>
        <a:bodyPr/>
        <a:lstStyle/>
        <a:p>
          <a:endParaRPr lang="ru-RU"/>
        </a:p>
      </dgm:t>
    </dgm:pt>
    <dgm:pt modelId="{06002BCA-314E-4E41-839E-F4832B12BE53}" type="pres">
      <dgm:prSet presAssocID="{A0A8161D-E77C-4657-A8F5-F10919AD9810}" presName="descendantText" presStyleLbl="alignAcc1" presStyleIdx="0" presStyleCnt="6">
        <dgm:presLayoutVars>
          <dgm:bulletEnabled val="1"/>
        </dgm:presLayoutVars>
      </dgm:prSet>
      <dgm:spPr/>
      <dgm:t>
        <a:bodyPr/>
        <a:lstStyle/>
        <a:p>
          <a:endParaRPr lang="ru-RU"/>
        </a:p>
      </dgm:t>
    </dgm:pt>
    <dgm:pt modelId="{4421E1B1-9405-4CA5-B46D-15423D721B69}" type="pres">
      <dgm:prSet presAssocID="{FBFB3159-64CC-4495-950C-F6AD9F79EA25}" presName="sp" presStyleCnt="0"/>
      <dgm:spPr/>
    </dgm:pt>
    <dgm:pt modelId="{A7994521-5DB2-4488-AFC1-C32D08B5C351}" type="pres">
      <dgm:prSet presAssocID="{BF33F811-5402-497F-8835-D655B0D3B713}" presName="composite" presStyleCnt="0"/>
      <dgm:spPr/>
    </dgm:pt>
    <dgm:pt modelId="{7182B002-11EF-425F-A9A7-B7D94274FD45}" type="pres">
      <dgm:prSet presAssocID="{BF33F811-5402-497F-8835-D655B0D3B713}" presName="parentText" presStyleLbl="alignNode1" presStyleIdx="1" presStyleCnt="6">
        <dgm:presLayoutVars>
          <dgm:chMax val="1"/>
          <dgm:bulletEnabled val="1"/>
        </dgm:presLayoutVars>
      </dgm:prSet>
      <dgm:spPr/>
      <dgm:t>
        <a:bodyPr/>
        <a:lstStyle/>
        <a:p>
          <a:endParaRPr lang="ru-RU"/>
        </a:p>
      </dgm:t>
    </dgm:pt>
    <dgm:pt modelId="{D3B458CF-92F8-414A-A4E3-D83478FCF347}" type="pres">
      <dgm:prSet presAssocID="{BF33F811-5402-497F-8835-D655B0D3B713}" presName="descendantText" presStyleLbl="alignAcc1" presStyleIdx="1" presStyleCnt="6">
        <dgm:presLayoutVars>
          <dgm:bulletEnabled val="1"/>
        </dgm:presLayoutVars>
      </dgm:prSet>
      <dgm:spPr/>
      <dgm:t>
        <a:bodyPr/>
        <a:lstStyle/>
        <a:p>
          <a:endParaRPr lang="ru-RU"/>
        </a:p>
      </dgm:t>
    </dgm:pt>
    <dgm:pt modelId="{55B050C1-8FE2-4B0B-97DA-5C16CAB0E405}" type="pres">
      <dgm:prSet presAssocID="{6D5E52F8-2368-4FEB-831F-398D0F0CAF5C}" presName="sp" presStyleCnt="0"/>
      <dgm:spPr/>
    </dgm:pt>
    <dgm:pt modelId="{D96C7BDC-8C5A-458B-87E2-8B4CF3A8C247}" type="pres">
      <dgm:prSet presAssocID="{59F8689A-4385-4987-B55C-545CFFACCDAD}" presName="composite" presStyleCnt="0"/>
      <dgm:spPr/>
    </dgm:pt>
    <dgm:pt modelId="{84112A9F-654F-46BA-BD67-83A8D358F51B}" type="pres">
      <dgm:prSet presAssocID="{59F8689A-4385-4987-B55C-545CFFACCDAD}" presName="parentText" presStyleLbl="alignNode1" presStyleIdx="2" presStyleCnt="6">
        <dgm:presLayoutVars>
          <dgm:chMax val="1"/>
          <dgm:bulletEnabled val="1"/>
        </dgm:presLayoutVars>
      </dgm:prSet>
      <dgm:spPr/>
      <dgm:t>
        <a:bodyPr/>
        <a:lstStyle/>
        <a:p>
          <a:endParaRPr lang="ru-RU"/>
        </a:p>
      </dgm:t>
    </dgm:pt>
    <dgm:pt modelId="{14B7A32D-87C9-495A-89F0-02CDB7106390}" type="pres">
      <dgm:prSet presAssocID="{59F8689A-4385-4987-B55C-545CFFACCDAD}" presName="descendantText" presStyleLbl="alignAcc1" presStyleIdx="2" presStyleCnt="6">
        <dgm:presLayoutVars>
          <dgm:bulletEnabled val="1"/>
        </dgm:presLayoutVars>
      </dgm:prSet>
      <dgm:spPr/>
      <dgm:t>
        <a:bodyPr/>
        <a:lstStyle/>
        <a:p>
          <a:endParaRPr lang="ru-RU"/>
        </a:p>
      </dgm:t>
    </dgm:pt>
    <dgm:pt modelId="{74618670-06AC-4B1A-9343-94CBB5160B28}" type="pres">
      <dgm:prSet presAssocID="{E9FC571E-D883-4B1F-9AA2-C6E94CCD02C2}" presName="sp" presStyleCnt="0"/>
      <dgm:spPr/>
    </dgm:pt>
    <dgm:pt modelId="{7F49BA11-015F-4F50-98CE-10DFDC0909B1}" type="pres">
      <dgm:prSet presAssocID="{5A050F66-BF6F-4A2D-B8BE-D66069829A89}" presName="composite" presStyleCnt="0"/>
      <dgm:spPr/>
    </dgm:pt>
    <dgm:pt modelId="{FD57A6B1-68EB-4C71-8E2F-481EC20530D2}" type="pres">
      <dgm:prSet presAssocID="{5A050F66-BF6F-4A2D-B8BE-D66069829A89}" presName="parentText" presStyleLbl="alignNode1" presStyleIdx="3" presStyleCnt="6">
        <dgm:presLayoutVars>
          <dgm:chMax val="1"/>
          <dgm:bulletEnabled val="1"/>
        </dgm:presLayoutVars>
      </dgm:prSet>
      <dgm:spPr/>
      <dgm:t>
        <a:bodyPr/>
        <a:lstStyle/>
        <a:p>
          <a:endParaRPr lang="ru-RU"/>
        </a:p>
      </dgm:t>
    </dgm:pt>
    <dgm:pt modelId="{3C3101CA-EAB2-4159-9082-40FEEAB8869A}" type="pres">
      <dgm:prSet presAssocID="{5A050F66-BF6F-4A2D-B8BE-D66069829A89}" presName="descendantText" presStyleLbl="alignAcc1" presStyleIdx="3" presStyleCnt="6">
        <dgm:presLayoutVars>
          <dgm:bulletEnabled val="1"/>
        </dgm:presLayoutVars>
      </dgm:prSet>
      <dgm:spPr/>
      <dgm:t>
        <a:bodyPr/>
        <a:lstStyle/>
        <a:p>
          <a:endParaRPr lang="ru-RU"/>
        </a:p>
      </dgm:t>
    </dgm:pt>
    <dgm:pt modelId="{FD02709A-2D6D-4C9E-9321-CB16F09FFDDB}" type="pres">
      <dgm:prSet presAssocID="{CB17AAFE-C0FC-4472-A298-F579EDAB306E}" presName="sp" presStyleCnt="0"/>
      <dgm:spPr/>
    </dgm:pt>
    <dgm:pt modelId="{0CEEB7E1-7DB6-4EBD-B4E0-CA8044B8579C}" type="pres">
      <dgm:prSet presAssocID="{BFD92529-EF1A-4876-84F7-016B7C83C3FA}" presName="composite" presStyleCnt="0"/>
      <dgm:spPr/>
    </dgm:pt>
    <dgm:pt modelId="{0BEA37A3-07E0-4444-B1FA-4B922880E3C3}" type="pres">
      <dgm:prSet presAssocID="{BFD92529-EF1A-4876-84F7-016B7C83C3FA}" presName="parentText" presStyleLbl="alignNode1" presStyleIdx="4" presStyleCnt="6">
        <dgm:presLayoutVars>
          <dgm:chMax val="1"/>
          <dgm:bulletEnabled val="1"/>
        </dgm:presLayoutVars>
      </dgm:prSet>
      <dgm:spPr/>
      <dgm:t>
        <a:bodyPr/>
        <a:lstStyle/>
        <a:p>
          <a:endParaRPr lang="ru-RU"/>
        </a:p>
      </dgm:t>
    </dgm:pt>
    <dgm:pt modelId="{FCD49C8A-67E7-4103-9B6B-83FFC4EB8218}" type="pres">
      <dgm:prSet presAssocID="{BFD92529-EF1A-4876-84F7-016B7C83C3FA}" presName="descendantText" presStyleLbl="alignAcc1" presStyleIdx="4" presStyleCnt="6">
        <dgm:presLayoutVars>
          <dgm:bulletEnabled val="1"/>
        </dgm:presLayoutVars>
      </dgm:prSet>
      <dgm:spPr/>
      <dgm:t>
        <a:bodyPr/>
        <a:lstStyle/>
        <a:p>
          <a:endParaRPr lang="ru-RU"/>
        </a:p>
      </dgm:t>
    </dgm:pt>
    <dgm:pt modelId="{BC2E4028-B9EE-4752-A859-41A2F33AB315}" type="pres">
      <dgm:prSet presAssocID="{8D2C45B1-B5ED-4FFB-ADCA-7E65A53A27A0}" presName="sp" presStyleCnt="0"/>
      <dgm:spPr/>
    </dgm:pt>
    <dgm:pt modelId="{199E1802-430F-4479-BA6A-5FD5629F23B4}" type="pres">
      <dgm:prSet presAssocID="{ABD36FEB-EEAA-460A-8580-78E8722ACC6F}" presName="composite" presStyleCnt="0"/>
      <dgm:spPr/>
    </dgm:pt>
    <dgm:pt modelId="{C6AD852D-227D-4962-87A7-0C0BD5C2A047}" type="pres">
      <dgm:prSet presAssocID="{ABD36FEB-EEAA-460A-8580-78E8722ACC6F}" presName="parentText" presStyleLbl="alignNode1" presStyleIdx="5" presStyleCnt="6">
        <dgm:presLayoutVars>
          <dgm:chMax val="1"/>
          <dgm:bulletEnabled val="1"/>
        </dgm:presLayoutVars>
      </dgm:prSet>
      <dgm:spPr/>
      <dgm:t>
        <a:bodyPr/>
        <a:lstStyle/>
        <a:p>
          <a:endParaRPr lang="ru-RU"/>
        </a:p>
      </dgm:t>
    </dgm:pt>
    <dgm:pt modelId="{7B836CA8-4B88-479B-ACAE-3869BE1E54CF}" type="pres">
      <dgm:prSet presAssocID="{ABD36FEB-EEAA-460A-8580-78E8722ACC6F}" presName="descendantText" presStyleLbl="alignAcc1" presStyleIdx="5" presStyleCnt="6">
        <dgm:presLayoutVars>
          <dgm:bulletEnabled val="1"/>
        </dgm:presLayoutVars>
      </dgm:prSet>
      <dgm:spPr/>
      <dgm:t>
        <a:bodyPr/>
        <a:lstStyle/>
        <a:p>
          <a:endParaRPr lang="ru-RU"/>
        </a:p>
      </dgm:t>
    </dgm:pt>
  </dgm:ptLst>
  <dgm:cxnLst>
    <dgm:cxn modelId="{B7309981-B3A9-4D2B-B9FC-63CCA0709716}" type="presOf" srcId="{BFD92529-EF1A-4876-84F7-016B7C83C3FA}" destId="{0BEA37A3-07E0-4444-B1FA-4B922880E3C3}" srcOrd="0" destOrd="0" presId="urn:microsoft.com/office/officeart/2005/8/layout/chevron2"/>
    <dgm:cxn modelId="{BF437A5E-CD71-48AD-83D8-66F177E1601D}" srcId="{BF33F811-5402-497F-8835-D655B0D3B713}" destId="{65EA2DCE-1B62-42A6-88A9-13F4035E77EF}" srcOrd="0" destOrd="0" parTransId="{A1BF6265-8EB7-44AC-A097-35326EFB2862}" sibTransId="{60D727C4-911F-434F-831E-7E06B682AA71}"/>
    <dgm:cxn modelId="{F8494B8E-EE46-43D0-9F1C-8F44C6782415}" srcId="{B53CE250-42A7-46BD-8352-A0A16EBAD755}" destId="{BF33F811-5402-497F-8835-D655B0D3B713}" srcOrd="1" destOrd="0" parTransId="{A8AFB3C0-307A-4471-A81E-0A1182B9EC29}" sibTransId="{6D5E52F8-2368-4FEB-831F-398D0F0CAF5C}"/>
    <dgm:cxn modelId="{379F8D95-E56F-4949-B010-868C66AB4B4B}" type="presOf" srcId="{51830849-C512-429E-830B-5F6F9AC0296A}" destId="{14B7A32D-87C9-495A-89F0-02CDB7106390}" srcOrd="0" destOrd="0" presId="urn:microsoft.com/office/officeart/2005/8/layout/chevron2"/>
    <dgm:cxn modelId="{D54B1821-66DC-46F5-BB61-555DCF4B3771}" type="presOf" srcId="{A0A8161D-E77C-4657-A8F5-F10919AD9810}" destId="{5900C55E-403E-4404-9EA6-3ABF7C897DF1}" srcOrd="0" destOrd="0" presId="urn:microsoft.com/office/officeart/2005/8/layout/chevron2"/>
    <dgm:cxn modelId="{E5883D23-E5B6-4048-A442-F29FC9AC09C3}" type="presOf" srcId="{118A4F55-1BA1-4095-824A-919F2D5827A8}" destId="{FCD49C8A-67E7-4103-9B6B-83FFC4EB8218}" srcOrd="0" destOrd="0" presId="urn:microsoft.com/office/officeart/2005/8/layout/chevron2"/>
    <dgm:cxn modelId="{2A93C79E-81D3-449D-BBAE-B20FBD8E9657}" srcId="{B53CE250-42A7-46BD-8352-A0A16EBAD755}" destId="{A0A8161D-E77C-4657-A8F5-F10919AD9810}" srcOrd="0" destOrd="0" parTransId="{2CA60384-C958-4B6C-B6C7-99603A6053D4}" sibTransId="{FBFB3159-64CC-4495-950C-F6AD9F79EA25}"/>
    <dgm:cxn modelId="{F3E3175D-4174-430C-8323-456B3CAD96C1}" type="presOf" srcId="{5A050F66-BF6F-4A2D-B8BE-D66069829A89}" destId="{FD57A6B1-68EB-4C71-8E2F-481EC20530D2}" srcOrd="0" destOrd="0" presId="urn:microsoft.com/office/officeart/2005/8/layout/chevron2"/>
    <dgm:cxn modelId="{DD0BDF15-275F-4494-8EC1-93798D14EFE9}" type="presOf" srcId="{B53CE250-42A7-46BD-8352-A0A16EBAD755}" destId="{FB0D60EB-5705-4258-ACFD-6A3889EEDE79}" srcOrd="0" destOrd="0" presId="urn:microsoft.com/office/officeart/2005/8/layout/chevron2"/>
    <dgm:cxn modelId="{C6E673E6-4A96-49D1-8CFF-B01F0408A260}" type="presOf" srcId="{EA894EE8-A7A0-40F8-9CA9-2092BDF4E366}" destId="{7B836CA8-4B88-479B-ACAE-3869BE1E54CF}" srcOrd="0" destOrd="0" presId="urn:microsoft.com/office/officeart/2005/8/layout/chevron2"/>
    <dgm:cxn modelId="{816643DF-597B-48E7-B278-500B2DCCA610}" srcId="{59F8689A-4385-4987-B55C-545CFFACCDAD}" destId="{51830849-C512-429E-830B-5F6F9AC0296A}" srcOrd="0" destOrd="0" parTransId="{AD2F4481-7943-4E12-9456-07DA7E70684C}" sibTransId="{18F7BDB1-063B-4B91-9DB4-52BD69739EE5}"/>
    <dgm:cxn modelId="{9AD2A111-B8AD-4B75-ABB9-CD735BE5F237}" type="presOf" srcId="{9E5818EB-7FDA-4995-B1C0-24E15843750F}" destId="{06002BCA-314E-4E41-839E-F4832B12BE53}" srcOrd="0" destOrd="0" presId="urn:microsoft.com/office/officeart/2005/8/layout/chevron2"/>
    <dgm:cxn modelId="{6E9DFB45-DC8B-49FF-8A87-FF5017C428E3}" type="presOf" srcId="{65EA2DCE-1B62-42A6-88A9-13F4035E77EF}" destId="{D3B458CF-92F8-414A-A4E3-D83478FCF347}" srcOrd="0" destOrd="0" presId="urn:microsoft.com/office/officeart/2005/8/layout/chevron2"/>
    <dgm:cxn modelId="{D3AC1ADC-8C55-4D3A-B4E6-015C57A1AB1A}" type="presOf" srcId="{59F8689A-4385-4987-B55C-545CFFACCDAD}" destId="{84112A9F-654F-46BA-BD67-83A8D358F51B}" srcOrd="0" destOrd="0" presId="urn:microsoft.com/office/officeart/2005/8/layout/chevron2"/>
    <dgm:cxn modelId="{8CF8BEFE-DAC5-481B-9542-F692DC865937}" srcId="{59F8689A-4385-4987-B55C-545CFFACCDAD}" destId="{2CBB56E0-F48C-46FC-B610-2B7D6CD2262B}" srcOrd="1" destOrd="0" parTransId="{51854769-04B5-4AC9-AF2E-17BF6D798C70}" sibTransId="{CAACEAD3-EDC1-4EA7-BBA3-08263E190131}"/>
    <dgm:cxn modelId="{05CB0BA0-5EE9-4958-A1B7-B63DA1CC4F8A}" srcId="{ABD36FEB-EEAA-460A-8580-78E8722ACC6F}" destId="{EA894EE8-A7A0-40F8-9CA9-2092BDF4E366}" srcOrd="0" destOrd="0" parTransId="{0F1945E8-22D9-4232-AC9C-735A1B2CEB2B}" sibTransId="{0E4E9E1F-FD0C-442A-98C4-58B55DD826F0}"/>
    <dgm:cxn modelId="{0FB5EEB9-94DA-46DC-987B-93AE1C87D3D0}" srcId="{5A050F66-BF6F-4A2D-B8BE-D66069829A89}" destId="{87ACF424-EE95-400E-B03D-9A54AE392444}" srcOrd="0" destOrd="0" parTransId="{CEDD0891-8C64-4C0B-9977-89A6BF61FE24}" sibTransId="{D0AF7820-6319-496F-95C9-AF1E24F6E0C6}"/>
    <dgm:cxn modelId="{D26420FC-45B3-458E-B84A-2E51C65C7FAD}" srcId="{B53CE250-42A7-46BD-8352-A0A16EBAD755}" destId="{BFD92529-EF1A-4876-84F7-016B7C83C3FA}" srcOrd="4" destOrd="0" parTransId="{3D7565B6-19D7-4443-9D87-684428250804}" sibTransId="{8D2C45B1-B5ED-4FFB-ADCA-7E65A53A27A0}"/>
    <dgm:cxn modelId="{2E8D980A-21EE-4820-8797-C3BDC24147C3}" srcId="{BFD92529-EF1A-4876-84F7-016B7C83C3FA}" destId="{118A4F55-1BA1-4095-824A-919F2D5827A8}" srcOrd="0" destOrd="0" parTransId="{B504A1B8-CD8B-4209-ADB2-6671F646A6F6}" sibTransId="{38C9E040-2B24-43FC-89F6-830A5FE14334}"/>
    <dgm:cxn modelId="{C0C1ABE4-ECE8-4F38-8888-7DE32F2E8D1E}" type="presOf" srcId="{2CBB56E0-F48C-46FC-B610-2B7D6CD2262B}" destId="{14B7A32D-87C9-495A-89F0-02CDB7106390}" srcOrd="0" destOrd="1" presId="urn:microsoft.com/office/officeart/2005/8/layout/chevron2"/>
    <dgm:cxn modelId="{CF4E1152-1A3C-4220-BDAF-3C8334CA3186}" srcId="{B53CE250-42A7-46BD-8352-A0A16EBAD755}" destId="{5A050F66-BF6F-4A2D-B8BE-D66069829A89}" srcOrd="3" destOrd="0" parTransId="{381B9316-58E7-40FA-9140-06966D5E1F15}" sibTransId="{CB17AAFE-C0FC-4472-A298-F579EDAB306E}"/>
    <dgm:cxn modelId="{0CD11219-024B-4C17-B9DB-9CEA37DA19A3}" type="presOf" srcId="{ABD36FEB-EEAA-460A-8580-78E8722ACC6F}" destId="{C6AD852D-227D-4962-87A7-0C0BD5C2A047}" srcOrd="0" destOrd="0" presId="urn:microsoft.com/office/officeart/2005/8/layout/chevron2"/>
    <dgm:cxn modelId="{BD04C311-6D47-4697-AFE5-F914E6614AE4}" srcId="{A0A8161D-E77C-4657-A8F5-F10919AD9810}" destId="{9E5818EB-7FDA-4995-B1C0-24E15843750F}" srcOrd="0" destOrd="0" parTransId="{4267DAD7-FC2D-4DFE-89BA-0B5DDF448DD9}" sibTransId="{683AB448-B181-4DEB-8C5A-BFAF77C21523}"/>
    <dgm:cxn modelId="{611034F9-ABCC-49EF-83E4-E092CA3BE46F}" type="presOf" srcId="{87ACF424-EE95-400E-B03D-9A54AE392444}" destId="{3C3101CA-EAB2-4159-9082-40FEEAB8869A}" srcOrd="0" destOrd="0" presId="urn:microsoft.com/office/officeart/2005/8/layout/chevron2"/>
    <dgm:cxn modelId="{0BDA83AB-82CA-40AE-86E8-97DDC96CA5B8}" srcId="{B53CE250-42A7-46BD-8352-A0A16EBAD755}" destId="{ABD36FEB-EEAA-460A-8580-78E8722ACC6F}" srcOrd="5" destOrd="0" parTransId="{D97013B2-43AE-43E0-8C5F-94EE6C1ED31A}" sibTransId="{0D00B50B-7854-407C-BF00-94AA4CBB6536}"/>
    <dgm:cxn modelId="{0E522649-3249-4DE4-9DC4-20C7C8C00B38}" type="presOf" srcId="{BF33F811-5402-497F-8835-D655B0D3B713}" destId="{7182B002-11EF-425F-A9A7-B7D94274FD45}" srcOrd="0" destOrd="0" presId="urn:microsoft.com/office/officeart/2005/8/layout/chevron2"/>
    <dgm:cxn modelId="{577E5DE7-E4D2-4CAF-AD05-54A169671F0D}" srcId="{B53CE250-42A7-46BD-8352-A0A16EBAD755}" destId="{59F8689A-4385-4987-B55C-545CFFACCDAD}" srcOrd="2" destOrd="0" parTransId="{62567B0A-511D-4A1E-B677-A178DE5B0D78}" sibTransId="{E9FC571E-D883-4B1F-9AA2-C6E94CCD02C2}"/>
    <dgm:cxn modelId="{8EFDC8F3-02E1-4FF7-8B76-4992B5884B32}" type="presParOf" srcId="{FB0D60EB-5705-4258-ACFD-6A3889EEDE79}" destId="{8233A23A-2185-4E98-A84E-097E94F577E2}" srcOrd="0" destOrd="0" presId="urn:microsoft.com/office/officeart/2005/8/layout/chevron2"/>
    <dgm:cxn modelId="{9B32DCD4-F5C8-4BD7-AA18-FEC51607D33A}" type="presParOf" srcId="{8233A23A-2185-4E98-A84E-097E94F577E2}" destId="{5900C55E-403E-4404-9EA6-3ABF7C897DF1}" srcOrd="0" destOrd="0" presId="urn:microsoft.com/office/officeart/2005/8/layout/chevron2"/>
    <dgm:cxn modelId="{EA248024-3ED1-41F4-86B4-626E9F9ACA54}" type="presParOf" srcId="{8233A23A-2185-4E98-A84E-097E94F577E2}" destId="{06002BCA-314E-4E41-839E-F4832B12BE53}" srcOrd="1" destOrd="0" presId="urn:microsoft.com/office/officeart/2005/8/layout/chevron2"/>
    <dgm:cxn modelId="{869D0099-791B-421B-9E82-0E6E7604BC2A}" type="presParOf" srcId="{FB0D60EB-5705-4258-ACFD-6A3889EEDE79}" destId="{4421E1B1-9405-4CA5-B46D-15423D721B69}" srcOrd="1" destOrd="0" presId="urn:microsoft.com/office/officeart/2005/8/layout/chevron2"/>
    <dgm:cxn modelId="{27ECC17B-EB10-49D2-BCAE-FFEECD00ADF2}" type="presParOf" srcId="{FB0D60EB-5705-4258-ACFD-6A3889EEDE79}" destId="{A7994521-5DB2-4488-AFC1-C32D08B5C351}" srcOrd="2" destOrd="0" presId="urn:microsoft.com/office/officeart/2005/8/layout/chevron2"/>
    <dgm:cxn modelId="{9447EB42-B09F-443E-93C8-F3412E91EBDB}" type="presParOf" srcId="{A7994521-5DB2-4488-AFC1-C32D08B5C351}" destId="{7182B002-11EF-425F-A9A7-B7D94274FD45}" srcOrd="0" destOrd="0" presId="urn:microsoft.com/office/officeart/2005/8/layout/chevron2"/>
    <dgm:cxn modelId="{5299DD78-F788-4D23-A80D-2B34868D87A1}" type="presParOf" srcId="{A7994521-5DB2-4488-AFC1-C32D08B5C351}" destId="{D3B458CF-92F8-414A-A4E3-D83478FCF347}" srcOrd="1" destOrd="0" presId="urn:microsoft.com/office/officeart/2005/8/layout/chevron2"/>
    <dgm:cxn modelId="{ECAA905F-F959-4E7D-BD96-C3EF16AB2E74}" type="presParOf" srcId="{FB0D60EB-5705-4258-ACFD-6A3889EEDE79}" destId="{55B050C1-8FE2-4B0B-97DA-5C16CAB0E405}" srcOrd="3" destOrd="0" presId="urn:microsoft.com/office/officeart/2005/8/layout/chevron2"/>
    <dgm:cxn modelId="{3010AC9E-32F2-48B9-9BFF-8EA0CECD2DBA}" type="presParOf" srcId="{FB0D60EB-5705-4258-ACFD-6A3889EEDE79}" destId="{D96C7BDC-8C5A-458B-87E2-8B4CF3A8C247}" srcOrd="4" destOrd="0" presId="urn:microsoft.com/office/officeart/2005/8/layout/chevron2"/>
    <dgm:cxn modelId="{FFB8C6FE-8839-4E5A-9EB5-10792A5A5989}" type="presParOf" srcId="{D96C7BDC-8C5A-458B-87E2-8B4CF3A8C247}" destId="{84112A9F-654F-46BA-BD67-83A8D358F51B}" srcOrd="0" destOrd="0" presId="urn:microsoft.com/office/officeart/2005/8/layout/chevron2"/>
    <dgm:cxn modelId="{9D2613D9-5173-405D-801A-7EAE4CF197CC}" type="presParOf" srcId="{D96C7BDC-8C5A-458B-87E2-8B4CF3A8C247}" destId="{14B7A32D-87C9-495A-89F0-02CDB7106390}" srcOrd="1" destOrd="0" presId="urn:microsoft.com/office/officeart/2005/8/layout/chevron2"/>
    <dgm:cxn modelId="{5165D4E0-1700-41B7-8CFB-82942E575A04}" type="presParOf" srcId="{FB0D60EB-5705-4258-ACFD-6A3889EEDE79}" destId="{74618670-06AC-4B1A-9343-94CBB5160B28}" srcOrd="5" destOrd="0" presId="urn:microsoft.com/office/officeart/2005/8/layout/chevron2"/>
    <dgm:cxn modelId="{1874BD84-99DE-42BD-B50E-4BEEAEFE39E7}" type="presParOf" srcId="{FB0D60EB-5705-4258-ACFD-6A3889EEDE79}" destId="{7F49BA11-015F-4F50-98CE-10DFDC0909B1}" srcOrd="6" destOrd="0" presId="urn:microsoft.com/office/officeart/2005/8/layout/chevron2"/>
    <dgm:cxn modelId="{469CE0E7-33B4-4DBD-B56D-DB37A1BD34E9}" type="presParOf" srcId="{7F49BA11-015F-4F50-98CE-10DFDC0909B1}" destId="{FD57A6B1-68EB-4C71-8E2F-481EC20530D2}" srcOrd="0" destOrd="0" presId="urn:microsoft.com/office/officeart/2005/8/layout/chevron2"/>
    <dgm:cxn modelId="{2E0B28AD-459A-40C9-87DB-DF6F80CA6B55}" type="presParOf" srcId="{7F49BA11-015F-4F50-98CE-10DFDC0909B1}" destId="{3C3101CA-EAB2-4159-9082-40FEEAB8869A}" srcOrd="1" destOrd="0" presId="urn:microsoft.com/office/officeart/2005/8/layout/chevron2"/>
    <dgm:cxn modelId="{67DC52D9-C8F8-4B48-8626-D84038632973}" type="presParOf" srcId="{FB0D60EB-5705-4258-ACFD-6A3889EEDE79}" destId="{FD02709A-2D6D-4C9E-9321-CB16F09FFDDB}" srcOrd="7" destOrd="0" presId="urn:microsoft.com/office/officeart/2005/8/layout/chevron2"/>
    <dgm:cxn modelId="{CAFD0F5D-71C1-4FAC-A6AC-8453A751C5D8}" type="presParOf" srcId="{FB0D60EB-5705-4258-ACFD-6A3889EEDE79}" destId="{0CEEB7E1-7DB6-4EBD-B4E0-CA8044B8579C}" srcOrd="8" destOrd="0" presId="urn:microsoft.com/office/officeart/2005/8/layout/chevron2"/>
    <dgm:cxn modelId="{9390E612-DF3D-4A94-878A-A21D4390AE87}" type="presParOf" srcId="{0CEEB7E1-7DB6-4EBD-B4E0-CA8044B8579C}" destId="{0BEA37A3-07E0-4444-B1FA-4B922880E3C3}" srcOrd="0" destOrd="0" presId="urn:microsoft.com/office/officeart/2005/8/layout/chevron2"/>
    <dgm:cxn modelId="{75AF7689-5A8B-4E83-A1CD-C3954C87098A}" type="presParOf" srcId="{0CEEB7E1-7DB6-4EBD-B4E0-CA8044B8579C}" destId="{FCD49C8A-67E7-4103-9B6B-83FFC4EB8218}" srcOrd="1" destOrd="0" presId="urn:microsoft.com/office/officeart/2005/8/layout/chevron2"/>
    <dgm:cxn modelId="{6E192A29-89BB-42F1-8C5D-98DE81DAE606}" type="presParOf" srcId="{FB0D60EB-5705-4258-ACFD-6A3889EEDE79}" destId="{BC2E4028-B9EE-4752-A859-41A2F33AB315}" srcOrd="9" destOrd="0" presId="urn:microsoft.com/office/officeart/2005/8/layout/chevron2"/>
    <dgm:cxn modelId="{EACC04D5-2BCB-48EC-B077-599F96200763}" type="presParOf" srcId="{FB0D60EB-5705-4258-ACFD-6A3889EEDE79}" destId="{199E1802-430F-4479-BA6A-5FD5629F23B4}" srcOrd="10" destOrd="0" presId="urn:microsoft.com/office/officeart/2005/8/layout/chevron2"/>
    <dgm:cxn modelId="{F6D45448-21E7-42F8-8ADA-9F5C99051738}" type="presParOf" srcId="{199E1802-430F-4479-BA6A-5FD5629F23B4}" destId="{C6AD852D-227D-4962-87A7-0C0BD5C2A047}" srcOrd="0" destOrd="0" presId="urn:microsoft.com/office/officeart/2005/8/layout/chevron2"/>
    <dgm:cxn modelId="{654E9E1C-0CF3-49D6-B249-96FE271DBD5A}" type="presParOf" srcId="{199E1802-430F-4479-BA6A-5FD5629F23B4}" destId="{7B836CA8-4B88-479B-ACAE-3869BE1E54C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3972B-8505-4353-B93C-5747A0162E27}">
      <dsp:nvSpPr>
        <dsp:cNvPr id="0" name=""/>
        <dsp:cNvSpPr/>
      </dsp:nvSpPr>
      <dsp:spPr>
        <a:xfrm>
          <a:off x="0" y="261865"/>
          <a:ext cx="8712968" cy="42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E0C52F-5053-46BF-AE0F-D836C81DF269}">
      <dsp:nvSpPr>
        <dsp:cNvPr id="0" name=""/>
        <dsp:cNvSpPr/>
      </dsp:nvSpPr>
      <dsp:spPr>
        <a:xfrm>
          <a:off x="442599" y="0"/>
          <a:ext cx="6666484" cy="5018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31" tIns="0" rIns="230531" bIns="0" numCol="1" spcCol="1270" anchor="ctr" anchorCtr="0">
          <a:noAutofit/>
        </a:bodyPr>
        <a:lstStyle/>
        <a:p>
          <a:pPr lvl="0" algn="l" defTabSz="800100">
            <a:lnSpc>
              <a:spcPct val="90000"/>
            </a:lnSpc>
            <a:spcBef>
              <a:spcPct val="0"/>
            </a:spcBef>
            <a:spcAft>
              <a:spcPct val="35000"/>
            </a:spcAft>
          </a:pPr>
          <a:r>
            <a:rPr lang="ru-RU" sz="1800" kern="1200" dirty="0">
              <a:effectLst/>
              <a:latin typeface="Times New Roman" panose="02020603050405020304" pitchFamily="18" charset="0"/>
              <a:ea typeface="Times New Roman" panose="02020603050405020304" pitchFamily="18" charset="0"/>
              <a:cs typeface="Times New Roman" panose="02020603050405020304" pitchFamily="18" charset="0"/>
            </a:rPr>
            <a:t>разработка высокоэффективных ресурсосберегающих технологий при водоподготовке</a:t>
          </a:r>
          <a:endParaRPr lang="ru-RU" sz="1800" kern="1200" dirty="0">
            <a:latin typeface="Times New Roman" panose="02020603050405020304" pitchFamily="18" charset="0"/>
            <a:cs typeface="Times New Roman" panose="02020603050405020304" pitchFamily="18" charset="0"/>
          </a:endParaRPr>
        </a:p>
      </dsp:txBody>
      <dsp:txXfrm>
        <a:off x="467097" y="24498"/>
        <a:ext cx="6617488"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A8D35-41A3-46F7-9B55-3CA27C405422}">
      <dsp:nvSpPr>
        <dsp:cNvPr id="0" name=""/>
        <dsp:cNvSpPr/>
      </dsp:nvSpPr>
      <dsp:spPr>
        <a:xfrm>
          <a:off x="0" y="428590"/>
          <a:ext cx="8856983" cy="403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CDA1F-187F-4169-B808-46F959BFCC5F}">
      <dsp:nvSpPr>
        <dsp:cNvPr id="0" name=""/>
        <dsp:cNvSpPr/>
      </dsp:nvSpPr>
      <dsp:spPr>
        <a:xfrm>
          <a:off x="442849" y="45524"/>
          <a:ext cx="7928107" cy="61922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l" defTabSz="711200">
            <a:lnSpc>
              <a:spcPct val="90000"/>
            </a:lnSpc>
            <a:spcBef>
              <a:spcPct val="0"/>
            </a:spcBef>
            <a:spcAft>
              <a:spcPct val="35000"/>
            </a:spcAft>
          </a:pP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изучение современного </a:t>
          </a:r>
          <a:r>
            <a:rPr lang="ru-RU" sz="1600" kern="1200" dirty="0" smtClean="0">
              <a:effectLst/>
              <a:latin typeface="Times New Roman" panose="02020603050405020304" pitchFamily="18" charset="0"/>
              <a:ea typeface="Times New Roman" panose="02020603050405020304" pitchFamily="18" charset="0"/>
              <a:cs typeface="Times New Roman" panose="02020603050405020304" pitchFamily="18" charset="0"/>
            </a:rPr>
            <a:t>состояния </a:t>
          </a: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по запасам, качеству минеральных подземных вод Вологодской области, а так же </a:t>
          </a:r>
          <a:r>
            <a:rPr lang="ru-RU" sz="1600" kern="1200" dirty="0" smtClean="0">
              <a:effectLst/>
              <a:latin typeface="Times New Roman" panose="02020603050405020304" pitchFamily="18" charset="0"/>
              <a:ea typeface="Times New Roman" panose="02020603050405020304" pitchFamily="18" charset="0"/>
              <a:cs typeface="Times New Roman" panose="02020603050405020304" pitchFamily="18" charset="0"/>
            </a:rPr>
            <a:t>оценка количества </a:t>
          </a: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отработанных вод станций водоподготовки;</a:t>
          </a:r>
          <a:endParaRPr lang="ru-RU" sz="1600" kern="1200" dirty="0">
            <a:latin typeface="Times New Roman" panose="02020603050405020304" pitchFamily="18" charset="0"/>
            <a:cs typeface="Times New Roman" panose="02020603050405020304" pitchFamily="18" charset="0"/>
          </a:endParaRPr>
        </a:p>
      </dsp:txBody>
      <dsp:txXfrm>
        <a:off x="473077" y="75752"/>
        <a:ext cx="7867651" cy="558769"/>
      </dsp:txXfrm>
    </dsp:sp>
    <dsp:sp modelId="{D1689711-424F-459C-88B6-9BCA6ACC3A18}">
      <dsp:nvSpPr>
        <dsp:cNvPr id="0" name=""/>
        <dsp:cNvSpPr/>
      </dsp:nvSpPr>
      <dsp:spPr>
        <a:xfrm>
          <a:off x="0" y="1154350"/>
          <a:ext cx="8856983" cy="403200"/>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8D001506-6651-44BA-97C4-3632FC81F1F2}">
      <dsp:nvSpPr>
        <dsp:cNvPr id="0" name=""/>
        <dsp:cNvSpPr/>
      </dsp:nvSpPr>
      <dsp:spPr>
        <a:xfrm>
          <a:off x="442849" y="918190"/>
          <a:ext cx="7927735" cy="47232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l" defTabSz="711200">
            <a:lnSpc>
              <a:spcPct val="90000"/>
            </a:lnSpc>
            <a:spcBef>
              <a:spcPct val="0"/>
            </a:spcBef>
            <a:spcAft>
              <a:spcPct val="35000"/>
            </a:spcAft>
          </a:pP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изучение возможности получения гипохлорита натрия из подземных минеральных вод Вологодской области;</a:t>
          </a:r>
          <a:endParaRPr lang="ru-RU" sz="1600" kern="1200" dirty="0">
            <a:latin typeface="Times New Roman" panose="02020603050405020304" pitchFamily="18" charset="0"/>
            <a:cs typeface="Times New Roman" panose="02020603050405020304" pitchFamily="18" charset="0"/>
          </a:endParaRPr>
        </a:p>
      </dsp:txBody>
      <dsp:txXfrm>
        <a:off x="465906" y="941247"/>
        <a:ext cx="7881621" cy="426206"/>
      </dsp:txXfrm>
    </dsp:sp>
    <dsp:sp modelId="{2FA7D873-046A-454B-AACB-DA45F2C4FBD3}">
      <dsp:nvSpPr>
        <dsp:cNvPr id="0" name=""/>
        <dsp:cNvSpPr/>
      </dsp:nvSpPr>
      <dsp:spPr>
        <a:xfrm>
          <a:off x="0" y="1880110"/>
          <a:ext cx="8856983" cy="403200"/>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7AB2E35B-794D-4CBC-990E-B9CAF2AF7912}">
      <dsp:nvSpPr>
        <dsp:cNvPr id="0" name=""/>
        <dsp:cNvSpPr/>
      </dsp:nvSpPr>
      <dsp:spPr>
        <a:xfrm>
          <a:off x="442849" y="1643950"/>
          <a:ext cx="7928107" cy="47232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l" defTabSz="711200">
            <a:lnSpc>
              <a:spcPct val="90000"/>
            </a:lnSpc>
            <a:spcBef>
              <a:spcPct val="0"/>
            </a:spcBef>
            <a:spcAft>
              <a:spcPct val="35000"/>
            </a:spcAft>
          </a:pP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изучение возможности использования водопроводного осадка в качестве составляющего сырья для плодородно-растительного </a:t>
          </a:r>
          <a:r>
            <a:rPr lang="ru-RU" sz="1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почвогрунта</a:t>
          </a: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kern="1200" dirty="0">
            <a:latin typeface="Times New Roman" panose="02020603050405020304" pitchFamily="18" charset="0"/>
            <a:cs typeface="Times New Roman" panose="02020603050405020304" pitchFamily="18" charset="0"/>
          </a:endParaRPr>
        </a:p>
      </dsp:txBody>
      <dsp:txXfrm>
        <a:off x="465906" y="1667007"/>
        <a:ext cx="7881993" cy="426206"/>
      </dsp:txXfrm>
    </dsp:sp>
    <dsp:sp modelId="{96782611-74DB-4963-9FD6-1F4778525FF4}">
      <dsp:nvSpPr>
        <dsp:cNvPr id="0" name=""/>
        <dsp:cNvSpPr/>
      </dsp:nvSpPr>
      <dsp:spPr>
        <a:xfrm>
          <a:off x="0" y="2695526"/>
          <a:ext cx="8856983" cy="4032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4EC21A98-41BC-4074-AFA2-3584ACD9AF42}">
      <dsp:nvSpPr>
        <dsp:cNvPr id="0" name=""/>
        <dsp:cNvSpPr/>
      </dsp:nvSpPr>
      <dsp:spPr>
        <a:xfrm>
          <a:off x="442849" y="2369710"/>
          <a:ext cx="7853337" cy="561975"/>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lvl="0" algn="l" defTabSz="711200">
            <a:lnSpc>
              <a:spcPct val="90000"/>
            </a:lnSpc>
            <a:spcBef>
              <a:spcPct val="0"/>
            </a:spcBef>
            <a:spcAft>
              <a:spcPct val="35000"/>
            </a:spcAft>
          </a:pPr>
          <a:r>
            <a:rPr lang="ru-RU" sz="1600" kern="1200" dirty="0">
              <a:effectLst/>
              <a:latin typeface="Times New Roman" panose="02020603050405020304" pitchFamily="18" charset="0"/>
              <a:ea typeface="Times New Roman" panose="02020603050405020304" pitchFamily="18" charset="0"/>
              <a:cs typeface="Times New Roman" panose="02020603050405020304" pitchFamily="18" charset="0"/>
            </a:rPr>
            <a:t>разработка технологических схем ресурсосбережения с комплексным применением обеззараживания при водоподготовке, переработкой полученного осадка.</a:t>
          </a:r>
          <a:endParaRPr lang="ru-RU" sz="1600" kern="1200" dirty="0">
            <a:latin typeface="Times New Roman" panose="02020603050405020304" pitchFamily="18" charset="0"/>
            <a:cs typeface="Times New Roman" panose="02020603050405020304" pitchFamily="18" charset="0"/>
          </a:endParaRPr>
        </a:p>
      </dsp:txBody>
      <dsp:txXfrm>
        <a:off x="470282" y="2397143"/>
        <a:ext cx="7798471" cy="507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0C55E-403E-4404-9EA6-3ABF7C897DF1}">
      <dsp:nvSpPr>
        <dsp:cNvPr id="0" name=""/>
        <dsp:cNvSpPr/>
      </dsp:nvSpPr>
      <dsp:spPr>
        <a:xfrm rot="5400000">
          <a:off x="-141249" y="144474"/>
          <a:ext cx="941662" cy="6591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Times New Roman" panose="02020603050405020304" pitchFamily="18" charset="0"/>
              <a:cs typeface="Times New Roman" panose="02020603050405020304" pitchFamily="18" charset="0"/>
            </a:rPr>
            <a:t>1</a:t>
          </a:r>
        </a:p>
      </dsp:txBody>
      <dsp:txXfrm rot="-5400000">
        <a:off x="1" y="332807"/>
        <a:ext cx="659163" cy="282499"/>
      </dsp:txXfrm>
    </dsp:sp>
    <dsp:sp modelId="{06002BCA-314E-4E41-839E-F4832B12BE53}">
      <dsp:nvSpPr>
        <dsp:cNvPr id="0" name=""/>
        <dsp:cNvSpPr/>
      </dsp:nvSpPr>
      <dsp:spPr>
        <a:xfrm rot="5400000">
          <a:off x="3281649" y="-2619261"/>
          <a:ext cx="612080" cy="58570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smtClean="0">
              <a:latin typeface="Times New Roman" panose="02020603050405020304" pitchFamily="18" charset="0"/>
              <a:cs typeface="Times New Roman" panose="02020603050405020304" pitchFamily="18" charset="0"/>
            </a:rPr>
            <a:t>Продолжаются испытания электролитического гипохлорита натрия для выявления оптимальных условий сохранения его концентрации;</a:t>
          </a:r>
          <a:endParaRPr lang="ru-RU" sz="1400" kern="1200" dirty="0">
            <a:latin typeface="Times New Roman" panose="02020603050405020304" pitchFamily="18" charset="0"/>
            <a:cs typeface="Times New Roman" panose="02020603050405020304" pitchFamily="18" charset="0"/>
          </a:endParaRPr>
        </a:p>
      </dsp:txBody>
      <dsp:txXfrm rot="-5400000">
        <a:off x="659164" y="33103"/>
        <a:ext cx="5827173" cy="552322"/>
      </dsp:txXfrm>
    </dsp:sp>
    <dsp:sp modelId="{7182B002-11EF-425F-A9A7-B7D94274FD45}">
      <dsp:nvSpPr>
        <dsp:cNvPr id="0" name=""/>
        <dsp:cNvSpPr/>
      </dsp:nvSpPr>
      <dsp:spPr>
        <a:xfrm rot="5400000">
          <a:off x="-141249" y="988538"/>
          <a:ext cx="941662" cy="6591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Times New Roman" panose="02020603050405020304" pitchFamily="18" charset="0"/>
              <a:cs typeface="Times New Roman" panose="02020603050405020304" pitchFamily="18" charset="0"/>
            </a:rPr>
            <a:t>2</a:t>
          </a:r>
        </a:p>
      </dsp:txBody>
      <dsp:txXfrm rot="-5400000">
        <a:off x="1" y="1176871"/>
        <a:ext cx="659163" cy="282499"/>
      </dsp:txXfrm>
    </dsp:sp>
    <dsp:sp modelId="{D3B458CF-92F8-414A-A4E3-D83478FCF347}">
      <dsp:nvSpPr>
        <dsp:cNvPr id="0" name=""/>
        <dsp:cNvSpPr/>
      </dsp:nvSpPr>
      <dsp:spPr>
        <a:xfrm rot="5400000">
          <a:off x="3281649" y="-1775196"/>
          <a:ext cx="612080" cy="58570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Патенты размещены на сайте </a:t>
          </a:r>
          <a:r>
            <a:rPr lang="ru-RU" sz="1400" kern="1200" dirty="0" err="1">
              <a:latin typeface="Times New Roman" panose="02020603050405020304" pitchFamily="18" charset="0"/>
              <a:cs typeface="Times New Roman" panose="02020603050405020304" pitchFamily="18" charset="0"/>
            </a:rPr>
            <a:t>ВоГУ</a:t>
          </a:r>
          <a:r>
            <a:rPr lang="ru-RU" sz="1400" kern="1200" dirty="0">
              <a:latin typeface="Times New Roman" panose="02020603050405020304" pitchFamily="18" charset="0"/>
              <a:cs typeface="Times New Roman" panose="02020603050405020304" pitchFamily="18" charset="0"/>
            </a:rPr>
            <a:t> для привлечения инвесторов;</a:t>
          </a:r>
        </a:p>
      </dsp:txBody>
      <dsp:txXfrm rot="-5400000">
        <a:off x="659164" y="877168"/>
        <a:ext cx="5827173" cy="552322"/>
      </dsp:txXfrm>
    </dsp:sp>
    <dsp:sp modelId="{84112A9F-654F-46BA-BD67-83A8D358F51B}">
      <dsp:nvSpPr>
        <dsp:cNvPr id="0" name=""/>
        <dsp:cNvSpPr/>
      </dsp:nvSpPr>
      <dsp:spPr>
        <a:xfrm rot="5400000">
          <a:off x="-141249" y="1832602"/>
          <a:ext cx="941662" cy="6591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Times New Roman" panose="02020603050405020304" pitchFamily="18" charset="0"/>
              <a:cs typeface="Times New Roman" panose="02020603050405020304" pitchFamily="18" charset="0"/>
            </a:rPr>
            <a:t>3</a:t>
          </a:r>
        </a:p>
      </dsp:txBody>
      <dsp:txXfrm rot="-5400000">
        <a:off x="1" y="2020935"/>
        <a:ext cx="659163" cy="282499"/>
      </dsp:txXfrm>
    </dsp:sp>
    <dsp:sp modelId="{14B7A32D-87C9-495A-89F0-02CDB7106390}">
      <dsp:nvSpPr>
        <dsp:cNvPr id="0" name=""/>
        <dsp:cNvSpPr/>
      </dsp:nvSpPr>
      <dsp:spPr>
        <a:xfrm rot="5400000">
          <a:off x="3281649" y="-931132"/>
          <a:ext cx="612080" cy="58570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Подана заявка на программу «СТАРТ» в фонд содействия инновациям для получения финансирования проекта;</a:t>
          </a:r>
        </a:p>
        <a:p>
          <a:pPr marL="114300" lvl="1" indent="-114300" algn="l" defTabSz="622300">
            <a:lnSpc>
              <a:spcPct val="90000"/>
            </a:lnSpc>
            <a:spcBef>
              <a:spcPct val="0"/>
            </a:spcBef>
            <a:spcAft>
              <a:spcPct val="15000"/>
            </a:spcAft>
            <a:buChar char="••"/>
          </a:pPr>
          <a:endParaRPr lang="ru-RU" sz="1400" kern="1200" dirty="0">
            <a:latin typeface="Times New Roman" panose="02020603050405020304" pitchFamily="18" charset="0"/>
            <a:cs typeface="Times New Roman" panose="02020603050405020304" pitchFamily="18" charset="0"/>
          </a:endParaRPr>
        </a:p>
      </dsp:txBody>
      <dsp:txXfrm rot="-5400000">
        <a:off x="659164" y="1721232"/>
        <a:ext cx="5827173" cy="552322"/>
      </dsp:txXfrm>
    </dsp:sp>
    <dsp:sp modelId="{FD57A6B1-68EB-4C71-8E2F-481EC20530D2}">
      <dsp:nvSpPr>
        <dsp:cNvPr id="0" name=""/>
        <dsp:cNvSpPr/>
      </dsp:nvSpPr>
      <dsp:spPr>
        <a:xfrm rot="5400000">
          <a:off x="-141249" y="2676666"/>
          <a:ext cx="941662" cy="6591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Times New Roman" panose="02020603050405020304" pitchFamily="18" charset="0"/>
              <a:cs typeface="Times New Roman" panose="02020603050405020304" pitchFamily="18" charset="0"/>
            </a:rPr>
            <a:t>4</a:t>
          </a:r>
        </a:p>
      </dsp:txBody>
      <dsp:txXfrm rot="-5400000">
        <a:off x="1" y="2864999"/>
        <a:ext cx="659163" cy="282499"/>
      </dsp:txXfrm>
    </dsp:sp>
    <dsp:sp modelId="{3C3101CA-EAB2-4159-9082-40FEEAB8869A}">
      <dsp:nvSpPr>
        <dsp:cNvPr id="0" name=""/>
        <dsp:cNvSpPr/>
      </dsp:nvSpPr>
      <dsp:spPr>
        <a:xfrm rot="5400000">
          <a:off x="3281649" y="-87068"/>
          <a:ext cx="612080" cy="58570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a:latin typeface="Times New Roman" panose="02020603050405020304" pitchFamily="18" charset="0"/>
              <a:cs typeface="Times New Roman" panose="02020603050405020304" pitchFamily="18" charset="0"/>
            </a:rPr>
            <a:t>Составлен бизнес-план проекта «Получение электролизного гипохлорита натрия из минерализованных подземных вод»</a:t>
          </a:r>
        </a:p>
      </dsp:txBody>
      <dsp:txXfrm rot="-5400000">
        <a:off x="659164" y="2565296"/>
        <a:ext cx="5827173" cy="552322"/>
      </dsp:txXfrm>
    </dsp:sp>
    <dsp:sp modelId="{0BEA37A3-07E0-4444-B1FA-4B922880E3C3}">
      <dsp:nvSpPr>
        <dsp:cNvPr id="0" name=""/>
        <dsp:cNvSpPr/>
      </dsp:nvSpPr>
      <dsp:spPr>
        <a:xfrm rot="5400000">
          <a:off x="-141249" y="3520730"/>
          <a:ext cx="941662" cy="6591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Times New Roman" panose="02020603050405020304" pitchFamily="18" charset="0"/>
              <a:cs typeface="Times New Roman" panose="02020603050405020304" pitchFamily="18" charset="0"/>
            </a:rPr>
            <a:t>5</a:t>
          </a:r>
        </a:p>
      </dsp:txBody>
      <dsp:txXfrm rot="-5400000">
        <a:off x="1" y="3709063"/>
        <a:ext cx="659163" cy="282499"/>
      </dsp:txXfrm>
    </dsp:sp>
    <dsp:sp modelId="{FCD49C8A-67E7-4103-9B6B-83FFC4EB8218}">
      <dsp:nvSpPr>
        <dsp:cNvPr id="0" name=""/>
        <dsp:cNvSpPr/>
      </dsp:nvSpPr>
      <dsp:spPr>
        <a:xfrm rot="5400000">
          <a:off x="3281649" y="756995"/>
          <a:ext cx="612080" cy="58570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Проведены исследования по обеззараживанию сточных вод полученным гипохлоритом натрия на канализационных очистных сооружениях г. Вологды и г. Сокол, подтверждающие эффективность </a:t>
          </a:r>
          <a:r>
            <a:rPr lang="ru-RU" sz="1400" kern="1200" dirty="0" err="1">
              <a:latin typeface="Times New Roman" panose="02020603050405020304" pitchFamily="18" charset="0"/>
              <a:cs typeface="Times New Roman" panose="02020603050405020304" pitchFamily="18" charset="0"/>
            </a:rPr>
            <a:t>дезинфектанта</a:t>
          </a:r>
          <a:endParaRPr lang="ru-RU" sz="1400" kern="1200" dirty="0">
            <a:latin typeface="Times New Roman" panose="02020603050405020304" pitchFamily="18" charset="0"/>
            <a:cs typeface="Times New Roman" panose="02020603050405020304" pitchFamily="18" charset="0"/>
          </a:endParaRPr>
        </a:p>
      </dsp:txBody>
      <dsp:txXfrm rot="-5400000">
        <a:off x="659164" y="3409360"/>
        <a:ext cx="5827173" cy="552322"/>
      </dsp:txXfrm>
    </dsp:sp>
    <dsp:sp modelId="{C6AD852D-227D-4962-87A7-0C0BD5C2A047}">
      <dsp:nvSpPr>
        <dsp:cNvPr id="0" name=""/>
        <dsp:cNvSpPr/>
      </dsp:nvSpPr>
      <dsp:spPr>
        <a:xfrm rot="5400000">
          <a:off x="-141249" y="4364795"/>
          <a:ext cx="941662" cy="65916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latin typeface="Times New Roman" panose="02020603050405020304" pitchFamily="18" charset="0"/>
              <a:cs typeface="Times New Roman" panose="02020603050405020304" pitchFamily="18" charset="0"/>
            </a:rPr>
            <a:t>6</a:t>
          </a:r>
        </a:p>
      </dsp:txBody>
      <dsp:txXfrm rot="-5400000">
        <a:off x="1" y="4553128"/>
        <a:ext cx="659163" cy="282499"/>
      </dsp:txXfrm>
    </dsp:sp>
    <dsp:sp modelId="{7B836CA8-4B88-479B-ACAE-3869BE1E54CF}">
      <dsp:nvSpPr>
        <dsp:cNvPr id="0" name=""/>
        <dsp:cNvSpPr/>
      </dsp:nvSpPr>
      <dsp:spPr>
        <a:xfrm rot="5400000">
          <a:off x="3281649" y="1601059"/>
          <a:ext cx="612080" cy="585705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kern="1200" dirty="0">
              <a:latin typeface="Times New Roman" panose="02020603050405020304" pitchFamily="18" charset="0"/>
              <a:cs typeface="Times New Roman" panose="02020603050405020304" pitchFamily="18" charset="0"/>
            </a:rPr>
            <a:t>Материалы исследований опубликованы в сборниках и журналах регионального всероссийского и международного </a:t>
          </a:r>
          <a:r>
            <a:rPr lang="ru-RU" sz="1400" kern="1200" dirty="0" smtClean="0">
              <a:latin typeface="Times New Roman" panose="02020603050405020304" pitchFamily="18" charset="0"/>
              <a:cs typeface="Times New Roman" panose="02020603050405020304" pitchFamily="18" charset="0"/>
            </a:rPr>
            <a:t>уровней, </a:t>
          </a:r>
          <a:r>
            <a:rPr lang="ru-RU" sz="1400" kern="1200" dirty="0">
              <a:latin typeface="Times New Roman" panose="02020603050405020304" pitchFamily="18" charset="0"/>
              <a:cs typeface="Times New Roman" panose="02020603050405020304" pitchFamily="18" charset="0"/>
            </a:rPr>
            <a:t>а так же представлены на конференциях региональных и всероссийских уровней </a:t>
          </a:r>
        </a:p>
      </dsp:txBody>
      <dsp:txXfrm rot="-5400000">
        <a:off x="659164" y="4253424"/>
        <a:ext cx="5827173" cy="5523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775355"/>
            <a:ext cx="7772400" cy="1225021"/>
          </a:xfrm>
        </p:spPr>
        <p:txBody>
          <a:bodyPr/>
          <a:lstStyle/>
          <a:p>
            <a:r>
              <a:rPr lang="ru-RU"/>
              <a:t>Образец заголовка</a:t>
            </a:r>
          </a:p>
        </p:txBody>
      </p:sp>
      <p:sp>
        <p:nvSpPr>
          <p:cNvPr id="3" name="Подзаголовок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88E435F-FD61-4E25-9CF1-16A46BCFE67A}" type="datetimeFigureOut">
              <a:rPr lang="ru-RU" smtClean="0"/>
              <a:t>11.10.2021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148024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8E435F-FD61-4E25-9CF1-16A46BCFE67A}" type="datetimeFigureOut">
              <a:rPr lang="ru-RU" smtClean="0"/>
              <a:t>11.10.2021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2390645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28865"/>
            <a:ext cx="2057400" cy="4876271"/>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28865"/>
            <a:ext cx="6019800" cy="487627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8E435F-FD61-4E25-9CF1-16A46BCFE67A}" type="datetimeFigureOut">
              <a:rPr lang="ru-RU" smtClean="0"/>
              <a:t>11.10.2021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181098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88E435F-FD61-4E25-9CF1-16A46BCFE67A}" type="datetimeFigureOut">
              <a:rPr lang="ru-RU" smtClean="0"/>
              <a:t>11.10.2021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204439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672417"/>
            <a:ext cx="7772400" cy="1135063"/>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88E435F-FD61-4E25-9CF1-16A46BCFE67A}" type="datetimeFigureOut">
              <a:rPr lang="ru-RU" smtClean="0"/>
              <a:t>11.10.2021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22426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88E435F-FD61-4E25-9CF1-16A46BCFE67A}" type="datetimeFigureOut">
              <a:rPr lang="ru-RU" smtClean="0"/>
              <a:t>11.10.2021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263004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88E435F-FD61-4E25-9CF1-16A46BCFE67A}" type="datetimeFigureOut">
              <a:rPr lang="ru-RU" smtClean="0"/>
              <a:t>11.10.2021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139910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88E435F-FD61-4E25-9CF1-16A46BCFE67A}" type="datetimeFigureOut">
              <a:rPr lang="ru-RU" smtClean="0"/>
              <a:t>11.10.2021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413348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88E435F-FD61-4E25-9CF1-16A46BCFE67A}" type="datetimeFigureOut">
              <a:rPr lang="ru-RU" smtClean="0"/>
              <a:t>11.10.2021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327179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27542"/>
            <a:ext cx="3008313" cy="968375"/>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88E435F-FD61-4E25-9CF1-16A46BCFE67A}" type="datetimeFigureOut">
              <a:rPr lang="ru-RU" smtClean="0"/>
              <a:t>11.10.2021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3536361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000500"/>
            <a:ext cx="5486400" cy="472282"/>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88E435F-FD61-4E25-9CF1-16A46BCFE67A}" type="datetimeFigureOut">
              <a:rPr lang="ru-RU" smtClean="0"/>
              <a:t>11.10.2021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A16C941-635C-456D-8B0F-21EEA10A2070}" type="slidenum">
              <a:rPr lang="ru-RU" smtClean="0"/>
              <a:t>‹#›</a:t>
            </a:fld>
            <a:endParaRPr lang="ru-RU"/>
          </a:p>
        </p:txBody>
      </p:sp>
    </p:spTree>
    <p:extLst>
      <p:ext uri="{BB962C8B-B14F-4D97-AF65-F5344CB8AC3E}">
        <p14:creationId xmlns:p14="http://schemas.microsoft.com/office/powerpoint/2010/main" val="387627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88E435F-FD61-4E25-9CF1-16A46BCFE67A}" type="datetimeFigureOut">
              <a:rPr lang="ru-RU" smtClean="0"/>
              <a:t>11.10.2021</a:t>
            </a:fld>
            <a:endParaRPr lang="ru-RU"/>
          </a:p>
        </p:txBody>
      </p:sp>
      <p:sp>
        <p:nvSpPr>
          <p:cNvPr id="5" name="Нижний колонтитул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A16C941-635C-456D-8B0F-21EEA10A2070}" type="slidenum">
              <a:rPr lang="ru-RU" smtClean="0"/>
              <a:t>‹#›</a:t>
            </a:fld>
            <a:endParaRPr lang="ru-RU"/>
          </a:p>
        </p:txBody>
      </p:sp>
    </p:spTree>
    <p:extLst>
      <p:ext uri="{BB962C8B-B14F-4D97-AF65-F5344CB8AC3E}">
        <p14:creationId xmlns:p14="http://schemas.microsoft.com/office/powerpoint/2010/main" val="3110004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viktor.silinsky@yandex.ru"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png"/><Relationship Id="rId7" Type="http://schemas.openxmlformats.org/officeDocument/2006/relationships/diagramColors" Target="../diagrams/colors3.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4000" t="-12000" b="-15000"/>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35540"/>
            <a:ext cx="2605213" cy="936000"/>
          </a:xfrm>
          <a:prstGeom prst="rect">
            <a:avLst/>
          </a:prstGeom>
        </p:spPr>
      </p:pic>
      <p:sp>
        <p:nvSpPr>
          <p:cNvPr id="7" name="TextBox 6"/>
          <p:cNvSpPr txBox="1"/>
          <p:nvPr/>
        </p:nvSpPr>
        <p:spPr>
          <a:xfrm>
            <a:off x="395536" y="2713484"/>
            <a:ext cx="8424936" cy="1477328"/>
          </a:xfrm>
          <a:prstGeom prst="rect">
            <a:avLst/>
          </a:prstGeom>
          <a:noFill/>
        </p:spPr>
        <p:txBody>
          <a:bodyPr wrap="square" rtlCol="0">
            <a:spAutoFit/>
          </a:bodyPr>
          <a:lstStyle/>
          <a:p>
            <a:pPr algn="ctr"/>
            <a:r>
              <a:rPr lang="ru-RU" sz="3000" b="1" i="1" dirty="0">
                <a:solidFill>
                  <a:srgbClr val="005DA2"/>
                </a:solidFill>
                <a:latin typeface="Times New Roman" panose="02020603050405020304" pitchFamily="18" charset="0"/>
                <a:cs typeface="Times New Roman" panose="02020603050405020304" pitchFamily="18" charset="0"/>
              </a:rPr>
              <a:t>«Разработка ресурсосберегающих технологий при водоподготовке</a:t>
            </a:r>
            <a:r>
              <a:rPr lang="en-US" sz="3000" b="1" i="1" dirty="0">
                <a:solidFill>
                  <a:srgbClr val="005DA2"/>
                </a:solidFill>
                <a:latin typeface="Times New Roman" panose="02020603050405020304" pitchFamily="18" charset="0"/>
                <a:cs typeface="Times New Roman" panose="02020603050405020304" pitchFamily="18" charset="0"/>
              </a:rPr>
              <a:t> </a:t>
            </a:r>
            <a:r>
              <a:rPr lang="ru-RU" sz="3000" b="1" i="1" dirty="0">
                <a:solidFill>
                  <a:srgbClr val="005DA2"/>
                </a:solidFill>
                <a:latin typeface="Times New Roman" panose="02020603050405020304" pitchFamily="18" charset="0"/>
                <a:cs typeface="Times New Roman" panose="02020603050405020304" pitchFamily="18" charset="0"/>
              </a:rPr>
              <a:t>в условиях Вологодской области»</a:t>
            </a:r>
          </a:p>
        </p:txBody>
      </p:sp>
      <p:sp>
        <p:nvSpPr>
          <p:cNvPr id="8" name="TextBox 7"/>
          <p:cNvSpPr txBox="1"/>
          <p:nvPr/>
        </p:nvSpPr>
        <p:spPr>
          <a:xfrm>
            <a:off x="4831558" y="4391561"/>
            <a:ext cx="4283968" cy="1323439"/>
          </a:xfrm>
          <a:prstGeom prst="rect">
            <a:avLst/>
          </a:prstGeom>
          <a:noFill/>
        </p:spPr>
        <p:txBody>
          <a:bodyPr wrap="square" rtlCol="0">
            <a:spAutoFit/>
          </a:bodyPr>
          <a:lstStyle/>
          <a:p>
            <a:pPr algn="ctr"/>
            <a:r>
              <a:rPr lang="ru-RU" sz="2000" b="1" dirty="0">
                <a:solidFill>
                  <a:srgbClr val="005DA2"/>
                </a:solidFill>
                <a:latin typeface="Times New Roman" panose="02020603050405020304" pitchFamily="18" charset="0"/>
                <a:cs typeface="Times New Roman" panose="02020603050405020304" pitchFamily="18" charset="0"/>
              </a:rPr>
              <a:t>Выполнил: Силинский Виктор</a:t>
            </a:r>
          </a:p>
          <a:p>
            <a:pPr algn="ctr"/>
            <a:r>
              <a:rPr lang="ru-RU" sz="2000" b="1" dirty="0">
                <a:solidFill>
                  <a:srgbClr val="005DA2"/>
                </a:solidFill>
                <a:latin typeface="Times New Roman" panose="02020603050405020304" pitchFamily="18" charset="0"/>
                <a:cs typeface="Times New Roman" panose="02020603050405020304" pitchFamily="18" charset="0"/>
              </a:rPr>
              <a:t> Алексеевич,</a:t>
            </a:r>
          </a:p>
          <a:p>
            <a:pPr algn="ctr"/>
            <a:r>
              <a:rPr lang="ru-RU" sz="2000" b="1" dirty="0">
                <a:solidFill>
                  <a:srgbClr val="005DA2"/>
                </a:solidFill>
                <a:latin typeface="Times New Roman" panose="02020603050405020304" pitchFamily="18" charset="0"/>
                <a:cs typeface="Times New Roman" panose="02020603050405020304" pitchFamily="18" charset="0"/>
              </a:rPr>
              <a:t> аспирант 3 курса, ИСИ, </a:t>
            </a:r>
            <a:r>
              <a:rPr lang="ru-RU" sz="2000" b="1" dirty="0" err="1">
                <a:solidFill>
                  <a:srgbClr val="005DA2"/>
                </a:solidFill>
                <a:latin typeface="Times New Roman" panose="02020603050405020304" pitchFamily="18" charset="0"/>
                <a:cs typeface="Times New Roman" panose="02020603050405020304" pitchFamily="18" charset="0"/>
              </a:rPr>
              <a:t>ВоГУ</a:t>
            </a:r>
            <a:endParaRPr lang="ru-RU" sz="2000" b="1" dirty="0">
              <a:solidFill>
                <a:srgbClr val="005DA2"/>
              </a:solidFill>
              <a:latin typeface="Times New Roman" panose="02020603050405020304" pitchFamily="18" charset="0"/>
              <a:cs typeface="Times New Roman" panose="02020603050405020304" pitchFamily="18" charset="0"/>
            </a:endParaRPr>
          </a:p>
          <a:p>
            <a:pPr algn="ctr"/>
            <a:r>
              <a:rPr lang="ru-RU" sz="2000" b="1" dirty="0">
                <a:solidFill>
                  <a:srgbClr val="005DA2"/>
                </a:solidFill>
                <a:latin typeface="Times New Roman" panose="02020603050405020304" pitchFamily="18" charset="0"/>
                <a:cs typeface="Times New Roman" panose="02020603050405020304" pitchFamily="18" charset="0"/>
              </a:rPr>
              <a:t>2021</a:t>
            </a:r>
          </a:p>
        </p:txBody>
      </p:sp>
      <p:sp>
        <p:nvSpPr>
          <p:cNvPr id="5" name="TextBox 4"/>
          <p:cNvSpPr txBox="1"/>
          <p:nvPr/>
        </p:nvSpPr>
        <p:spPr>
          <a:xfrm>
            <a:off x="0" y="1304494"/>
            <a:ext cx="9144000" cy="1107996"/>
          </a:xfrm>
          <a:prstGeom prst="rect">
            <a:avLst/>
          </a:prstGeom>
          <a:noFill/>
        </p:spPr>
        <p:txBody>
          <a:bodyPr wrap="square" rtlCol="0">
            <a:spAutoFit/>
          </a:bodyPr>
          <a:lstStyle/>
          <a:p>
            <a:pPr algn="ctr"/>
            <a:r>
              <a:rPr lang="ru-RU" sz="2200" b="1" dirty="0">
                <a:solidFill>
                  <a:srgbClr val="005DA2"/>
                </a:solidFill>
                <a:latin typeface="Times New Roman" panose="02020603050405020304" pitchFamily="18" charset="0"/>
                <a:cs typeface="Times New Roman" panose="02020603050405020304" pitchFamily="18" charset="0"/>
              </a:rPr>
              <a:t>Областной конкурс научно-технических проектов Вологодской области «Потенциал будущего»</a:t>
            </a:r>
          </a:p>
          <a:p>
            <a:pPr algn="ctr"/>
            <a:r>
              <a:rPr lang="ru-RU" sz="2200" b="1" dirty="0">
                <a:solidFill>
                  <a:srgbClr val="005DA2"/>
                </a:solidFill>
                <a:latin typeface="Times New Roman" panose="02020603050405020304" pitchFamily="18" charset="0"/>
                <a:cs typeface="Times New Roman" panose="02020603050405020304" pitchFamily="18" charset="0"/>
              </a:rPr>
              <a:t>Номинация: «Молодежное творчество»</a:t>
            </a:r>
          </a:p>
        </p:txBody>
      </p:sp>
      <p:pic>
        <p:nvPicPr>
          <p:cNvPr id="1028" name="Picture 4" descr="https://189131.selcdn.ru/leonardo/uploadsForSiteId/200882/block/500bb2b4-eb4d-4c81-829b-4383ac6dd50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5" t="6963" r="6904" b="11109"/>
          <a:stretch/>
        </p:blipFill>
        <p:spPr bwMode="auto">
          <a:xfrm>
            <a:off x="0" y="0"/>
            <a:ext cx="3030072" cy="105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68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9000" t="2000" r="12000" b="-2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4" y="0"/>
            <a:ext cx="8962232" cy="465643"/>
          </a:xfrm>
          <a:prstGeom prst="rect">
            <a:avLst/>
          </a:prstGeom>
        </p:spPr>
      </p:pic>
      <p:sp>
        <p:nvSpPr>
          <p:cNvPr id="4" name="TextBox 3"/>
          <p:cNvSpPr txBox="1"/>
          <p:nvPr/>
        </p:nvSpPr>
        <p:spPr>
          <a:xfrm>
            <a:off x="1015291" y="80922"/>
            <a:ext cx="7056784" cy="384721"/>
          </a:xfrm>
          <a:prstGeom prst="rect">
            <a:avLst/>
          </a:prstGeom>
          <a:noFill/>
        </p:spPr>
        <p:txBody>
          <a:bodyPr wrap="square" rtlCol="0">
            <a:spAutoFit/>
          </a:bodyPr>
          <a:lstStyle/>
          <a:p>
            <a:pPr algn="ctr"/>
            <a:r>
              <a:rPr lang="ru-RU" sz="1900" b="1" dirty="0">
                <a:solidFill>
                  <a:schemeClr val="bg1"/>
                </a:solidFill>
                <a:latin typeface="Arial Narrow" panose="020B0606020202030204" pitchFamily="34" charset="0"/>
              </a:rPr>
              <a:t>Практическая значимость проекта:</a:t>
            </a:r>
          </a:p>
        </p:txBody>
      </p:sp>
      <p:sp>
        <p:nvSpPr>
          <p:cNvPr id="2" name="TextBox 1"/>
          <p:cNvSpPr txBox="1"/>
          <p:nvPr/>
        </p:nvSpPr>
        <p:spPr>
          <a:xfrm>
            <a:off x="85334" y="542824"/>
            <a:ext cx="7078953" cy="5016758"/>
          </a:xfrm>
          <a:prstGeom prst="rect">
            <a:avLst/>
          </a:prstGeom>
          <a:noFill/>
        </p:spPr>
        <p:txBody>
          <a:bodyPr wrap="square" rtlCol="0">
            <a:spAutoFit/>
          </a:bodyPr>
          <a:lstStyle/>
          <a:p>
            <a:pPr marL="285750" lvl="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Обеззараживающий реагент – гипохлорит натрия, полученный путем электролиза  минеральных подземных вод Вологодской области, позволяет сократить экономические затраты на обеззараживание воды, путем применения дешевого природного сырья. А переход станций водоочистки на электролизный гипохлорит натрия, позволит отказаться от применения газообразного хлора, снижая риски выброса его в атмосферу;</a:t>
            </a:r>
          </a:p>
          <a:p>
            <a:pPr marL="285750" lvl="0" indent="-285750">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Разработанная технология получения растительно-плодородной массы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почвогрунт</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позволит снизить сброс на поверхность отходов станций водоподготовки. Применение растительно-плодородной массы подходит для озеленения городских парков и газонов г. Вологды</a:t>
            </a:r>
            <a:r>
              <a:rPr lang="ru-RU" sz="16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Технология подготовки обессоленной питьевой воды путем предварительного и окончательного  хлорирования, а также фильтрования, подкисления, обратного осмоса и ионного обмена, где обеззараживание происходит гипохлоритом натрия, полученным электролитическим путём из части исходной сырой минерализованной воды позволяет отказаться от большого количества химических реагентов, применяемых на существующих объектах водоподготовки, тем самым сокращая сброс на поверхность осадка водоочистки</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879" r="58421"/>
          <a:stretch/>
        </p:blipFill>
        <p:spPr bwMode="auto">
          <a:xfrm>
            <a:off x="7812360" y="486328"/>
            <a:ext cx="1224135" cy="165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64" r="26624"/>
          <a:stretch/>
        </p:blipFill>
        <p:spPr bwMode="auto">
          <a:xfrm>
            <a:off x="7596336" y="2229099"/>
            <a:ext cx="1444928" cy="143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61" y="3823836"/>
            <a:ext cx="1166188" cy="175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8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t="-14000" b="-14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4" y="0"/>
            <a:ext cx="8962232" cy="465643"/>
          </a:xfrm>
          <a:prstGeom prst="rect">
            <a:avLst/>
          </a:prstGeom>
        </p:spPr>
      </p:pic>
      <p:sp>
        <p:nvSpPr>
          <p:cNvPr id="4" name="TextBox 3"/>
          <p:cNvSpPr txBox="1"/>
          <p:nvPr/>
        </p:nvSpPr>
        <p:spPr>
          <a:xfrm>
            <a:off x="1015291" y="80922"/>
            <a:ext cx="7056784" cy="384721"/>
          </a:xfrm>
          <a:prstGeom prst="rect">
            <a:avLst/>
          </a:prstGeom>
          <a:noFill/>
        </p:spPr>
        <p:txBody>
          <a:bodyPr wrap="square" rtlCol="0">
            <a:spAutoFit/>
          </a:bodyPr>
          <a:lstStyle/>
          <a:p>
            <a:pPr algn="ctr"/>
            <a:r>
              <a:rPr lang="ru-RU" sz="1900" b="1" dirty="0">
                <a:solidFill>
                  <a:schemeClr val="bg1"/>
                </a:solidFill>
                <a:latin typeface="Arial Narrow" panose="020B0606020202030204" pitchFamily="34" charset="0"/>
              </a:rPr>
              <a:t>Смета научно-технического проекта:</a:t>
            </a:r>
          </a:p>
        </p:txBody>
      </p:sp>
      <p:graphicFrame>
        <p:nvGraphicFramePr>
          <p:cNvPr id="3" name="Таблица 2"/>
          <p:cNvGraphicFramePr>
            <a:graphicFrameLocks noGrp="1"/>
          </p:cNvGraphicFramePr>
          <p:nvPr>
            <p:extLst>
              <p:ext uri="{D42A27DB-BD31-4B8C-83A1-F6EECF244321}">
                <p14:modId xmlns:p14="http://schemas.microsoft.com/office/powerpoint/2010/main" val="2569423341"/>
              </p:ext>
            </p:extLst>
          </p:nvPr>
        </p:nvGraphicFramePr>
        <p:xfrm>
          <a:off x="74264" y="841276"/>
          <a:ext cx="9015984" cy="3947160"/>
        </p:xfrm>
        <a:graphic>
          <a:graphicData uri="http://schemas.openxmlformats.org/drawingml/2006/table">
            <a:tbl>
              <a:tblPr firstRow="1" bandRow="1">
                <a:tableStyleId>{5C22544A-7EE6-4342-B048-85BDC9FD1C3A}</a:tableStyleId>
              </a:tblPr>
              <a:tblGrid>
                <a:gridCol w="6931831">
                  <a:extLst>
                    <a:ext uri="{9D8B030D-6E8A-4147-A177-3AD203B41FA5}">
                      <a16:colId xmlns="" xmlns:a16="http://schemas.microsoft.com/office/drawing/2014/main" val="20000"/>
                    </a:ext>
                  </a:extLst>
                </a:gridCol>
                <a:gridCol w="2084153">
                  <a:extLst>
                    <a:ext uri="{9D8B030D-6E8A-4147-A177-3AD203B41FA5}">
                      <a16:colId xmlns="" xmlns:a16="http://schemas.microsoft.com/office/drawing/2014/main" val="20001"/>
                    </a:ext>
                  </a:extLst>
                </a:gridCol>
              </a:tblGrid>
              <a:tr h="370840">
                <a:tc>
                  <a:txBody>
                    <a:bodyPr/>
                    <a:lstStyle/>
                    <a:p>
                      <a:pPr algn="l"/>
                      <a:r>
                        <a:rPr lang="ru-RU" dirty="0">
                          <a:latin typeface="Times New Roman" panose="02020603050405020304" pitchFamily="18" charset="0"/>
                          <a:cs typeface="Times New Roman" panose="02020603050405020304" pitchFamily="18" charset="0"/>
                        </a:rPr>
                        <a:t>Статьи расхода</a:t>
                      </a:r>
                    </a:p>
                  </a:txBody>
                  <a:tcPr/>
                </a:tc>
                <a:tc>
                  <a:txBody>
                    <a:bodyPr/>
                    <a:lstStyle/>
                    <a:p>
                      <a:pPr algn="r"/>
                      <a:r>
                        <a:rPr lang="ru-RU" dirty="0">
                          <a:latin typeface="Times New Roman" panose="02020603050405020304" pitchFamily="18" charset="0"/>
                          <a:cs typeface="Times New Roman" panose="02020603050405020304" pitchFamily="18" charset="0"/>
                        </a:rPr>
                        <a:t>Сумма,</a:t>
                      </a:r>
                      <a:r>
                        <a:rPr lang="ru-RU" baseline="0" dirty="0">
                          <a:latin typeface="Times New Roman" panose="02020603050405020304" pitchFamily="18" charset="0"/>
                          <a:cs typeface="Times New Roman" panose="02020603050405020304" pitchFamily="18" charset="0"/>
                        </a:rPr>
                        <a:t> </a:t>
                      </a:r>
                      <a:r>
                        <a:rPr lang="ru-RU" baseline="0" dirty="0" err="1">
                          <a:latin typeface="Times New Roman" panose="02020603050405020304" pitchFamily="18" charset="0"/>
                          <a:cs typeface="Times New Roman" panose="02020603050405020304" pitchFamily="18" charset="0"/>
                        </a:rPr>
                        <a:t>руб</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370840">
                <a:tc>
                  <a:txBody>
                    <a:bodyPr/>
                    <a:lstStyle/>
                    <a:p>
                      <a:pPr algn="l"/>
                      <a:r>
                        <a:rPr lang="ru-RU" dirty="0">
                          <a:latin typeface="Times New Roman" panose="02020603050405020304" pitchFamily="18" charset="0"/>
                          <a:cs typeface="Times New Roman" panose="02020603050405020304" pitchFamily="18" charset="0"/>
                        </a:rPr>
                        <a:t>Оплата проведения анализов в химических</a:t>
                      </a:r>
                      <a:r>
                        <a:rPr lang="ru-RU" baseline="0" dirty="0">
                          <a:latin typeface="Times New Roman" panose="02020603050405020304" pitchFamily="18" charset="0"/>
                          <a:cs typeface="Times New Roman" panose="02020603050405020304" pitchFamily="18" charset="0"/>
                        </a:rPr>
                        <a:t> и бактериологических</a:t>
                      </a:r>
                      <a:r>
                        <a:rPr lang="ru-RU" dirty="0">
                          <a:latin typeface="Times New Roman" panose="02020603050405020304" pitchFamily="18" charset="0"/>
                          <a:cs typeface="Times New Roman" panose="02020603050405020304" pitchFamily="18" charset="0"/>
                        </a:rPr>
                        <a:t> лабораториях</a:t>
                      </a:r>
                    </a:p>
                  </a:txBody>
                  <a:tcPr/>
                </a:tc>
                <a:tc>
                  <a:txBody>
                    <a:bodyPr/>
                    <a:lstStyle/>
                    <a:p>
                      <a:pPr algn="r"/>
                      <a:r>
                        <a:rPr lang="ru-RU" dirty="0" smtClean="0">
                          <a:latin typeface="Times New Roman" panose="02020603050405020304" pitchFamily="18" charset="0"/>
                          <a:cs typeface="Times New Roman" panose="02020603050405020304" pitchFamily="18" charset="0"/>
                        </a:rPr>
                        <a:t>40 </a:t>
                      </a:r>
                      <a:r>
                        <a:rPr lang="ru-RU" dirty="0">
                          <a:latin typeface="Times New Roman" panose="02020603050405020304" pitchFamily="18" charset="0"/>
                          <a:cs typeface="Times New Roman" panose="02020603050405020304" pitchFamily="18" charset="0"/>
                        </a:rPr>
                        <a:t>000</a:t>
                      </a:r>
                    </a:p>
                  </a:txBody>
                  <a:tcPr/>
                </a:tc>
                <a:extLst>
                  <a:ext uri="{0D108BD9-81ED-4DB2-BD59-A6C34878D82A}">
                    <a16:rowId xmlns="" xmlns:a16="http://schemas.microsoft.com/office/drawing/2014/main" val="10001"/>
                  </a:ext>
                </a:extLst>
              </a:tr>
              <a:tr h="370840">
                <a:tc>
                  <a:txBody>
                    <a:bodyPr/>
                    <a:lstStyle/>
                    <a:p>
                      <a:pPr algn="l"/>
                      <a:r>
                        <a:rPr lang="ru-RU" dirty="0">
                          <a:latin typeface="Times New Roman" panose="02020603050405020304" pitchFamily="18" charset="0"/>
                          <a:cs typeface="Times New Roman" panose="02020603050405020304" pitchFamily="18" charset="0"/>
                        </a:rPr>
                        <a:t>Получение сертификата н</a:t>
                      </a:r>
                      <a:r>
                        <a:rPr lang="ru-RU" baseline="0" dirty="0">
                          <a:latin typeface="Times New Roman" panose="02020603050405020304" pitchFamily="18" charset="0"/>
                          <a:cs typeface="Times New Roman" panose="02020603050405020304" pitchFamily="18" charset="0"/>
                        </a:rPr>
                        <a:t>а готовый продукт – </a:t>
                      </a:r>
                      <a:r>
                        <a:rPr lang="ru-RU" dirty="0">
                          <a:latin typeface="Times New Roman" panose="02020603050405020304" pitchFamily="18" charset="0"/>
                          <a:cs typeface="Times New Roman" panose="02020603050405020304" pitchFamily="18" charset="0"/>
                        </a:rPr>
                        <a:t>электротехнический гипохлорит натрия</a:t>
                      </a:r>
                    </a:p>
                  </a:txBody>
                  <a:tcPr/>
                </a:tc>
                <a:tc>
                  <a:txBody>
                    <a:bodyPr/>
                    <a:lstStyle/>
                    <a:p>
                      <a:pPr algn="r"/>
                      <a:r>
                        <a:rPr lang="ru-RU" dirty="0" smtClean="0">
                          <a:latin typeface="Times New Roman" panose="02020603050405020304" pitchFamily="18" charset="0"/>
                          <a:cs typeface="Times New Roman" panose="02020603050405020304" pitchFamily="18" charset="0"/>
                        </a:rPr>
                        <a:t>25 </a:t>
                      </a:r>
                      <a:r>
                        <a:rPr lang="ru-RU" dirty="0">
                          <a:latin typeface="Times New Roman" panose="02020603050405020304" pitchFamily="18" charset="0"/>
                          <a:cs typeface="Times New Roman" panose="02020603050405020304" pitchFamily="18" charset="0"/>
                        </a:rPr>
                        <a:t>000</a:t>
                      </a:r>
                    </a:p>
                  </a:txBody>
                  <a:tcPr/>
                </a:tc>
                <a:extLst>
                  <a:ext uri="{0D108BD9-81ED-4DB2-BD59-A6C34878D82A}">
                    <a16:rowId xmlns="" xmlns:a16="http://schemas.microsoft.com/office/drawing/2014/main" val="10002"/>
                  </a:ext>
                </a:extLst>
              </a:tr>
              <a:tr h="370840">
                <a:tc>
                  <a:txBody>
                    <a:bodyPr/>
                    <a:lstStyle/>
                    <a:p>
                      <a:pPr algn="l"/>
                      <a:r>
                        <a:rPr lang="ru-RU" dirty="0">
                          <a:latin typeface="Times New Roman" panose="02020603050405020304" pitchFamily="18" charset="0"/>
                          <a:cs typeface="Times New Roman" panose="02020603050405020304" pitchFamily="18" charset="0"/>
                        </a:rPr>
                        <a:t>Публикации материалов разработок в</a:t>
                      </a:r>
                      <a:r>
                        <a:rPr lang="ru-RU" baseline="0" dirty="0">
                          <a:latin typeface="Times New Roman" panose="02020603050405020304" pitchFamily="18" charset="0"/>
                          <a:cs typeface="Times New Roman" panose="02020603050405020304" pitchFamily="18" charset="0"/>
                        </a:rPr>
                        <a:t> издательских базах международного уровня </a:t>
                      </a:r>
                      <a:r>
                        <a:rPr lang="en-US" baseline="0" dirty="0">
                          <a:latin typeface="Times New Roman" panose="02020603050405020304" pitchFamily="18" charset="0"/>
                          <a:cs typeface="Times New Roman" panose="02020603050405020304" pitchFamily="18" charset="0"/>
                        </a:rPr>
                        <a:t>Scopus</a:t>
                      </a:r>
                      <a:endParaRPr lang="ru-RU" dirty="0">
                        <a:latin typeface="Times New Roman" panose="02020603050405020304" pitchFamily="18" charset="0"/>
                        <a:cs typeface="Times New Roman" panose="02020603050405020304" pitchFamily="18" charset="0"/>
                      </a:endParaRPr>
                    </a:p>
                  </a:txBody>
                  <a:tcPr/>
                </a:tc>
                <a:tc>
                  <a:txBody>
                    <a:bodyPr/>
                    <a:lstStyle/>
                    <a:p>
                      <a:pPr algn="r"/>
                      <a:r>
                        <a:rPr lang="ru-RU" dirty="0">
                          <a:latin typeface="Times New Roman" panose="02020603050405020304" pitchFamily="18" charset="0"/>
                          <a:cs typeface="Times New Roman" panose="02020603050405020304" pitchFamily="18" charset="0"/>
                        </a:rPr>
                        <a:t>60 000</a:t>
                      </a:r>
                    </a:p>
                  </a:txBody>
                  <a:tcPr/>
                </a:tc>
                <a:extLst>
                  <a:ext uri="{0D108BD9-81ED-4DB2-BD59-A6C34878D82A}">
                    <a16:rowId xmlns="" xmlns:a16="http://schemas.microsoft.com/office/drawing/2014/main" val="10003"/>
                  </a:ext>
                </a:extLst>
              </a:tr>
              <a:tr h="370840">
                <a:tc>
                  <a:txBody>
                    <a:bodyPr/>
                    <a:lstStyle/>
                    <a:p>
                      <a:pPr algn="l"/>
                      <a:r>
                        <a:rPr lang="ru-RU" dirty="0">
                          <a:latin typeface="Times New Roman" panose="02020603050405020304" pitchFamily="18" charset="0"/>
                          <a:cs typeface="Times New Roman" panose="02020603050405020304" pitchFamily="18" charset="0"/>
                        </a:rPr>
                        <a:t>Затраты на транспортные расходы</a:t>
                      </a:r>
                      <a:r>
                        <a:rPr lang="ru-RU" baseline="0" dirty="0">
                          <a:latin typeface="Times New Roman" panose="02020603050405020304" pitchFamily="18" charset="0"/>
                          <a:cs typeface="Times New Roman" panose="02020603050405020304" pitchFamily="18" charset="0"/>
                        </a:rPr>
                        <a:t> для</a:t>
                      </a:r>
                      <a:r>
                        <a:rPr lang="ru-RU" dirty="0">
                          <a:latin typeface="Times New Roman" panose="02020603050405020304" pitchFamily="18" charset="0"/>
                          <a:cs typeface="Times New Roman" panose="02020603050405020304" pitchFamily="18" charset="0"/>
                        </a:rPr>
                        <a:t> отбора материалов (песок,</a:t>
                      </a:r>
                      <a:r>
                        <a:rPr lang="ru-RU" baseline="0" dirty="0">
                          <a:latin typeface="Times New Roman" panose="02020603050405020304" pitchFamily="18" charset="0"/>
                          <a:cs typeface="Times New Roman" panose="02020603050405020304" pitchFamily="18" charset="0"/>
                        </a:rPr>
                        <a:t> торф, минеральная подземная вода) для проведения новых исследований</a:t>
                      </a:r>
                      <a:r>
                        <a:rPr lang="ru-RU" dirty="0">
                          <a:latin typeface="Times New Roman" panose="02020603050405020304" pitchFamily="18" charset="0"/>
                          <a:cs typeface="Times New Roman" panose="02020603050405020304" pitchFamily="18" charset="0"/>
                        </a:rPr>
                        <a:t> </a:t>
                      </a:r>
                    </a:p>
                  </a:txBody>
                  <a:tcPr/>
                </a:tc>
                <a:tc>
                  <a:txBody>
                    <a:bodyPr/>
                    <a:lstStyle/>
                    <a:p>
                      <a:pPr algn="r"/>
                      <a:r>
                        <a:rPr lang="ru-RU" dirty="0">
                          <a:latin typeface="Times New Roman" panose="02020603050405020304" pitchFamily="18" charset="0"/>
                          <a:cs typeface="Times New Roman" panose="02020603050405020304" pitchFamily="18" charset="0"/>
                        </a:rPr>
                        <a:t>10 000</a:t>
                      </a:r>
                    </a:p>
                  </a:txBody>
                  <a:tcPr/>
                </a:tc>
                <a:extLst>
                  <a:ext uri="{0D108BD9-81ED-4DB2-BD59-A6C34878D82A}">
                    <a16:rowId xmlns="" xmlns:a16="http://schemas.microsoft.com/office/drawing/2014/main" val="10004"/>
                  </a:ext>
                </a:extLst>
              </a:tr>
              <a:tr h="370840">
                <a:tc>
                  <a:txBody>
                    <a:bodyPr/>
                    <a:lstStyle/>
                    <a:p>
                      <a:pPr algn="l"/>
                      <a:r>
                        <a:rPr lang="ru-RU" dirty="0">
                          <a:latin typeface="Times New Roman" panose="02020603050405020304" pitchFamily="18" charset="0"/>
                          <a:cs typeface="Times New Roman" panose="02020603050405020304" pitchFamily="18" charset="0"/>
                        </a:rPr>
                        <a:t>Покупка сменных электродов</a:t>
                      </a:r>
                      <a:r>
                        <a:rPr lang="ru-RU" baseline="0" dirty="0">
                          <a:latin typeface="Times New Roman" panose="02020603050405020304" pitchFamily="18" charset="0"/>
                          <a:cs typeface="Times New Roman" panose="02020603050405020304" pitchFamily="18" charset="0"/>
                        </a:rPr>
                        <a:t> для электролизной установки</a:t>
                      </a:r>
                      <a:endParaRPr lang="ru-RU" dirty="0">
                        <a:latin typeface="Times New Roman" panose="02020603050405020304" pitchFamily="18" charset="0"/>
                        <a:cs typeface="Times New Roman" panose="02020603050405020304" pitchFamily="18" charset="0"/>
                      </a:endParaRPr>
                    </a:p>
                  </a:txBody>
                  <a:tcPr/>
                </a:tc>
                <a:tc>
                  <a:txBody>
                    <a:bodyPr/>
                    <a:lstStyle/>
                    <a:p>
                      <a:pPr algn="r"/>
                      <a:r>
                        <a:rPr lang="ru-RU">
                          <a:latin typeface="Times New Roman" panose="02020603050405020304" pitchFamily="18" charset="0"/>
                          <a:cs typeface="Times New Roman" panose="02020603050405020304" pitchFamily="18" charset="0"/>
                        </a:rPr>
                        <a:t>15 </a:t>
                      </a:r>
                      <a:r>
                        <a:rPr lang="ru-RU" dirty="0">
                          <a:latin typeface="Times New Roman" panose="02020603050405020304" pitchFamily="18" charset="0"/>
                          <a:cs typeface="Times New Roman" panose="02020603050405020304" pitchFamily="18" charset="0"/>
                        </a:rPr>
                        <a:t>000</a:t>
                      </a:r>
                    </a:p>
                  </a:txBody>
                  <a:tcPr/>
                </a:tc>
                <a:extLst>
                  <a:ext uri="{0D108BD9-81ED-4DB2-BD59-A6C34878D82A}">
                    <a16:rowId xmlns="" xmlns:a16="http://schemas.microsoft.com/office/drawing/2014/main" val="10005"/>
                  </a:ext>
                </a:extLst>
              </a:tr>
              <a:tr h="370840">
                <a:tc>
                  <a:txBody>
                    <a:bodyPr/>
                    <a:lstStyle/>
                    <a:p>
                      <a:pPr algn="l"/>
                      <a:r>
                        <a:rPr lang="ru-RU" b="1" dirty="0">
                          <a:latin typeface="Times New Roman" panose="02020603050405020304" pitchFamily="18" charset="0"/>
                          <a:cs typeface="Times New Roman" panose="02020603050405020304" pitchFamily="18" charset="0"/>
                        </a:rPr>
                        <a:t>Итого:</a:t>
                      </a:r>
                    </a:p>
                  </a:txBody>
                  <a:tcPr/>
                </a:tc>
                <a:tc>
                  <a:txBody>
                    <a:bodyPr/>
                    <a:lstStyle/>
                    <a:p>
                      <a:pPr algn="r"/>
                      <a:r>
                        <a:rPr lang="ru-RU" b="1" dirty="0" smtClean="0">
                          <a:latin typeface="Times New Roman" panose="02020603050405020304" pitchFamily="18" charset="0"/>
                          <a:cs typeface="Times New Roman" panose="02020603050405020304" pitchFamily="18" charset="0"/>
                        </a:rPr>
                        <a:t>150 </a:t>
                      </a:r>
                      <a:r>
                        <a:rPr lang="ru-RU" b="1" dirty="0">
                          <a:latin typeface="Times New Roman" panose="02020603050405020304" pitchFamily="18" charset="0"/>
                          <a:cs typeface="Times New Roman" panose="02020603050405020304" pitchFamily="18" charset="0"/>
                        </a:rPr>
                        <a:t>000</a:t>
                      </a:r>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032385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4" y="47364"/>
            <a:ext cx="8962232" cy="559539"/>
          </a:xfrm>
          <a:prstGeom prst="rect">
            <a:avLst/>
          </a:prstGeom>
        </p:spPr>
      </p:pic>
      <p:sp>
        <p:nvSpPr>
          <p:cNvPr id="4" name="TextBox 3"/>
          <p:cNvSpPr txBox="1"/>
          <p:nvPr/>
        </p:nvSpPr>
        <p:spPr>
          <a:xfrm>
            <a:off x="1043608" y="133969"/>
            <a:ext cx="7056784" cy="369332"/>
          </a:xfrm>
          <a:prstGeom prst="rect">
            <a:avLst/>
          </a:prstGeom>
          <a:noFill/>
        </p:spPr>
        <p:txBody>
          <a:bodyPr wrap="square" rtlCol="0">
            <a:spAutoFit/>
          </a:bodyPr>
          <a:lstStyle/>
          <a:p>
            <a:pPr algn="ctr"/>
            <a:r>
              <a:rPr lang="ru-RU" b="1" dirty="0">
                <a:solidFill>
                  <a:schemeClr val="bg1"/>
                </a:solidFill>
                <a:latin typeface="Arial Narrow" panose="020B0606020202030204" pitchFamily="34" charset="0"/>
              </a:rPr>
              <a:t>Контактная </a:t>
            </a:r>
            <a:r>
              <a:rPr lang="ru-RU" b="1" dirty="0" smtClean="0">
                <a:solidFill>
                  <a:schemeClr val="bg1"/>
                </a:solidFill>
                <a:latin typeface="Arial Narrow" panose="020B0606020202030204" pitchFamily="34" charset="0"/>
              </a:rPr>
              <a:t>информация</a:t>
            </a:r>
            <a:endParaRPr lang="ru-RU" b="1" dirty="0">
              <a:solidFill>
                <a:schemeClr val="bg1"/>
              </a:solidFill>
              <a:latin typeface="Arial Narrow" panose="020B0606020202030204" pitchFamily="34" charset="0"/>
            </a:endParaRPr>
          </a:p>
        </p:txBody>
      </p:sp>
      <p:sp>
        <p:nvSpPr>
          <p:cNvPr id="8" name="TextBox 7"/>
          <p:cNvSpPr txBox="1"/>
          <p:nvPr/>
        </p:nvSpPr>
        <p:spPr>
          <a:xfrm>
            <a:off x="2886152" y="4297660"/>
            <a:ext cx="3371695" cy="1200329"/>
          </a:xfrm>
          <a:prstGeom prst="rect">
            <a:avLst/>
          </a:prstGeom>
          <a:noFill/>
        </p:spPr>
        <p:txBody>
          <a:bodyPr wrap="square" rtlCol="0">
            <a:spAutoFit/>
          </a:bodyPr>
          <a:lstStyle/>
          <a:p>
            <a:r>
              <a:rPr lang="ru-RU" dirty="0" err="1">
                <a:latin typeface="Times New Roman" panose="02020603050405020304" pitchFamily="18" charset="0"/>
                <a:cs typeface="Times New Roman" panose="02020603050405020304" pitchFamily="18" charset="0"/>
              </a:rPr>
              <a:t>Силинский</a:t>
            </a:r>
            <a:r>
              <a:rPr lang="ru-RU" dirty="0">
                <a:latin typeface="Times New Roman" panose="02020603050405020304" pitchFamily="18" charset="0"/>
                <a:cs typeface="Times New Roman" panose="02020603050405020304" pitchFamily="18" charset="0"/>
              </a:rPr>
              <a:t> Виктор </a:t>
            </a:r>
            <a:r>
              <a:rPr lang="ru-RU" dirty="0" smtClean="0">
                <a:latin typeface="Times New Roman" panose="02020603050405020304" pitchFamily="18" charset="0"/>
                <a:cs typeface="Times New Roman" panose="02020603050405020304" pitchFamily="18" charset="0"/>
              </a:rPr>
              <a:t>Алексеевич, аспирант </a:t>
            </a:r>
            <a:r>
              <a:rPr lang="ru-RU" dirty="0">
                <a:latin typeface="Times New Roman" panose="02020603050405020304" pitchFamily="18" charset="0"/>
                <a:cs typeface="Times New Roman" panose="02020603050405020304" pitchFamily="18" charset="0"/>
              </a:rPr>
              <a:t>3-го курса </a:t>
            </a:r>
            <a:r>
              <a:rPr lang="ru-RU" dirty="0" err="1" smtClean="0">
                <a:latin typeface="Times New Roman" panose="02020603050405020304" pitchFamily="18" charset="0"/>
                <a:cs typeface="Times New Roman" panose="02020603050405020304" pitchFamily="18" charset="0"/>
              </a:rPr>
              <a:t>ВоГУ</a:t>
            </a:r>
            <a:r>
              <a:rPr lang="ru-RU"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E-mail: </a:t>
            </a:r>
            <a:r>
              <a:rPr lang="en-US" dirty="0" smtClean="0">
                <a:latin typeface="Times New Roman" panose="02020603050405020304" pitchFamily="18" charset="0"/>
                <a:cs typeface="Times New Roman" panose="02020603050405020304" pitchFamily="18" charset="0"/>
                <a:hlinkClick r:id="rId3"/>
              </a:rPr>
              <a:t>viktor.silinsky@yandex.ru</a:t>
            </a:r>
            <a:endParaRPr lang="en-US"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Тел: +7-953-519-97-36</a:t>
            </a:r>
            <a:endParaRPr lang="ru-RU" dirty="0">
              <a:latin typeface="Times New Roman" panose="02020603050405020304" pitchFamily="18" charset="0"/>
              <a:cs typeface="Times New Roman" panose="02020603050405020304" pitchFamily="18" charset="0"/>
            </a:endParaRPr>
          </a:p>
        </p:txBody>
      </p:sp>
      <p:pic>
        <p:nvPicPr>
          <p:cNvPr id="12" name="Рисунок 12">
            <a:extLst>
              <a:ext uri="{FF2B5EF4-FFF2-40B4-BE49-F238E27FC236}">
                <a16:creationId xmlns="" xmlns:a16="http://schemas.microsoft.com/office/drawing/2014/main" id="{2194B9A8-B2C2-3F47-9D67-542E1DC38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6" t="11209" r="36210"/>
          <a:stretch/>
        </p:blipFill>
        <p:spPr>
          <a:xfrm>
            <a:off x="3677933" y="769268"/>
            <a:ext cx="1788133" cy="3446448"/>
          </a:xfrm>
          <a:prstGeom prst="rect">
            <a:avLst/>
          </a:prstGeom>
        </p:spPr>
      </p:pic>
    </p:spTree>
    <p:extLst>
      <p:ext uri="{BB962C8B-B14F-4D97-AF65-F5344CB8AC3E}">
        <p14:creationId xmlns:p14="http://schemas.microsoft.com/office/powerpoint/2010/main" val="1124138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6ABE14A-A431-D74F-A296-95EE72CF0AD0}"/>
              </a:ext>
            </a:extLst>
          </p:cNvPr>
          <p:cNvSpPr>
            <a:spLocks noGrp="1"/>
          </p:cNvSpPr>
          <p:nvPr>
            <p:ph type="title"/>
          </p:nvPr>
        </p:nvSpPr>
        <p:spPr>
          <a:xfrm>
            <a:off x="914400" y="2381250"/>
            <a:ext cx="8229600" cy="952500"/>
          </a:xfrm>
        </p:spPr>
        <p:txBody>
          <a:bodyPr>
            <a:normAutofit/>
          </a:bodyPr>
          <a:lstStyle/>
          <a:p>
            <a:r>
              <a:rPr lang="ru-RU" sz="4800" b="1" i="1" dirty="0">
                <a:solidFill>
                  <a:schemeClr val="tx2">
                    <a:lumMod val="60000"/>
                    <a:lumOff val="40000"/>
                  </a:schemeClr>
                </a:solidFill>
                <a:latin typeface="Times New Roman" panose="02020603050405020304" pitchFamily="18" charset="0"/>
                <a:cs typeface="Times New Roman" panose="02020603050405020304" pitchFamily="18" charset="0"/>
              </a:rPr>
              <a:t>Спасибо за внимание!</a:t>
            </a:r>
          </a:p>
        </p:txBody>
      </p:sp>
      <p:sp>
        <p:nvSpPr>
          <p:cNvPr id="3" name="Заголовок 1">
            <a:extLst>
              <a:ext uri="{FF2B5EF4-FFF2-40B4-BE49-F238E27FC236}">
                <a16:creationId xmlns="" xmlns:a16="http://schemas.microsoft.com/office/drawing/2014/main" id="{E6ABE14A-A431-D74F-A296-95EE72CF0AD0}"/>
              </a:ext>
            </a:extLst>
          </p:cNvPr>
          <p:cNvSpPr txBox="1">
            <a:spLocks/>
          </p:cNvSpPr>
          <p:nvPr/>
        </p:nvSpPr>
        <p:spPr>
          <a:xfrm>
            <a:off x="3563888" y="4297660"/>
            <a:ext cx="5508104"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ru-RU" sz="2000" b="1" i="1" dirty="0">
                <a:solidFill>
                  <a:schemeClr val="tx2">
                    <a:lumMod val="60000"/>
                    <a:lumOff val="40000"/>
                  </a:schemeClr>
                </a:solidFill>
                <a:latin typeface="Times New Roman" panose="02020603050405020304" pitchFamily="18" charset="0"/>
                <a:cs typeface="Times New Roman" panose="02020603050405020304" pitchFamily="18" charset="0"/>
              </a:rPr>
              <a:t>С уважением к Вам, </a:t>
            </a:r>
          </a:p>
          <a:p>
            <a:pPr algn="r"/>
            <a:r>
              <a:rPr lang="ru-RU" sz="2000" b="1" i="1" dirty="0" err="1">
                <a:solidFill>
                  <a:schemeClr val="tx2">
                    <a:lumMod val="60000"/>
                    <a:lumOff val="40000"/>
                  </a:schemeClr>
                </a:solidFill>
                <a:latin typeface="Times New Roman" panose="02020603050405020304" pitchFamily="18" charset="0"/>
                <a:cs typeface="Times New Roman" panose="02020603050405020304" pitchFamily="18" charset="0"/>
              </a:rPr>
              <a:t>Силинский</a:t>
            </a:r>
            <a:r>
              <a:rPr lang="ru-RU" sz="2000" b="1" i="1" dirty="0">
                <a:solidFill>
                  <a:schemeClr val="tx2">
                    <a:lumMod val="60000"/>
                    <a:lumOff val="40000"/>
                  </a:schemeClr>
                </a:solidFill>
                <a:latin typeface="Times New Roman" panose="02020603050405020304" pitchFamily="18" charset="0"/>
                <a:cs typeface="Times New Roman" panose="02020603050405020304" pitchFamily="18" charset="0"/>
              </a:rPr>
              <a:t> Виктор Алексеевич, </a:t>
            </a:r>
          </a:p>
          <a:p>
            <a:pPr algn="r"/>
            <a:r>
              <a:rPr lang="ru-RU" sz="2000" b="1" i="1" dirty="0">
                <a:solidFill>
                  <a:schemeClr val="tx2">
                    <a:lumMod val="60000"/>
                    <a:lumOff val="40000"/>
                  </a:schemeClr>
                </a:solidFill>
                <a:latin typeface="Times New Roman" panose="02020603050405020304" pitchFamily="18" charset="0"/>
                <a:cs typeface="Times New Roman" panose="02020603050405020304" pitchFamily="18" charset="0"/>
              </a:rPr>
              <a:t>аспирант 3-го </a:t>
            </a:r>
            <a:r>
              <a:rPr lang="ru-RU" sz="2000" b="1" i="1" dirty="0" smtClean="0">
                <a:solidFill>
                  <a:schemeClr val="tx2">
                    <a:lumMod val="60000"/>
                    <a:lumOff val="40000"/>
                  </a:schemeClr>
                </a:solidFill>
                <a:latin typeface="Times New Roman" panose="02020603050405020304" pitchFamily="18" charset="0"/>
                <a:cs typeface="Times New Roman" panose="02020603050405020304" pitchFamily="18" charset="0"/>
              </a:rPr>
              <a:t>курса</a:t>
            </a:r>
            <a:endParaRPr lang="ru-RU" sz="2000" b="1" i="1" dirty="0">
              <a:solidFill>
                <a:schemeClr val="tx2">
                  <a:lumMod val="60000"/>
                  <a:lumOff val="40000"/>
                </a:schemeClr>
              </a:solidFill>
              <a:latin typeface="Times New Roman" panose="02020603050405020304" pitchFamily="18" charset="0"/>
              <a:cs typeface="Times New Roman" panose="02020603050405020304" pitchFamily="18" charset="0"/>
            </a:endParaRPr>
          </a:p>
          <a:p>
            <a:pPr algn="r"/>
            <a:r>
              <a:rPr lang="ru-RU" sz="2000" b="1" i="1" dirty="0">
                <a:solidFill>
                  <a:schemeClr val="tx2">
                    <a:lumMod val="60000"/>
                    <a:lumOff val="40000"/>
                  </a:schemeClr>
                </a:solidFill>
                <a:latin typeface="Times New Roman" panose="02020603050405020304" pitchFamily="18" charset="0"/>
                <a:cs typeface="Times New Roman" panose="02020603050405020304" pitchFamily="18" charset="0"/>
              </a:rPr>
              <a:t>инженерно-строительного </a:t>
            </a:r>
            <a:r>
              <a:rPr lang="ru-RU" sz="2000" b="1" i="1" dirty="0" smtClean="0">
                <a:solidFill>
                  <a:schemeClr val="tx2">
                    <a:lumMod val="60000"/>
                    <a:lumOff val="40000"/>
                  </a:schemeClr>
                </a:solidFill>
                <a:latin typeface="Times New Roman" panose="02020603050405020304" pitchFamily="18" charset="0"/>
                <a:cs typeface="Times New Roman" panose="02020603050405020304" pitchFamily="18" charset="0"/>
              </a:rPr>
              <a:t>института </a:t>
            </a:r>
            <a:r>
              <a:rPr lang="ru-RU" sz="2000" b="1" i="1" dirty="0" err="1" smtClean="0">
                <a:solidFill>
                  <a:schemeClr val="tx2">
                    <a:lumMod val="60000"/>
                    <a:lumOff val="40000"/>
                  </a:schemeClr>
                </a:solidFill>
                <a:latin typeface="Times New Roman" panose="02020603050405020304" pitchFamily="18" charset="0"/>
                <a:cs typeface="Times New Roman" panose="02020603050405020304" pitchFamily="18" charset="0"/>
              </a:rPr>
              <a:t>ВоГУ</a:t>
            </a:r>
            <a:r>
              <a:rPr lang="ru-RU" sz="2000" b="1" i="1" dirty="0" smtClean="0">
                <a:solidFill>
                  <a:schemeClr val="tx2">
                    <a:lumMod val="60000"/>
                    <a:lumOff val="40000"/>
                  </a:schemeClr>
                </a:solidFill>
                <a:latin typeface="Times New Roman" panose="02020603050405020304" pitchFamily="18" charset="0"/>
                <a:cs typeface="Times New Roman" panose="02020603050405020304" pitchFamily="18" charset="0"/>
              </a:rPr>
              <a:t>!</a:t>
            </a:r>
            <a:endParaRPr lang="ru-RU" sz="2000"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609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4" y="152554"/>
            <a:ext cx="8962232" cy="544706"/>
          </a:xfrm>
          <a:prstGeom prst="rect">
            <a:avLst/>
          </a:prstGeom>
        </p:spPr>
      </p:pic>
      <p:sp>
        <p:nvSpPr>
          <p:cNvPr id="4" name="TextBox 3"/>
          <p:cNvSpPr txBox="1"/>
          <p:nvPr/>
        </p:nvSpPr>
        <p:spPr>
          <a:xfrm>
            <a:off x="1043608" y="224852"/>
            <a:ext cx="7056784" cy="400110"/>
          </a:xfrm>
          <a:prstGeom prst="rect">
            <a:avLst/>
          </a:prstGeom>
          <a:noFill/>
        </p:spPr>
        <p:txBody>
          <a:bodyPr wrap="square" rtlCol="0">
            <a:spAutoFit/>
          </a:bodyPr>
          <a:lstStyle/>
          <a:p>
            <a:pPr algn="ctr"/>
            <a:r>
              <a:rPr lang="ru-RU" sz="2000" b="1" dirty="0">
                <a:solidFill>
                  <a:schemeClr val="bg1"/>
                </a:solidFill>
                <a:latin typeface="Arial Narrow" panose="020B0606020202030204" pitchFamily="34" charset="0"/>
              </a:rPr>
              <a:t>Актуальность и научная новизна работы </a:t>
            </a:r>
          </a:p>
        </p:txBody>
      </p:sp>
      <p:sp>
        <p:nvSpPr>
          <p:cNvPr id="5" name="TextBox 4">
            <a:extLst>
              <a:ext uri="{FF2B5EF4-FFF2-40B4-BE49-F238E27FC236}">
                <a16:creationId xmlns="" xmlns:a16="http://schemas.microsoft.com/office/drawing/2014/main" id="{F08D8C4E-6E97-A347-AED4-F56CA75B118F}"/>
              </a:ext>
            </a:extLst>
          </p:cNvPr>
          <p:cNvSpPr txBox="1"/>
          <p:nvPr/>
        </p:nvSpPr>
        <p:spPr>
          <a:xfrm>
            <a:off x="104925" y="697260"/>
            <a:ext cx="8962232" cy="4770537"/>
          </a:xfrm>
          <a:prstGeom prst="rect">
            <a:avLst/>
          </a:prstGeom>
          <a:noFill/>
        </p:spPr>
        <p:txBody>
          <a:bodyPr wrap="square">
            <a:spAutoFit/>
          </a:bodyPr>
          <a:lstStyle/>
          <a:p>
            <a:pPr indent="355600" algn="just">
              <a:buFont typeface="Wingdings" panose="05000000000000000000" pitchFamily="2" charset="2"/>
              <a:buChar char="ü"/>
            </a:pPr>
            <a:r>
              <a:rPr lang="ru-RU" sz="1900" b="1" dirty="0">
                <a:latin typeface="Times New Roman" panose="02020603050405020304" pitchFamily="18" charset="0"/>
                <a:cs typeface="Times New Roman" panose="02020603050405020304" pitchFamily="18" charset="0"/>
              </a:rPr>
              <a:t>Актуальность работы </a:t>
            </a:r>
            <a:r>
              <a:rPr lang="ru-RU" sz="1900" dirty="0">
                <a:latin typeface="Times New Roman" panose="02020603050405020304" pitchFamily="18" charset="0"/>
                <a:cs typeface="Times New Roman" panose="02020603050405020304" pitchFamily="18" charset="0"/>
              </a:rPr>
              <a:t>обусловлена увеличением использования природных ресурсов, а именно </a:t>
            </a:r>
            <a:r>
              <a:rPr lang="ru-RU" sz="1900" dirty="0" smtClean="0">
                <a:latin typeface="Times New Roman" panose="02020603050405020304" pitchFamily="18" charset="0"/>
                <a:cs typeface="Times New Roman" panose="02020603050405020304" pitchFamily="18" charset="0"/>
              </a:rPr>
              <a:t>водных, </a:t>
            </a:r>
            <a:r>
              <a:rPr lang="ru-RU" sz="1900" dirty="0">
                <a:latin typeface="Times New Roman" panose="02020603050405020304" pitchFamily="18" charset="0"/>
                <a:cs typeface="Times New Roman" panose="02020603050405020304" pitchFamily="18" charset="0"/>
              </a:rPr>
              <a:t>на территории Вологодской области, </a:t>
            </a:r>
            <a:r>
              <a:rPr lang="ru-RU" sz="1900" dirty="0" smtClean="0">
                <a:latin typeface="Times New Roman" panose="02020603050405020304" pitchFamily="18" charset="0"/>
                <a:cs typeface="Times New Roman" panose="02020603050405020304" pitchFamily="18" charset="0"/>
              </a:rPr>
              <a:t>требующих </a:t>
            </a:r>
            <a:r>
              <a:rPr lang="ru-RU" sz="1900" dirty="0">
                <a:latin typeface="Times New Roman" panose="02020603050405020304" pitchFamily="18" charset="0"/>
                <a:cs typeface="Times New Roman" panose="02020603050405020304" pitchFamily="18" charset="0"/>
              </a:rPr>
              <a:t>их сохранения и </a:t>
            </a:r>
            <a:r>
              <a:rPr lang="ru-RU" sz="1900" dirty="0" smtClean="0">
                <a:latin typeface="Times New Roman" panose="02020603050405020304" pitchFamily="18" charset="0"/>
                <a:cs typeface="Times New Roman" panose="02020603050405020304" pitchFamily="18" charset="0"/>
              </a:rPr>
              <a:t>возобновления, а так же необходимостью сокращения расхода товарных реагентов при подготовке воды. </a:t>
            </a:r>
          </a:p>
          <a:p>
            <a:pPr indent="355600" algn="just"/>
            <a:r>
              <a:rPr lang="ru-RU" sz="1900" dirty="0" smtClean="0">
                <a:latin typeface="Times New Roman" panose="02020603050405020304" pitchFamily="18" charset="0"/>
                <a:cs typeface="Times New Roman" panose="02020603050405020304" pitchFamily="18" charset="0"/>
              </a:rPr>
              <a:t>На </a:t>
            </a:r>
            <a:r>
              <a:rPr lang="ru-RU" sz="1900" dirty="0">
                <a:latin typeface="Times New Roman" panose="02020603050405020304" pitchFamily="18" charset="0"/>
                <a:cs typeface="Times New Roman" panose="02020603050405020304" pitchFamily="18" charset="0"/>
              </a:rPr>
              <a:t>станциях водоподготовки остаётся немалое количество отработанного осадка при очистке воды, который осушается и вывозится на полигоны, где складируется годами до полного их заполнения. </a:t>
            </a:r>
          </a:p>
          <a:p>
            <a:pPr indent="358775" algn="just"/>
            <a:r>
              <a:rPr lang="ru-RU" sz="1900" dirty="0">
                <a:latin typeface="Times New Roman" panose="02020603050405020304" pitchFamily="18" charset="0"/>
                <a:cs typeface="Times New Roman" panose="02020603050405020304" pitchFamily="18" charset="0"/>
              </a:rPr>
              <a:t>Настоящая работа посвящена изучению состава и количества сбрасываемых отработанных вод и осадков очистных сооружений </a:t>
            </a:r>
            <a:r>
              <a:rPr lang="ru-RU" sz="1900" dirty="0" smtClean="0">
                <a:latin typeface="Times New Roman" panose="02020603050405020304" pitchFamily="18" charset="0"/>
                <a:cs typeface="Times New Roman" panose="02020603050405020304" pitchFamily="18" charset="0"/>
              </a:rPr>
              <a:t>водопровода в </a:t>
            </a:r>
            <a:r>
              <a:rPr lang="ru-RU" sz="1900" dirty="0">
                <a:latin typeface="Times New Roman" panose="02020603050405020304" pitchFamily="18" charset="0"/>
                <a:cs typeface="Times New Roman" panose="02020603050405020304" pitchFamily="18" charset="0"/>
              </a:rPr>
              <a:t>целях разработки ресурсосберегающих технологий в водоподготовке путем сохранения в жидких отходах ценных компонентов и веществ для повторного использования.</a:t>
            </a:r>
          </a:p>
          <a:p>
            <a:pPr indent="358775" algn="just"/>
            <a:endParaRPr lang="ru-RU" sz="1900" dirty="0">
              <a:latin typeface="Times New Roman" panose="02020603050405020304" pitchFamily="18" charset="0"/>
              <a:cs typeface="Times New Roman" panose="02020603050405020304" pitchFamily="18" charset="0"/>
            </a:endParaRPr>
          </a:p>
          <a:p>
            <a:pPr indent="355600" algn="just">
              <a:buFont typeface="Wingdings" panose="05000000000000000000" pitchFamily="2" charset="2"/>
              <a:buChar char="ü"/>
            </a:pPr>
            <a:r>
              <a:rPr lang="ru-RU" sz="1900" b="1" dirty="0">
                <a:latin typeface="Times New Roman" panose="02020603050405020304" pitchFamily="18" charset="0"/>
                <a:ea typeface="Times New Roman" panose="02020603050405020304" pitchFamily="18" charset="0"/>
                <a:cs typeface="Times New Roman" panose="02020603050405020304" pitchFamily="18" charset="0"/>
              </a:rPr>
              <a:t>Научная новизна </a:t>
            </a:r>
            <a:r>
              <a:rPr lang="ru-RU" sz="1900" dirty="0">
                <a:latin typeface="Times New Roman" panose="02020603050405020304" pitchFamily="18" charset="0"/>
                <a:ea typeface="Times New Roman" panose="02020603050405020304" pitchFamily="18" charset="0"/>
                <a:cs typeface="Times New Roman" panose="02020603050405020304" pitchFamily="18" charset="0"/>
              </a:rPr>
              <a:t>заключается в обосновании и экспериментальном подтверждении разработанных ресурсосберегающих технологий при водоподготовке, основанных на принципах </a:t>
            </a:r>
            <a:r>
              <a:rPr lang="ru-RU" sz="1900" dirty="0" err="1">
                <a:latin typeface="Times New Roman" panose="02020603050405020304" pitchFamily="18" charset="0"/>
                <a:ea typeface="Times New Roman" panose="02020603050405020304" pitchFamily="18" charset="0"/>
                <a:cs typeface="Times New Roman" panose="02020603050405020304" pitchFamily="18" charset="0"/>
              </a:rPr>
              <a:t>рециклинга</a:t>
            </a:r>
            <a:r>
              <a:rPr lang="ru-RU" sz="1900" dirty="0">
                <a:latin typeface="Times New Roman" panose="02020603050405020304" pitchFamily="18" charset="0"/>
                <a:ea typeface="Times New Roman" panose="02020603050405020304" pitchFamily="18" charset="0"/>
                <a:cs typeface="Times New Roman" panose="02020603050405020304" pitchFamily="18" charset="0"/>
              </a:rPr>
              <a:t>, сбалансированности, </a:t>
            </a:r>
            <a:r>
              <a:rPr lang="ru-RU" sz="1900" dirty="0" err="1" smtClean="0">
                <a:latin typeface="Times New Roman" panose="02020603050405020304" pitchFamily="18" charset="0"/>
                <a:ea typeface="Times New Roman" panose="02020603050405020304" pitchFamily="18" charset="0"/>
                <a:cs typeface="Times New Roman" panose="02020603050405020304" pitchFamily="18" charset="0"/>
              </a:rPr>
              <a:t>гарантийности</a:t>
            </a:r>
            <a:r>
              <a:rPr lang="ru-RU" sz="1900" dirty="0">
                <a:latin typeface="Times New Roman" panose="02020603050405020304" pitchFamily="18" charset="0"/>
                <a:ea typeface="Times New Roman" panose="02020603050405020304" pitchFamily="18" charset="0"/>
                <a:cs typeface="Times New Roman" panose="02020603050405020304" pitchFamily="18" charset="0"/>
              </a:rPr>
              <a:t>.</a:t>
            </a:r>
            <a:endParaRPr lang="ru-RU" sz="19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026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4" y="183912"/>
            <a:ext cx="8962232" cy="432048"/>
          </a:xfrm>
          <a:prstGeom prst="rect">
            <a:avLst/>
          </a:prstGeom>
        </p:spPr>
      </p:pic>
      <p:sp>
        <p:nvSpPr>
          <p:cNvPr id="4" name="TextBox 3"/>
          <p:cNvSpPr txBox="1"/>
          <p:nvPr/>
        </p:nvSpPr>
        <p:spPr>
          <a:xfrm>
            <a:off x="1008584" y="183912"/>
            <a:ext cx="7056784" cy="400110"/>
          </a:xfrm>
          <a:prstGeom prst="rect">
            <a:avLst/>
          </a:prstGeom>
          <a:noFill/>
        </p:spPr>
        <p:txBody>
          <a:bodyPr wrap="square" rtlCol="0">
            <a:spAutoFit/>
          </a:bodyPr>
          <a:lstStyle/>
          <a:p>
            <a:pPr algn="ctr"/>
            <a:r>
              <a:rPr lang="ru-RU" sz="2000" b="1" dirty="0">
                <a:solidFill>
                  <a:schemeClr val="bg1"/>
                </a:solidFill>
                <a:latin typeface="Arial Narrow" panose="020B0606020202030204" pitchFamily="34" charset="0"/>
              </a:rPr>
              <a:t>Цель работы:</a:t>
            </a:r>
          </a:p>
        </p:txBody>
      </p:sp>
      <p:graphicFrame>
        <p:nvGraphicFramePr>
          <p:cNvPr id="2" name="Схема 1"/>
          <p:cNvGraphicFramePr/>
          <p:nvPr>
            <p:extLst>
              <p:ext uri="{D42A27DB-BD31-4B8C-83A1-F6EECF244321}">
                <p14:modId xmlns:p14="http://schemas.microsoft.com/office/powerpoint/2010/main" val="109851929"/>
              </p:ext>
            </p:extLst>
          </p:nvPr>
        </p:nvGraphicFramePr>
        <p:xfrm>
          <a:off x="179512" y="697260"/>
          <a:ext cx="8712968" cy="701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4" y="1849388"/>
            <a:ext cx="8962232" cy="432048"/>
          </a:xfrm>
          <a:prstGeom prst="rect">
            <a:avLst/>
          </a:prstGeom>
        </p:spPr>
      </p:pic>
      <p:sp>
        <p:nvSpPr>
          <p:cNvPr id="18" name="TextBox 17"/>
          <p:cNvSpPr txBox="1"/>
          <p:nvPr/>
        </p:nvSpPr>
        <p:spPr>
          <a:xfrm>
            <a:off x="1008584" y="1846514"/>
            <a:ext cx="7056784" cy="400110"/>
          </a:xfrm>
          <a:prstGeom prst="rect">
            <a:avLst/>
          </a:prstGeom>
          <a:noFill/>
        </p:spPr>
        <p:txBody>
          <a:bodyPr wrap="square" rtlCol="0">
            <a:spAutoFit/>
          </a:bodyPr>
          <a:lstStyle/>
          <a:p>
            <a:pPr algn="ctr"/>
            <a:r>
              <a:rPr lang="ru-RU" sz="2000" b="1" dirty="0">
                <a:solidFill>
                  <a:schemeClr val="bg1"/>
                </a:solidFill>
                <a:latin typeface="Arial Narrow" panose="020B0606020202030204" pitchFamily="34" charset="0"/>
              </a:rPr>
              <a:t>Задачи работы:</a:t>
            </a:r>
          </a:p>
        </p:txBody>
      </p:sp>
      <p:graphicFrame>
        <p:nvGraphicFramePr>
          <p:cNvPr id="5" name="Схема 4"/>
          <p:cNvGraphicFramePr/>
          <p:nvPr>
            <p:extLst>
              <p:ext uri="{D42A27DB-BD31-4B8C-83A1-F6EECF244321}">
                <p14:modId xmlns:p14="http://schemas.microsoft.com/office/powerpoint/2010/main" val="2016781253"/>
              </p:ext>
            </p:extLst>
          </p:nvPr>
        </p:nvGraphicFramePr>
        <p:xfrm>
          <a:off x="126888" y="2353444"/>
          <a:ext cx="8856984" cy="31442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75661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4" y="0"/>
            <a:ext cx="8962232" cy="646331"/>
          </a:xfrm>
          <a:prstGeom prst="rect">
            <a:avLst/>
          </a:prstGeom>
        </p:spPr>
      </p:pic>
      <p:sp>
        <p:nvSpPr>
          <p:cNvPr id="4" name="TextBox 3"/>
          <p:cNvSpPr txBox="1"/>
          <p:nvPr/>
        </p:nvSpPr>
        <p:spPr>
          <a:xfrm>
            <a:off x="1015291" y="0"/>
            <a:ext cx="7056784" cy="646331"/>
          </a:xfrm>
          <a:prstGeom prst="rect">
            <a:avLst/>
          </a:prstGeom>
          <a:noFill/>
        </p:spPr>
        <p:txBody>
          <a:bodyPr wrap="square" rtlCol="0">
            <a:spAutoFit/>
          </a:bodyPr>
          <a:lstStyle/>
          <a:p>
            <a:pPr algn="ctr"/>
            <a:r>
              <a:rPr lang="ru-RU" b="1" dirty="0">
                <a:solidFill>
                  <a:schemeClr val="bg1"/>
                </a:solidFill>
                <a:latin typeface="Arial Narrow" panose="020B0606020202030204" pitchFamily="34" charset="0"/>
              </a:rPr>
              <a:t>Получение гипохлорита натрия электролизом минеральных вод, взятых из источников Вологодской </a:t>
            </a:r>
            <a:r>
              <a:rPr lang="ru-RU" b="1" dirty="0" smtClean="0">
                <a:solidFill>
                  <a:schemeClr val="bg1"/>
                </a:solidFill>
                <a:latin typeface="Arial Narrow" panose="020B0606020202030204" pitchFamily="34" charset="0"/>
              </a:rPr>
              <a:t>области</a:t>
            </a:r>
            <a:endParaRPr lang="ru-RU" b="1" dirty="0">
              <a:solidFill>
                <a:schemeClr val="bg1"/>
              </a:solidFill>
              <a:latin typeface="Arial Narrow" panose="020B0606020202030204" pitchFamily="34" charset="0"/>
            </a:endParaRPr>
          </a:p>
        </p:txBody>
      </p:sp>
      <p:graphicFrame>
        <p:nvGraphicFramePr>
          <p:cNvPr id="5" name="Диаграмма 4"/>
          <p:cNvGraphicFramePr>
            <a:graphicFrameLocks/>
          </p:cNvGraphicFramePr>
          <p:nvPr>
            <p:extLst>
              <p:ext uri="{D42A27DB-BD31-4B8C-83A1-F6EECF244321}">
                <p14:modId xmlns:p14="http://schemas.microsoft.com/office/powerpoint/2010/main" val="1675008814"/>
              </p:ext>
            </p:extLst>
          </p:nvPr>
        </p:nvGraphicFramePr>
        <p:xfrm>
          <a:off x="49314" y="646329"/>
          <a:ext cx="6106862" cy="4194295"/>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a:xfrm>
            <a:off x="74264" y="4840625"/>
            <a:ext cx="5873985" cy="646331"/>
          </a:xfrm>
          <a:prstGeom prst="rect">
            <a:avLst/>
          </a:prstGeom>
        </p:spPr>
        <p:txBody>
          <a:bodyPr wrap="square">
            <a:spAutoFit/>
          </a:bodyPr>
          <a:lstStyle/>
          <a:p>
            <a:pPr marL="285750" indent="-285750" algn="ctr">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Концентрация активного хлора относительно продолжительности электролиза</a:t>
            </a:r>
          </a:p>
        </p:txBody>
      </p:sp>
      <p:cxnSp>
        <p:nvCxnSpPr>
          <p:cNvPr id="10" name="Прямая соединительная линия 9"/>
          <p:cNvCxnSpPr/>
          <p:nvPr/>
        </p:nvCxnSpPr>
        <p:spPr>
          <a:xfrm>
            <a:off x="6108730" y="646331"/>
            <a:ext cx="0" cy="506866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1877" y="646331"/>
            <a:ext cx="2937538" cy="235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154584" y="3129677"/>
            <a:ext cx="2972123" cy="2585323"/>
          </a:xfrm>
          <a:prstGeom prst="rect">
            <a:avLst/>
          </a:prstGeom>
          <a:noFill/>
        </p:spPr>
        <p:txBody>
          <a:bodyPr wrap="square" rtlCol="0">
            <a:spAutoFit/>
          </a:bodyPr>
          <a:lstStyle/>
          <a:p>
            <a:pPr marL="285750" indent="-285750" algn="just">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Процесс получения электролитического гипохлорита натрия</a:t>
            </a:r>
            <a:r>
              <a:rPr lang="en-US"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в лабораторных условиях путем электролиза минерализованный воды, взятой из скважины в п. Новый Источник</a:t>
            </a:r>
          </a:p>
        </p:txBody>
      </p:sp>
    </p:spTree>
    <p:extLst>
      <p:ext uri="{BB962C8B-B14F-4D97-AF65-F5344CB8AC3E}">
        <p14:creationId xmlns:p14="http://schemas.microsoft.com/office/powerpoint/2010/main" val="3491993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4000"/>
            <a:lum/>
          </a:blip>
          <a:srcRect/>
          <a:stretch>
            <a:fillRect r="-10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4" y="0"/>
            <a:ext cx="8962232" cy="646331"/>
          </a:xfrm>
          <a:prstGeom prst="rect">
            <a:avLst/>
          </a:prstGeom>
        </p:spPr>
      </p:pic>
      <p:sp>
        <p:nvSpPr>
          <p:cNvPr id="4" name="TextBox 3"/>
          <p:cNvSpPr txBox="1"/>
          <p:nvPr/>
        </p:nvSpPr>
        <p:spPr>
          <a:xfrm>
            <a:off x="1015291" y="0"/>
            <a:ext cx="7056784" cy="646331"/>
          </a:xfrm>
          <a:prstGeom prst="rect">
            <a:avLst/>
          </a:prstGeom>
          <a:noFill/>
        </p:spPr>
        <p:txBody>
          <a:bodyPr wrap="square" rtlCol="0">
            <a:spAutoFit/>
          </a:bodyPr>
          <a:lstStyle/>
          <a:p>
            <a:pPr algn="ctr"/>
            <a:r>
              <a:rPr lang="ru-RU" b="1" dirty="0">
                <a:solidFill>
                  <a:schemeClr val="bg1"/>
                </a:solidFill>
                <a:latin typeface="Arial Narrow" panose="020B0606020202030204" pitchFamily="34" charset="0"/>
              </a:rPr>
              <a:t>Применение водопроводного осадка, получаемого на станциях водоподготовки при очистке природных </a:t>
            </a:r>
            <a:r>
              <a:rPr lang="ru-RU" b="1" dirty="0" smtClean="0">
                <a:solidFill>
                  <a:schemeClr val="bg1"/>
                </a:solidFill>
                <a:latin typeface="Arial Narrow" panose="020B0606020202030204" pitchFamily="34" charset="0"/>
              </a:rPr>
              <a:t>вод</a:t>
            </a:r>
            <a:endParaRPr lang="ru-RU" b="1" dirty="0">
              <a:solidFill>
                <a:schemeClr val="bg1"/>
              </a:solidFill>
              <a:latin typeface="Arial Narrow" panose="020B0606020202030204" pitchFamily="34" charset="0"/>
            </a:endParaRPr>
          </a:p>
        </p:txBody>
      </p:sp>
      <p:sp>
        <p:nvSpPr>
          <p:cNvPr id="2" name="Прямоугольник 1"/>
          <p:cNvSpPr/>
          <p:nvPr/>
        </p:nvSpPr>
        <p:spPr>
          <a:xfrm>
            <a:off x="42641" y="632085"/>
            <a:ext cx="5681488" cy="3970318"/>
          </a:xfrm>
          <a:prstGeom prst="rect">
            <a:avLst/>
          </a:prstGeom>
        </p:spPr>
        <p:txBody>
          <a:bodyPr wrap="square">
            <a:spAutoFit/>
          </a:bodyPr>
          <a:lstStyle/>
          <a:p>
            <a:pPr algn="just" fontAlgn="t"/>
            <a:r>
              <a:rPr lang="ru-RU" dirty="0">
                <a:latin typeface="Times New Roman" panose="02020603050405020304" pitchFamily="18" charset="0"/>
                <a:cs typeface="Times New Roman" panose="02020603050405020304" pitchFamily="18" charset="0"/>
              </a:rPr>
              <a:t>Водопроводный осадок, образующийся в процессе очистки питьевой воды, является источником питания для растений, способствует </a:t>
            </a:r>
            <a:r>
              <a:rPr lang="ru-RU" dirty="0" smtClean="0">
                <a:latin typeface="Times New Roman" panose="02020603050405020304" pitchFamily="18" charset="0"/>
                <a:cs typeface="Times New Roman" panose="02020603050405020304" pitchFamily="18" charset="0"/>
              </a:rPr>
              <a:t>обогащению </a:t>
            </a:r>
            <a:r>
              <a:rPr lang="ru-RU" dirty="0">
                <a:latin typeface="Times New Roman" panose="02020603050405020304" pitchFamily="18" charset="0"/>
                <a:cs typeface="Times New Roman" panose="02020603050405020304" pitchFamily="18" charset="0"/>
              </a:rPr>
              <a:t>торфа, увеличивает содержание питательных веществ в </a:t>
            </a:r>
            <a:r>
              <a:rPr lang="ru-RU" dirty="0" err="1">
                <a:latin typeface="Times New Roman" panose="02020603050405020304" pitchFamily="18" charset="0"/>
                <a:cs typeface="Times New Roman" panose="02020603050405020304" pitchFamily="18" charset="0"/>
              </a:rPr>
              <a:t>почвогрунте</a:t>
            </a:r>
            <a:r>
              <a:rPr lang="ru-RU" dirty="0">
                <a:latin typeface="Times New Roman" panose="02020603050405020304" pitchFamily="18" charset="0"/>
                <a:cs typeface="Times New Roman" panose="02020603050405020304" pitchFamily="18" charset="0"/>
              </a:rPr>
              <a:t> на несколько лет без добавления минеральных удобрений. Водопроводный осадок был отобран на ОСВ г. Вологды и добавлен в качестве компонента плодородной массы. Его применение подходит для озеленения парков скверов и газонов.</a:t>
            </a:r>
          </a:p>
          <a:p>
            <a:pPr algn="just" fontAlgn="t"/>
            <a:endParaRPr lang="ru-RU" dirty="0">
              <a:latin typeface="Times New Roman" panose="02020603050405020304" pitchFamily="18" charset="0"/>
              <a:cs typeface="Times New Roman" panose="02020603050405020304" pitchFamily="18" charset="0"/>
            </a:endParaRPr>
          </a:p>
          <a:p>
            <a:pPr marL="285750" indent="-285750" algn="just" fontAlgn="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Растительно-плодородная масса - </a:t>
            </a:r>
            <a:r>
              <a:rPr lang="ru-RU" dirty="0" err="1">
                <a:latin typeface="Times New Roman" panose="02020603050405020304" pitchFamily="18" charset="0"/>
                <a:cs typeface="Times New Roman" panose="02020603050405020304" pitchFamily="18" charset="0"/>
              </a:rPr>
              <a:t>почвогрунт</a:t>
            </a:r>
            <a:r>
              <a:rPr lang="ru-RU" dirty="0">
                <a:latin typeface="Times New Roman" panose="02020603050405020304" pitchFamily="18" charset="0"/>
                <a:cs typeface="Times New Roman" panose="02020603050405020304" pitchFamily="18" charset="0"/>
              </a:rPr>
              <a:t>, содержащая: торф, песок, водопроводный осадок и пыль хлопка, при следующем соотношении компонентов, масс, %:</a:t>
            </a:r>
          </a:p>
        </p:txBody>
      </p:sp>
      <p:graphicFrame>
        <p:nvGraphicFramePr>
          <p:cNvPr id="3" name="Таблица 2"/>
          <p:cNvGraphicFramePr>
            <a:graphicFrameLocks noGrp="1"/>
          </p:cNvGraphicFramePr>
          <p:nvPr>
            <p:extLst>
              <p:ext uri="{D42A27DB-BD31-4B8C-83A1-F6EECF244321}">
                <p14:modId xmlns:p14="http://schemas.microsoft.com/office/powerpoint/2010/main" val="2017559465"/>
              </p:ext>
            </p:extLst>
          </p:nvPr>
        </p:nvGraphicFramePr>
        <p:xfrm>
          <a:off x="74264" y="4602403"/>
          <a:ext cx="5505848" cy="1041400"/>
        </p:xfrm>
        <a:graphic>
          <a:graphicData uri="http://schemas.openxmlformats.org/drawingml/2006/table">
            <a:tbl>
              <a:tblPr firstRow="1" firstCol="1" bandRow="1">
                <a:tableStyleId>{5940675A-B579-460E-94D1-54222C63F5DA}</a:tableStyleId>
              </a:tblPr>
              <a:tblGrid>
                <a:gridCol w="2752924">
                  <a:extLst>
                    <a:ext uri="{9D8B030D-6E8A-4147-A177-3AD203B41FA5}">
                      <a16:colId xmlns="" xmlns:a16="http://schemas.microsoft.com/office/drawing/2014/main" val="20000"/>
                    </a:ext>
                  </a:extLst>
                </a:gridCol>
                <a:gridCol w="2752924">
                  <a:extLst>
                    <a:ext uri="{9D8B030D-6E8A-4147-A177-3AD203B41FA5}">
                      <a16:colId xmlns="" xmlns:a16="http://schemas.microsoft.com/office/drawing/2014/main" val="20001"/>
                    </a:ext>
                  </a:extLst>
                </a:gridCol>
              </a:tblGrid>
              <a:tr h="0">
                <a:tc>
                  <a:txBody>
                    <a:bodyPr/>
                    <a:lstStyle/>
                    <a:p>
                      <a:pPr>
                        <a:lnSpc>
                          <a:spcPts val="1630"/>
                        </a:lnSpc>
                        <a:spcAft>
                          <a:spcPts val="800"/>
                        </a:spcAft>
                      </a:pPr>
                      <a:r>
                        <a:rPr lang="ru-RU" sz="1800" dirty="0">
                          <a:effectLst/>
                          <a:latin typeface="Times New Roman" panose="02020603050405020304" pitchFamily="18" charset="0"/>
                          <a:cs typeface="Times New Roman" panose="02020603050405020304" pitchFamily="18" charset="0"/>
                        </a:rPr>
                        <a:t>Торф</a:t>
                      </a:r>
                      <a:endParaRPr lang="ru-RU" sz="1400" dirty="0">
                        <a:effectLst/>
                        <a:latin typeface="Times New Roman" panose="02020603050405020304" pitchFamily="18" charset="0"/>
                        <a:ea typeface="Calibri"/>
                        <a:cs typeface="Times New Roman" panose="02020603050405020304" pitchFamily="18" charset="0"/>
                      </a:endParaRPr>
                    </a:p>
                  </a:txBody>
                  <a:tcPr marL="28575" marR="28575" marT="28575" marB="28575"/>
                </a:tc>
                <a:tc>
                  <a:txBody>
                    <a:bodyPr/>
                    <a:lstStyle/>
                    <a:p>
                      <a:pPr>
                        <a:lnSpc>
                          <a:spcPts val="1630"/>
                        </a:lnSpc>
                        <a:spcAft>
                          <a:spcPts val="800"/>
                        </a:spcAft>
                      </a:pPr>
                      <a:r>
                        <a:rPr lang="ru-RU" sz="1800">
                          <a:effectLst/>
                          <a:latin typeface="Times New Roman" panose="02020603050405020304" pitchFamily="18" charset="0"/>
                          <a:cs typeface="Times New Roman" panose="02020603050405020304" pitchFamily="18" charset="0"/>
                        </a:rPr>
                        <a:t>30÷45</a:t>
                      </a:r>
                      <a:endParaRPr lang="ru-RU" sz="1400">
                        <a:effectLst/>
                        <a:latin typeface="Times New Roman" panose="02020603050405020304" pitchFamily="18" charset="0"/>
                        <a:ea typeface="Calibri"/>
                        <a:cs typeface="Times New Roman" panose="02020603050405020304" pitchFamily="18" charset="0"/>
                      </a:endParaRPr>
                    </a:p>
                  </a:txBody>
                  <a:tcPr marL="28575" marR="28575" marT="28575" marB="28575"/>
                </a:tc>
                <a:extLst>
                  <a:ext uri="{0D108BD9-81ED-4DB2-BD59-A6C34878D82A}">
                    <a16:rowId xmlns="" xmlns:a16="http://schemas.microsoft.com/office/drawing/2014/main" val="10000"/>
                  </a:ext>
                </a:extLst>
              </a:tr>
              <a:tr h="0">
                <a:tc>
                  <a:txBody>
                    <a:bodyPr/>
                    <a:lstStyle/>
                    <a:p>
                      <a:pPr>
                        <a:lnSpc>
                          <a:spcPts val="1630"/>
                        </a:lnSpc>
                        <a:spcAft>
                          <a:spcPts val="800"/>
                        </a:spcAft>
                      </a:pPr>
                      <a:r>
                        <a:rPr lang="ru-RU" sz="1800" dirty="0">
                          <a:effectLst/>
                          <a:latin typeface="Times New Roman" panose="02020603050405020304" pitchFamily="18" charset="0"/>
                          <a:cs typeface="Times New Roman" panose="02020603050405020304" pitchFamily="18" charset="0"/>
                        </a:rPr>
                        <a:t>Песок</a:t>
                      </a:r>
                      <a:endParaRPr lang="ru-RU" sz="1400" dirty="0">
                        <a:effectLst/>
                        <a:latin typeface="Times New Roman" panose="02020603050405020304" pitchFamily="18" charset="0"/>
                        <a:ea typeface="Calibri"/>
                        <a:cs typeface="Times New Roman" panose="02020603050405020304" pitchFamily="18" charset="0"/>
                      </a:endParaRPr>
                    </a:p>
                  </a:txBody>
                  <a:tcPr marL="28575" marR="28575" marT="28575" marB="28575"/>
                </a:tc>
                <a:tc>
                  <a:txBody>
                    <a:bodyPr/>
                    <a:lstStyle/>
                    <a:p>
                      <a:pPr>
                        <a:lnSpc>
                          <a:spcPts val="1630"/>
                        </a:lnSpc>
                        <a:spcAft>
                          <a:spcPts val="800"/>
                        </a:spcAft>
                      </a:pPr>
                      <a:r>
                        <a:rPr lang="ru-RU" sz="1800">
                          <a:effectLst/>
                          <a:latin typeface="Times New Roman" panose="02020603050405020304" pitchFamily="18" charset="0"/>
                          <a:cs typeface="Times New Roman" panose="02020603050405020304" pitchFamily="18" charset="0"/>
                        </a:rPr>
                        <a:t>30÷34</a:t>
                      </a:r>
                      <a:endParaRPr lang="ru-RU" sz="1400">
                        <a:effectLst/>
                        <a:latin typeface="Times New Roman" panose="02020603050405020304" pitchFamily="18" charset="0"/>
                        <a:ea typeface="Calibri"/>
                        <a:cs typeface="Times New Roman" panose="02020603050405020304" pitchFamily="18" charset="0"/>
                      </a:endParaRPr>
                    </a:p>
                  </a:txBody>
                  <a:tcPr marL="28575" marR="28575" marT="28575" marB="28575"/>
                </a:tc>
                <a:extLst>
                  <a:ext uri="{0D108BD9-81ED-4DB2-BD59-A6C34878D82A}">
                    <a16:rowId xmlns="" xmlns:a16="http://schemas.microsoft.com/office/drawing/2014/main" val="10001"/>
                  </a:ext>
                </a:extLst>
              </a:tr>
              <a:tr h="0">
                <a:tc>
                  <a:txBody>
                    <a:bodyPr/>
                    <a:lstStyle/>
                    <a:p>
                      <a:pPr>
                        <a:lnSpc>
                          <a:spcPts val="1630"/>
                        </a:lnSpc>
                        <a:spcAft>
                          <a:spcPts val="800"/>
                        </a:spcAft>
                      </a:pPr>
                      <a:r>
                        <a:rPr lang="ru-RU" sz="1800">
                          <a:effectLst/>
                          <a:latin typeface="Times New Roman" panose="02020603050405020304" pitchFamily="18" charset="0"/>
                          <a:cs typeface="Times New Roman" panose="02020603050405020304" pitchFamily="18" charset="0"/>
                        </a:rPr>
                        <a:t>Водопроводный осадок</a:t>
                      </a:r>
                      <a:endParaRPr lang="ru-RU" sz="1400">
                        <a:effectLst/>
                        <a:latin typeface="Times New Roman" panose="02020603050405020304" pitchFamily="18" charset="0"/>
                        <a:ea typeface="Calibri"/>
                        <a:cs typeface="Times New Roman" panose="02020603050405020304" pitchFamily="18" charset="0"/>
                      </a:endParaRPr>
                    </a:p>
                  </a:txBody>
                  <a:tcPr marL="28575" marR="28575" marT="28575" marB="28575"/>
                </a:tc>
                <a:tc>
                  <a:txBody>
                    <a:bodyPr/>
                    <a:lstStyle/>
                    <a:p>
                      <a:pPr>
                        <a:lnSpc>
                          <a:spcPts val="1630"/>
                        </a:lnSpc>
                        <a:spcAft>
                          <a:spcPts val="800"/>
                        </a:spcAft>
                      </a:pPr>
                      <a:r>
                        <a:rPr lang="ru-RU" sz="1800">
                          <a:effectLst/>
                          <a:latin typeface="Times New Roman" panose="02020603050405020304" pitchFamily="18" charset="0"/>
                          <a:cs typeface="Times New Roman" panose="02020603050405020304" pitchFamily="18" charset="0"/>
                        </a:rPr>
                        <a:t>18÷20</a:t>
                      </a:r>
                      <a:endParaRPr lang="ru-RU" sz="1400">
                        <a:effectLst/>
                        <a:latin typeface="Times New Roman" panose="02020603050405020304" pitchFamily="18" charset="0"/>
                        <a:ea typeface="Calibri"/>
                        <a:cs typeface="Times New Roman" panose="02020603050405020304" pitchFamily="18" charset="0"/>
                      </a:endParaRPr>
                    </a:p>
                  </a:txBody>
                  <a:tcPr marL="28575" marR="28575" marT="28575" marB="28575"/>
                </a:tc>
                <a:extLst>
                  <a:ext uri="{0D108BD9-81ED-4DB2-BD59-A6C34878D82A}">
                    <a16:rowId xmlns="" xmlns:a16="http://schemas.microsoft.com/office/drawing/2014/main" val="10002"/>
                  </a:ext>
                </a:extLst>
              </a:tr>
              <a:tr h="0">
                <a:tc>
                  <a:txBody>
                    <a:bodyPr/>
                    <a:lstStyle/>
                    <a:p>
                      <a:pPr>
                        <a:lnSpc>
                          <a:spcPts val="1630"/>
                        </a:lnSpc>
                        <a:spcAft>
                          <a:spcPts val="800"/>
                        </a:spcAft>
                      </a:pPr>
                      <a:r>
                        <a:rPr lang="ru-RU" sz="1800" dirty="0">
                          <a:effectLst/>
                          <a:latin typeface="Times New Roman" panose="02020603050405020304" pitchFamily="18" charset="0"/>
                          <a:cs typeface="Times New Roman" panose="02020603050405020304" pitchFamily="18" charset="0"/>
                        </a:rPr>
                        <a:t>Пыль хлопка</a:t>
                      </a:r>
                      <a:endParaRPr lang="ru-RU" sz="1400" dirty="0">
                        <a:effectLst/>
                        <a:latin typeface="Times New Roman" panose="02020603050405020304" pitchFamily="18" charset="0"/>
                        <a:ea typeface="Calibri"/>
                        <a:cs typeface="Times New Roman" panose="02020603050405020304" pitchFamily="18" charset="0"/>
                      </a:endParaRPr>
                    </a:p>
                  </a:txBody>
                  <a:tcPr marL="28575" marR="28575" marT="28575" marB="28575"/>
                </a:tc>
                <a:tc>
                  <a:txBody>
                    <a:bodyPr/>
                    <a:lstStyle/>
                    <a:p>
                      <a:pPr>
                        <a:lnSpc>
                          <a:spcPts val="1630"/>
                        </a:lnSpc>
                        <a:spcAft>
                          <a:spcPts val="800"/>
                        </a:spcAft>
                      </a:pPr>
                      <a:r>
                        <a:rPr lang="ru-RU" sz="1800" dirty="0">
                          <a:effectLst/>
                          <a:latin typeface="Times New Roman" panose="02020603050405020304" pitchFamily="18" charset="0"/>
                          <a:cs typeface="Times New Roman" panose="02020603050405020304" pitchFamily="18" charset="0"/>
                        </a:rPr>
                        <a:t>Остальное</a:t>
                      </a:r>
                      <a:endParaRPr lang="ru-RU" sz="1400" dirty="0">
                        <a:effectLst/>
                        <a:latin typeface="Times New Roman" panose="02020603050405020304" pitchFamily="18" charset="0"/>
                        <a:ea typeface="Calibri"/>
                        <a:cs typeface="Times New Roman" panose="02020603050405020304" pitchFamily="18" charset="0"/>
                      </a:endParaRPr>
                    </a:p>
                  </a:txBody>
                  <a:tcPr marL="28575" marR="28575" marT="28575" marB="28575"/>
                </a:tc>
                <a:extLst>
                  <a:ext uri="{0D108BD9-81ED-4DB2-BD59-A6C34878D82A}">
                    <a16:rowId xmlns="" xmlns:a16="http://schemas.microsoft.com/office/drawing/2014/main" val="10003"/>
                  </a:ext>
                </a:extLst>
              </a:tr>
            </a:tbl>
          </a:graphicData>
        </a:graphic>
      </p:graphicFrame>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40150" t="34568" r="387" b="34626"/>
          <a:stretch/>
        </p:blipFill>
        <p:spPr>
          <a:xfrm rot="10800000">
            <a:off x="5783685" y="678993"/>
            <a:ext cx="3350953" cy="1302028"/>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218" t="35365" r="59173" b="33829"/>
          <a:stretch/>
        </p:blipFill>
        <p:spPr>
          <a:xfrm rot="10800000">
            <a:off x="6267887" y="1981022"/>
            <a:ext cx="2354576" cy="1325412"/>
          </a:xfrm>
          <a:prstGeom prst="rect">
            <a:avLst/>
          </a:prstGeom>
        </p:spPr>
      </p:pic>
      <p:sp>
        <p:nvSpPr>
          <p:cNvPr id="10" name="TextBox 9"/>
          <p:cNvSpPr txBox="1"/>
          <p:nvPr/>
        </p:nvSpPr>
        <p:spPr>
          <a:xfrm>
            <a:off x="5894279" y="3433564"/>
            <a:ext cx="3240360" cy="2031325"/>
          </a:xfrm>
          <a:prstGeom prst="rect">
            <a:avLst/>
          </a:prstGeom>
          <a:noFill/>
        </p:spPr>
        <p:txBody>
          <a:bodyPr wrap="square" rtlCol="0">
            <a:spAutoFit/>
          </a:bodyPr>
          <a:lstStyle/>
          <a:p>
            <a:pPr marL="285750" indent="-285750" algn="just">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Экспериментальные пробы по выращиванию газонной травы на растительно-плодородной массе «</a:t>
            </a:r>
            <a:r>
              <a:rPr lang="ru-RU" b="1" dirty="0" err="1">
                <a:latin typeface="Times New Roman" panose="02020603050405020304" pitchFamily="18" charset="0"/>
                <a:cs typeface="Times New Roman" panose="02020603050405020304" pitchFamily="18" charset="0"/>
              </a:rPr>
              <a:t>Почвогрунт</a:t>
            </a:r>
            <a:r>
              <a:rPr lang="ru-RU" b="1" dirty="0">
                <a:latin typeface="Times New Roman" panose="02020603050405020304" pitchFamily="18" charset="0"/>
                <a:cs typeface="Times New Roman" panose="02020603050405020304" pitchFamily="18" charset="0"/>
              </a:rPr>
              <a:t>» с различным составом </a:t>
            </a:r>
            <a:r>
              <a:rPr lang="ru-RU" b="1" dirty="0" err="1">
                <a:latin typeface="Times New Roman" panose="02020603050405020304" pitchFamily="18" charset="0"/>
                <a:cs typeface="Times New Roman" panose="02020603050405020304" pitchFamily="18" charset="0"/>
              </a:rPr>
              <a:t>компонетов</a:t>
            </a:r>
            <a:endParaRPr lang="ru-RU" b="1" dirty="0">
              <a:latin typeface="Times New Roman" panose="02020603050405020304" pitchFamily="18" charset="0"/>
              <a:cs typeface="Times New Roman" panose="02020603050405020304" pitchFamily="18" charset="0"/>
            </a:endParaRPr>
          </a:p>
        </p:txBody>
      </p:sp>
      <p:cxnSp>
        <p:nvCxnSpPr>
          <p:cNvPr id="11" name="Прямая соединительная линия 10"/>
          <p:cNvCxnSpPr/>
          <p:nvPr/>
        </p:nvCxnSpPr>
        <p:spPr>
          <a:xfrm>
            <a:off x="5732310" y="646331"/>
            <a:ext cx="0" cy="506866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26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64" y="49188"/>
            <a:ext cx="8962232" cy="832738"/>
          </a:xfrm>
          <a:prstGeom prst="rect">
            <a:avLst/>
          </a:prstGeom>
        </p:spPr>
      </p:pic>
      <p:sp>
        <p:nvSpPr>
          <p:cNvPr id="4" name="TextBox 3"/>
          <p:cNvSpPr txBox="1"/>
          <p:nvPr/>
        </p:nvSpPr>
        <p:spPr>
          <a:xfrm>
            <a:off x="539552" y="58874"/>
            <a:ext cx="7848872" cy="830997"/>
          </a:xfrm>
          <a:prstGeom prst="rect">
            <a:avLst/>
          </a:prstGeom>
          <a:noFill/>
        </p:spPr>
        <p:txBody>
          <a:bodyPr wrap="square" rtlCol="0">
            <a:spAutoFit/>
          </a:bodyPr>
          <a:lstStyle/>
          <a:p>
            <a:pPr algn="ctr"/>
            <a:r>
              <a:rPr lang="ru-RU" sz="1600" b="1" dirty="0">
                <a:solidFill>
                  <a:schemeClr val="bg1"/>
                </a:solidFill>
                <a:latin typeface="Arial Narrow" panose="020B0606020202030204" pitchFamily="34" charset="0"/>
              </a:rPr>
              <a:t>Способ приготовления питьевой воды из поверхностных или подземных источников, включающий обеззараживание, получаемым гипохлоритом натрия на месте его </a:t>
            </a:r>
            <a:r>
              <a:rPr lang="ru-RU" sz="1600" b="1" dirty="0" smtClean="0">
                <a:solidFill>
                  <a:schemeClr val="bg1"/>
                </a:solidFill>
                <a:latin typeface="Arial Narrow" panose="020B0606020202030204" pitchFamily="34" charset="0"/>
              </a:rPr>
              <a:t>применения</a:t>
            </a:r>
            <a:endParaRPr lang="ru-RU" sz="1600" b="1" dirty="0">
              <a:solidFill>
                <a:schemeClr val="bg1"/>
              </a:solidFill>
              <a:latin typeface="Arial Narrow" panose="020B0606020202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89871"/>
            <a:ext cx="6480720" cy="33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6879" y="4225652"/>
            <a:ext cx="8962232" cy="1384995"/>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1, 19 – подача исходной и отвод пресной воды; 2 – насос; 3 – фильтр предварительной очистки; 4 – </a:t>
            </a:r>
            <a:r>
              <a:rPr lang="ru-RU" sz="1400" dirty="0" err="1">
                <a:latin typeface="Times New Roman" panose="02020603050405020304" pitchFamily="18" charset="0"/>
                <a:cs typeface="Times New Roman" panose="02020603050405020304" pitchFamily="18" charset="0"/>
              </a:rPr>
              <a:t>усреднитель</a:t>
            </a:r>
            <a:r>
              <a:rPr lang="ru-RU" sz="1400" dirty="0">
                <a:latin typeface="Times New Roman" panose="02020603050405020304" pitchFamily="18" charset="0"/>
                <a:cs typeface="Times New Roman" panose="02020603050405020304" pitchFamily="18" charset="0"/>
              </a:rPr>
              <a:t> исходной воды; 5 – электролизер; 6 – бак-накопитель хлорсодержащего раствора; 7 – хлоратор , 8 – </a:t>
            </a:r>
            <a:r>
              <a:rPr lang="ru-RU" sz="1400" dirty="0" err="1">
                <a:latin typeface="Times New Roman" panose="02020603050405020304" pitchFamily="18" charset="0"/>
                <a:cs typeface="Times New Roman" panose="02020603050405020304" pitchFamily="18" charset="0"/>
              </a:rPr>
              <a:t>подкислитель</a:t>
            </a:r>
            <a:r>
              <a:rPr lang="ru-RU" sz="1400" dirty="0">
                <a:latin typeface="Times New Roman" panose="02020603050405020304" pitchFamily="18" charset="0"/>
                <a:cs typeface="Times New Roman" panose="02020603050405020304" pitchFamily="18" charset="0"/>
              </a:rPr>
              <a:t>; 9 – насос высокого давления; 10, 11,13 – обратноосмотические аппараты I, II и III ступеней; 12 – отвод концентрата; 14 – сборник пресной воды; 15 – </a:t>
            </a:r>
            <a:r>
              <a:rPr lang="ru-RU" sz="1400" dirty="0" err="1">
                <a:latin typeface="Times New Roman" panose="02020603050405020304" pitchFamily="18" charset="0"/>
                <a:cs typeface="Times New Roman" panose="02020603050405020304" pitchFamily="18" charset="0"/>
              </a:rPr>
              <a:t>ионитовый</a:t>
            </a:r>
            <a:r>
              <a:rPr lang="ru-RU" sz="1400" dirty="0">
                <a:latin typeface="Times New Roman" panose="02020603050405020304" pitchFamily="18" charset="0"/>
                <a:cs typeface="Times New Roman" panose="02020603050405020304" pitchFamily="18" charset="0"/>
              </a:rPr>
              <a:t> фильтр смешанного действия; 16 – бак глубоко обессоленной воды; 17 – отвод глубокого обессоленной воды;18 - отвод обессоленной воды; 20 – отвод промывной воды после промывки и дезинфекции фильтра.</a:t>
            </a:r>
          </a:p>
        </p:txBody>
      </p:sp>
    </p:spTree>
    <p:extLst>
      <p:ext uri="{BB962C8B-B14F-4D97-AF65-F5344CB8AC3E}">
        <p14:creationId xmlns:p14="http://schemas.microsoft.com/office/powerpoint/2010/main" val="869100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000"/>
            <a:lum/>
          </a:blip>
          <a:srcRect/>
          <a:stretch>
            <a:fillRect t="9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4" y="0"/>
            <a:ext cx="8962232" cy="546567"/>
          </a:xfrm>
          <a:prstGeom prst="rect">
            <a:avLst/>
          </a:prstGeom>
        </p:spPr>
      </p:pic>
      <p:sp>
        <p:nvSpPr>
          <p:cNvPr id="4" name="TextBox 3"/>
          <p:cNvSpPr txBox="1"/>
          <p:nvPr/>
        </p:nvSpPr>
        <p:spPr>
          <a:xfrm>
            <a:off x="1015291" y="80922"/>
            <a:ext cx="7056784" cy="384721"/>
          </a:xfrm>
          <a:prstGeom prst="rect">
            <a:avLst/>
          </a:prstGeom>
          <a:noFill/>
        </p:spPr>
        <p:txBody>
          <a:bodyPr wrap="square" rtlCol="0">
            <a:spAutoFit/>
          </a:bodyPr>
          <a:lstStyle/>
          <a:p>
            <a:pPr algn="ctr"/>
            <a:r>
              <a:rPr lang="ru-RU" sz="1900" b="1" dirty="0">
                <a:solidFill>
                  <a:schemeClr val="bg1"/>
                </a:solidFill>
                <a:latin typeface="Arial Narrow" panose="020B0606020202030204" pitchFamily="34" charset="0"/>
              </a:rPr>
              <a:t>Этапы реализации </a:t>
            </a:r>
            <a:r>
              <a:rPr lang="ru-RU" sz="1900" b="1" dirty="0" smtClean="0">
                <a:solidFill>
                  <a:schemeClr val="bg1"/>
                </a:solidFill>
                <a:latin typeface="Arial Narrow" panose="020B0606020202030204" pitchFamily="34" charset="0"/>
              </a:rPr>
              <a:t>проекта</a:t>
            </a:r>
            <a:endParaRPr lang="ru-RU" sz="1900" b="1" dirty="0">
              <a:solidFill>
                <a:schemeClr val="bg1"/>
              </a:solidFill>
              <a:latin typeface="Arial Narrow" panose="020B0606020202030204" pitchFamily="34" charset="0"/>
            </a:endParaRPr>
          </a:p>
        </p:txBody>
      </p:sp>
      <p:grpSp>
        <p:nvGrpSpPr>
          <p:cNvPr id="9" name="Группа 8"/>
          <p:cNvGrpSpPr/>
          <p:nvPr/>
        </p:nvGrpSpPr>
        <p:grpSpPr>
          <a:xfrm>
            <a:off x="39359" y="679785"/>
            <a:ext cx="8997138" cy="4914020"/>
            <a:chOff x="181115" y="974232"/>
            <a:chExt cx="8745926" cy="4584082"/>
          </a:xfrm>
        </p:grpSpPr>
        <p:sp>
          <p:nvSpPr>
            <p:cNvPr id="10" name="Полилиния 9"/>
            <p:cNvSpPr/>
            <p:nvPr/>
          </p:nvSpPr>
          <p:spPr>
            <a:xfrm>
              <a:off x="181115" y="2135618"/>
              <a:ext cx="8745926" cy="587915"/>
            </a:xfrm>
            <a:custGeom>
              <a:avLst/>
              <a:gdLst>
                <a:gd name="connsiteX0" fmla="*/ 0 w 8263524"/>
                <a:gd name="connsiteY0" fmla="*/ 0 h 587915"/>
                <a:gd name="connsiteX1" fmla="*/ 8263524 w 8263524"/>
                <a:gd name="connsiteY1" fmla="*/ 0 h 587915"/>
                <a:gd name="connsiteX2" fmla="*/ 8263524 w 8263524"/>
                <a:gd name="connsiteY2" fmla="*/ 587915 h 587915"/>
                <a:gd name="connsiteX3" fmla="*/ 0 w 8263524"/>
                <a:gd name="connsiteY3" fmla="*/ 587915 h 587915"/>
                <a:gd name="connsiteX4" fmla="*/ 0 w 8263524"/>
                <a:gd name="connsiteY4" fmla="*/ 0 h 58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3524" h="587915">
                  <a:moveTo>
                    <a:pt x="0" y="0"/>
                  </a:moveTo>
                  <a:lnTo>
                    <a:pt x="8263524" y="0"/>
                  </a:lnTo>
                  <a:lnTo>
                    <a:pt x="8263524" y="587915"/>
                  </a:lnTo>
                  <a:lnTo>
                    <a:pt x="0" y="58791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93" tIns="76200" rIns="76200" bIns="76200" numCol="1" spcCol="1270" anchor="ctr" anchorCtr="0">
              <a:noAutofit/>
            </a:bodyPr>
            <a:lstStyle/>
            <a:p>
              <a:pPr marL="723900" lvl="0" defTabSz="889000">
                <a:lnSpc>
                  <a:spcPct val="90000"/>
                </a:lnSpc>
                <a:spcBef>
                  <a:spcPct val="0"/>
                </a:spcBef>
                <a:spcAft>
                  <a:spcPct val="35000"/>
                </a:spcAft>
              </a:pPr>
              <a:r>
                <a:rPr lang="ru-RU" sz="2000" dirty="0">
                  <a:latin typeface="Times New Roman" panose="02020603050405020304" pitchFamily="18" charset="0"/>
                  <a:cs typeface="Times New Roman" panose="02020603050405020304" pitchFamily="18" charset="0"/>
                </a:rPr>
                <a:t>Получен патент на изобретение:</a:t>
              </a:r>
              <a:r>
                <a:rPr lang="ru-RU" sz="2000" kern="1200" dirty="0">
                  <a:latin typeface="Times New Roman" panose="02020603050405020304" pitchFamily="18" charset="0"/>
                  <a:cs typeface="Times New Roman" panose="02020603050405020304" pitchFamily="18" charset="0"/>
                </a:rPr>
                <a:t> «Способ получения электролитического гипохлорита натрия»</a:t>
              </a:r>
            </a:p>
          </p:txBody>
        </p:sp>
        <p:sp>
          <p:nvSpPr>
            <p:cNvPr id="11" name="Прямоугольник 10"/>
            <p:cNvSpPr/>
            <p:nvPr/>
          </p:nvSpPr>
          <p:spPr>
            <a:xfrm>
              <a:off x="200177" y="974232"/>
              <a:ext cx="1364798" cy="1740085"/>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Полилиния 11"/>
            <p:cNvSpPr/>
            <p:nvPr/>
          </p:nvSpPr>
          <p:spPr>
            <a:xfrm>
              <a:off x="1690122" y="4052042"/>
              <a:ext cx="7236919" cy="572823"/>
            </a:xfrm>
            <a:custGeom>
              <a:avLst/>
              <a:gdLst>
                <a:gd name="connsiteX0" fmla="*/ 0 w 7123276"/>
                <a:gd name="connsiteY0" fmla="*/ 0 h 572823"/>
                <a:gd name="connsiteX1" fmla="*/ 7123276 w 7123276"/>
                <a:gd name="connsiteY1" fmla="*/ 0 h 572823"/>
                <a:gd name="connsiteX2" fmla="*/ 7123276 w 7123276"/>
                <a:gd name="connsiteY2" fmla="*/ 572823 h 572823"/>
                <a:gd name="connsiteX3" fmla="*/ 0 w 7123276"/>
                <a:gd name="connsiteY3" fmla="*/ 572823 h 572823"/>
                <a:gd name="connsiteX4" fmla="*/ 0 w 7123276"/>
                <a:gd name="connsiteY4" fmla="*/ 0 h 57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276" h="572823">
                  <a:moveTo>
                    <a:pt x="0" y="0"/>
                  </a:moveTo>
                  <a:lnTo>
                    <a:pt x="7123276" y="0"/>
                  </a:lnTo>
                  <a:lnTo>
                    <a:pt x="7123276" y="572823"/>
                  </a:lnTo>
                  <a:lnTo>
                    <a:pt x="0" y="57282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93" tIns="76200" rIns="76200" bIns="76200" numCol="1" spcCol="1270" anchor="ctr" anchorCtr="0">
              <a:noAutofit/>
            </a:bodyPr>
            <a:lstStyle/>
            <a:p>
              <a:pPr marL="273050" lvl="0" algn="l"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Получен патент на изобретение растительно-плодородной массы: «</a:t>
              </a:r>
              <a:r>
                <a:rPr lang="ru-RU" sz="2000" kern="1200" dirty="0" err="1">
                  <a:latin typeface="Times New Roman" panose="02020603050405020304" pitchFamily="18" charset="0"/>
                  <a:cs typeface="Times New Roman" panose="02020603050405020304" pitchFamily="18" charset="0"/>
                </a:rPr>
                <a:t>Почвогрунт</a:t>
              </a:r>
              <a:r>
                <a:rPr lang="ru-RU" sz="2000" kern="1200" dirty="0">
                  <a:latin typeface="Times New Roman" panose="02020603050405020304" pitchFamily="18" charset="0"/>
                  <a:cs typeface="Times New Roman" panose="02020603050405020304" pitchFamily="18" charset="0"/>
                </a:rPr>
                <a:t>»</a:t>
              </a:r>
            </a:p>
          </p:txBody>
        </p:sp>
        <p:sp>
          <p:nvSpPr>
            <p:cNvPr id="14" name="Полилиния 13"/>
            <p:cNvSpPr/>
            <p:nvPr/>
          </p:nvSpPr>
          <p:spPr>
            <a:xfrm>
              <a:off x="221647" y="4951470"/>
              <a:ext cx="8705393" cy="606844"/>
            </a:xfrm>
            <a:custGeom>
              <a:avLst/>
              <a:gdLst>
                <a:gd name="connsiteX0" fmla="*/ 0 w 8263524"/>
                <a:gd name="connsiteY0" fmla="*/ 0 h 606844"/>
                <a:gd name="connsiteX1" fmla="*/ 8263524 w 8263524"/>
                <a:gd name="connsiteY1" fmla="*/ 0 h 606844"/>
                <a:gd name="connsiteX2" fmla="*/ 8263524 w 8263524"/>
                <a:gd name="connsiteY2" fmla="*/ 606844 h 606844"/>
                <a:gd name="connsiteX3" fmla="*/ 0 w 8263524"/>
                <a:gd name="connsiteY3" fmla="*/ 606844 h 606844"/>
                <a:gd name="connsiteX4" fmla="*/ 0 w 8263524"/>
                <a:gd name="connsiteY4" fmla="*/ 0 h 60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3524" h="606844">
                  <a:moveTo>
                    <a:pt x="0" y="0"/>
                  </a:moveTo>
                  <a:lnTo>
                    <a:pt x="8263524" y="0"/>
                  </a:lnTo>
                  <a:lnTo>
                    <a:pt x="8263524" y="606844"/>
                  </a:lnTo>
                  <a:lnTo>
                    <a:pt x="0" y="60684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57593" tIns="76200" rIns="76200" bIns="76200" numCol="1" spcCol="1270" anchor="ctr" anchorCtr="0">
              <a:noAutofit/>
            </a:bodyPr>
            <a:lstStyle/>
            <a:p>
              <a:pPr marL="627063" lvl="0" algn="l"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Подана заявка на патентование: «Способ приготовления питьевой воды из поверхностных или подземных источников»</a:t>
              </a:r>
            </a:p>
          </p:txBody>
        </p:sp>
        <p:sp>
          <p:nvSpPr>
            <p:cNvPr id="15" name="Прямоугольник 14"/>
            <p:cNvSpPr/>
            <p:nvPr/>
          </p:nvSpPr>
          <p:spPr>
            <a:xfrm>
              <a:off x="1268253" y="2884780"/>
              <a:ext cx="1364798" cy="1740085"/>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676130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5000"/>
            <a:lum/>
          </a:blip>
          <a:srcRect/>
          <a:stretch>
            <a:fillRect t="8000"/>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4" y="0"/>
            <a:ext cx="8962232" cy="465643"/>
          </a:xfrm>
          <a:prstGeom prst="rect">
            <a:avLst/>
          </a:prstGeom>
        </p:spPr>
      </p:pic>
      <p:sp>
        <p:nvSpPr>
          <p:cNvPr id="4" name="TextBox 3"/>
          <p:cNvSpPr txBox="1"/>
          <p:nvPr/>
        </p:nvSpPr>
        <p:spPr>
          <a:xfrm>
            <a:off x="1015291" y="80922"/>
            <a:ext cx="7056784" cy="384721"/>
          </a:xfrm>
          <a:prstGeom prst="rect">
            <a:avLst/>
          </a:prstGeom>
          <a:noFill/>
        </p:spPr>
        <p:txBody>
          <a:bodyPr wrap="square" rtlCol="0">
            <a:spAutoFit/>
          </a:bodyPr>
          <a:lstStyle/>
          <a:p>
            <a:pPr algn="ctr"/>
            <a:r>
              <a:rPr lang="ru-RU" sz="1900" b="1" dirty="0">
                <a:solidFill>
                  <a:schemeClr val="bg1"/>
                </a:solidFill>
                <a:latin typeface="Arial Narrow" panose="020B0606020202030204" pitchFamily="34" charset="0"/>
              </a:rPr>
              <a:t>Этапы реализации </a:t>
            </a:r>
            <a:r>
              <a:rPr lang="ru-RU" sz="1900" b="1" dirty="0" smtClean="0">
                <a:solidFill>
                  <a:schemeClr val="bg1"/>
                </a:solidFill>
                <a:latin typeface="Arial Narrow" panose="020B0606020202030204" pitchFamily="34" charset="0"/>
              </a:rPr>
              <a:t>проекта</a:t>
            </a:r>
            <a:endParaRPr lang="ru-RU" sz="1900" b="1" dirty="0">
              <a:solidFill>
                <a:schemeClr val="bg1"/>
              </a:solidFill>
              <a:latin typeface="Arial Narrow" panose="020B0606020202030204" pitchFamily="34" charset="0"/>
            </a:endParaRPr>
          </a:p>
        </p:txBody>
      </p:sp>
      <p:graphicFrame>
        <p:nvGraphicFramePr>
          <p:cNvPr id="3" name="Схема 2"/>
          <p:cNvGraphicFramePr/>
          <p:nvPr>
            <p:extLst>
              <p:ext uri="{D42A27DB-BD31-4B8C-83A1-F6EECF244321}">
                <p14:modId xmlns:p14="http://schemas.microsoft.com/office/powerpoint/2010/main" val="1203808535"/>
              </p:ext>
            </p:extLst>
          </p:nvPr>
        </p:nvGraphicFramePr>
        <p:xfrm>
          <a:off x="0" y="546567"/>
          <a:ext cx="6516216" cy="51684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Выноска 1 (граница и черта) 5"/>
          <p:cNvSpPr/>
          <p:nvPr/>
        </p:nvSpPr>
        <p:spPr>
          <a:xfrm>
            <a:off x="6678161" y="2413263"/>
            <a:ext cx="2434931" cy="3240360"/>
          </a:xfrm>
          <a:prstGeom prst="accentBorderCallout1">
            <a:avLst>
              <a:gd name="adj1" fmla="val 67970"/>
              <a:gd name="adj2" fmla="val -4403"/>
              <a:gd name="adj3" fmla="val 65906"/>
              <a:gd name="adj4" fmla="val -496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742078" y="2434304"/>
            <a:ext cx="2264564" cy="3198279"/>
          </a:xfrm>
          <a:prstGeom prst="rect">
            <a:avLst/>
          </a:prstGeom>
        </p:spPr>
      </p:pic>
    </p:spTree>
    <p:extLst>
      <p:ext uri="{BB962C8B-B14F-4D97-AF65-F5344CB8AC3E}">
        <p14:creationId xmlns:p14="http://schemas.microsoft.com/office/powerpoint/2010/main" val="1947102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4" y="0"/>
            <a:ext cx="8962232" cy="465643"/>
          </a:xfrm>
          <a:prstGeom prst="rect">
            <a:avLst/>
          </a:prstGeom>
        </p:spPr>
      </p:pic>
      <p:sp>
        <p:nvSpPr>
          <p:cNvPr id="4" name="TextBox 3"/>
          <p:cNvSpPr txBox="1"/>
          <p:nvPr/>
        </p:nvSpPr>
        <p:spPr>
          <a:xfrm>
            <a:off x="1015291" y="80922"/>
            <a:ext cx="7056784" cy="384721"/>
          </a:xfrm>
          <a:prstGeom prst="rect">
            <a:avLst/>
          </a:prstGeom>
          <a:noFill/>
        </p:spPr>
        <p:txBody>
          <a:bodyPr wrap="square" rtlCol="0">
            <a:spAutoFit/>
          </a:bodyPr>
          <a:lstStyle/>
          <a:p>
            <a:pPr algn="ctr"/>
            <a:r>
              <a:rPr lang="ru-RU" sz="1900" b="1" dirty="0">
                <a:solidFill>
                  <a:schemeClr val="bg1"/>
                </a:solidFill>
                <a:latin typeface="Arial Narrow" panose="020B0606020202030204" pitchFamily="34" charset="0"/>
              </a:rPr>
              <a:t>Оценка имеющихся ресурсов для реализации </a:t>
            </a:r>
            <a:r>
              <a:rPr lang="ru-RU" sz="1900" b="1" dirty="0" smtClean="0">
                <a:solidFill>
                  <a:schemeClr val="bg1"/>
                </a:solidFill>
                <a:latin typeface="Arial Narrow" panose="020B0606020202030204" pitchFamily="34" charset="0"/>
              </a:rPr>
              <a:t>проекта</a:t>
            </a:r>
            <a:endParaRPr lang="ru-RU" sz="1900" b="1" dirty="0">
              <a:solidFill>
                <a:schemeClr val="bg1"/>
              </a:solidFill>
              <a:latin typeface="Arial Narrow" panose="020B0606020202030204" pitchFamily="34" charset="0"/>
            </a:endParaRPr>
          </a:p>
        </p:txBody>
      </p:sp>
      <p:sp>
        <p:nvSpPr>
          <p:cNvPr id="2" name="TextBox 1"/>
          <p:cNvSpPr txBox="1"/>
          <p:nvPr/>
        </p:nvSpPr>
        <p:spPr>
          <a:xfrm>
            <a:off x="85334" y="485953"/>
            <a:ext cx="6967309" cy="5262979"/>
          </a:xfrm>
          <a:prstGeom prst="rect">
            <a:avLst/>
          </a:prstGeom>
          <a:noFill/>
        </p:spPr>
        <p:txBody>
          <a:bodyPr wrap="square" rtlCol="0">
            <a:spAutoFit/>
          </a:bodyPr>
          <a:lstStyle/>
          <a:p>
            <a:pPr marL="285750" lvl="0" indent="-285750">
              <a:buFont typeface="Wingdings" panose="05000000000000000000" pitchFamily="2" charset="2"/>
              <a:buChar char="ü"/>
            </a:pPr>
            <a:r>
              <a:rPr lang="ru-RU" sz="1600" dirty="0" smtClean="0">
                <a:latin typeface="Times New Roman" panose="02020603050405020304" pitchFamily="18" charset="0"/>
                <a:cs typeface="Times New Roman" panose="02020603050405020304" pitchFamily="18" charset="0"/>
              </a:rPr>
              <a:t>Создана </a:t>
            </a:r>
            <a:r>
              <a:rPr lang="ru-RU" sz="1600" dirty="0">
                <a:latin typeface="Times New Roman" panose="02020603050405020304" pitchFamily="18" charset="0"/>
                <a:cs typeface="Times New Roman" panose="02020603050405020304" pitchFamily="18" charset="0"/>
              </a:rPr>
              <a:t>установка малой производительности для получения электролизного гипохлорита натрия, а так </a:t>
            </a:r>
            <a:r>
              <a:rPr lang="ru-RU" sz="1600" dirty="0" smtClean="0">
                <a:latin typeface="Times New Roman" panose="02020603050405020304" pitchFamily="18" charset="0"/>
                <a:cs typeface="Times New Roman" panose="02020603050405020304" pitchFamily="18" charset="0"/>
              </a:rPr>
              <a:t>же приобретен </a:t>
            </a:r>
            <a:r>
              <a:rPr lang="en-US" sz="1600" dirty="0">
                <a:latin typeface="Times New Roman" panose="02020603050405020304" pitchFamily="18" charset="0"/>
                <a:cs typeface="Times New Roman" panose="02020603050405020304" pitchFamily="18" charset="0"/>
              </a:rPr>
              <a:t>PH-</a:t>
            </a:r>
            <a:r>
              <a:rPr lang="ru-RU" sz="1600" dirty="0">
                <a:latin typeface="Times New Roman" panose="02020603050405020304" pitchFamily="18" charset="0"/>
                <a:cs typeface="Times New Roman" panose="02020603050405020304" pitchFamily="18" charset="0"/>
              </a:rPr>
              <a:t>метр для измерения водородного показателя в полученном растворе;</a:t>
            </a:r>
          </a:p>
          <a:p>
            <a:pPr marL="285750" lvl="0" indent="-285750">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Доступ к полезным ископаемым Вологодской области (торф, песок, минеральные воды, а так же анализ данных по запасам и качеству минерализованных подземных вод, находящихся на территории Вологодской области;</a:t>
            </a:r>
          </a:p>
          <a:p>
            <a:pPr marL="285750" lvl="0" indent="-285750">
              <a:buFont typeface="Wingdings" panose="05000000000000000000" pitchFamily="2" charset="2"/>
              <a:buChar char="ü"/>
            </a:pPr>
            <a:endParaRPr lang="ru-RU" sz="1600" dirty="0" smtClean="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ru-RU" sz="1600" dirty="0" smtClean="0">
                <a:latin typeface="Times New Roman" panose="02020603050405020304" pitchFamily="18" charset="0"/>
                <a:cs typeface="Times New Roman" panose="02020603050405020304" pitchFamily="18" charset="0"/>
              </a:rPr>
              <a:t>Доступ </a:t>
            </a:r>
            <a:r>
              <a:rPr lang="ru-RU" sz="1600" dirty="0">
                <a:latin typeface="Times New Roman" panose="02020603050405020304" pitchFamily="18" charset="0"/>
                <a:cs typeface="Times New Roman" panose="02020603050405020304" pitchFamily="18" charset="0"/>
              </a:rPr>
              <a:t>в химические лаборатории и химическим реактивам, находящихся в лабораториях очистных сооружений канализации и водопровода г. Вологды и г. Сокол, для проведения лабораторных исследований;</a:t>
            </a:r>
          </a:p>
          <a:p>
            <a:pPr marL="285750" lvl="0" indent="-285750">
              <a:buFont typeface="Wingdings" panose="05000000000000000000" pitchFamily="2" charset="2"/>
              <a:buChar char="ü"/>
            </a:pPr>
            <a:endParaRPr lang="ru-RU" sz="32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Профессиональная помощь химиков-лаборантов, работающих в лабораториях очистных сооружений, а </a:t>
            </a:r>
            <a:r>
              <a:rPr lang="ru-RU" sz="1600" dirty="0" smtClean="0">
                <a:latin typeface="Times New Roman" panose="02020603050405020304" pitchFamily="18" charset="0"/>
                <a:cs typeface="Times New Roman" panose="02020603050405020304" pitchFamily="18" charset="0"/>
              </a:rPr>
              <a:t>так же </a:t>
            </a:r>
            <a:r>
              <a:rPr lang="ru-RU" sz="1600" dirty="0">
                <a:latin typeface="Times New Roman" panose="02020603050405020304" pitchFamily="18" charset="0"/>
                <a:cs typeface="Times New Roman" panose="02020603050405020304" pitchFamily="18" charset="0"/>
              </a:rPr>
              <a:t>квалифицированных специалистов в области водоснабжения и водоотведения, работающих в Вологодском государственном университете;</a:t>
            </a:r>
          </a:p>
          <a:p>
            <a:pPr marL="285750" lvl="0" indent="-285750">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Доступ в библиотечный фонд ФГБОУ </a:t>
            </a:r>
            <a:r>
              <a:rPr lang="ru-RU" sz="1600" dirty="0" err="1">
                <a:latin typeface="Times New Roman" panose="02020603050405020304" pitchFamily="18" charset="0"/>
                <a:cs typeface="Times New Roman" panose="02020603050405020304" pitchFamily="18" charset="0"/>
              </a:rPr>
              <a:t>ВоГУ</a:t>
            </a:r>
            <a:r>
              <a:rPr lang="ru-RU" sz="1600" dirty="0">
                <a:latin typeface="Times New Roman" panose="02020603050405020304" pitchFamily="18" charset="0"/>
                <a:cs typeface="Times New Roman" panose="02020603050405020304" pitchFamily="18" charset="0"/>
              </a:rPr>
              <a:t> для изучения литературных источников.</a:t>
            </a:r>
          </a:p>
        </p:txBody>
      </p:sp>
      <p:sp>
        <p:nvSpPr>
          <p:cNvPr id="10" name="Выноска 1 (граница и черта) 9"/>
          <p:cNvSpPr/>
          <p:nvPr/>
        </p:nvSpPr>
        <p:spPr>
          <a:xfrm>
            <a:off x="7052644" y="542824"/>
            <a:ext cx="2104075" cy="1474817"/>
          </a:xfrm>
          <a:prstGeom prst="accentBorderCallout1">
            <a:avLst>
              <a:gd name="adj1" fmla="val 51991"/>
              <a:gd name="adj2" fmla="val -2384"/>
              <a:gd name="adj3" fmla="val 52693"/>
              <a:gd name="adj4" fmla="val -3128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16" t="3973" r="20205" b="7816"/>
          <a:stretch/>
        </p:blipFill>
        <p:spPr bwMode="auto">
          <a:xfrm>
            <a:off x="7092098" y="565046"/>
            <a:ext cx="2051902" cy="143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Выноска 1 (граница и черта) 12"/>
          <p:cNvSpPr/>
          <p:nvPr/>
        </p:nvSpPr>
        <p:spPr>
          <a:xfrm>
            <a:off x="7052644" y="2117072"/>
            <a:ext cx="2064620" cy="1532516"/>
          </a:xfrm>
          <a:prstGeom prst="accentBorderCallout1">
            <a:avLst>
              <a:gd name="adj1" fmla="val 27627"/>
              <a:gd name="adj2" fmla="val -2374"/>
              <a:gd name="adj3" fmla="val 28072"/>
              <a:gd name="adj4" fmla="val -318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p:nvPr/>
        </p:nvPicPr>
        <p:blipFill rotWithShape="1">
          <a:blip r:embed="rId5" cstate="print">
            <a:extLst>
              <a:ext uri="{28A0092B-C50C-407E-A947-70E740481C1C}">
                <a14:useLocalDpi xmlns:a14="http://schemas.microsoft.com/office/drawing/2010/main" val="0"/>
              </a:ext>
            </a:extLst>
          </a:blip>
          <a:srcRect l="18049" r="10381"/>
          <a:stretch/>
        </p:blipFill>
        <p:spPr bwMode="auto">
          <a:xfrm>
            <a:off x="7052644" y="2140161"/>
            <a:ext cx="2064620" cy="1486338"/>
          </a:xfrm>
          <a:prstGeom prst="rect">
            <a:avLst/>
          </a:prstGeom>
          <a:noFill/>
        </p:spPr>
      </p:pic>
      <p:sp>
        <p:nvSpPr>
          <p:cNvPr id="14" name="Выноска 1 (граница и черта) 13"/>
          <p:cNvSpPr/>
          <p:nvPr/>
        </p:nvSpPr>
        <p:spPr>
          <a:xfrm>
            <a:off x="7380311" y="3649588"/>
            <a:ext cx="1712605" cy="1872208"/>
          </a:xfrm>
          <a:prstGeom prst="accentBorderCallout1">
            <a:avLst>
              <a:gd name="adj1" fmla="val 3009"/>
              <a:gd name="adj2" fmla="val -1238"/>
              <a:gd name="adj3" fmla="val 3770"/>
              <a:gd name="adj4" fmla="val -403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6341" t="4074" r="3860" b="18511"/>
          <a:stretch/>
        </p:blipFill>
        <p:spPr>
          <a:xfrm>
            <a:off x="7444525" y="3682430"/>
            <a:ext cx="1584176" cy="1839671"/>
          </a:xfrm>
          <a:prstGeom prst="rect">
            <a:avLst/>
          </a:prstGeom>
        </p:spPr>
      </p:pic>
    </p:spTree>
    <p:extLst>
      <p:ext uri="{BB962C8B-B14F-4D97-AF65-F5344CB8AC3E}">
        <p14:creationId xmlns:p14="http://schemas.microsoft.com/office/powerpoint/2010/main" val="1270202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2489</TotalTime>
  <Words>1084</Words>
  <Application>Microsoft Office PowerPoint</Application>
  <PresentationFormat>Экран (16:10)</PresentationFormat>
  <Paragraphs>97</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Елена Ю. Репина</dc:creator>
  <cp:lastModifiedBy>Люба</cp:lastModifiedBy>
  <cp:revision>88</cp:revision>
  <dcterms:created xsi:type="dcterms:W3CDTF">2019-01-22T07:59:30Z</dcterms:created>
  <dcterms:modified xsi:type="dcterms:W3CDTF">2021-10-11T11:37:49Z</dcterms:modified>
</cp:coreProperties>
</file>