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305"/>
    <a:srgbClr val="ECF3FA"/>
    <a:srgbClr val="797676"/>
    <a:srgbClr val="767171"/>
    <a:srgbClr val="A5A5A5"/>
    <a:srgbClr val="74B44A"/>
    <a:srgbClr val="4776CC"/>
    <a:srgbClr val="27477D"/>
    <a:srgbClr val="466C2D"/>
    <a:srgbClr val="FF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13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048;&#1057;&#1057;&#1045;&#1056;&#1058;&#1040;&#1062;&#1048;&#1071;\&#1043;&#1088;&#1072;&#1092;&#1080;&#1082;&#1080;%20(&#1040;&#1074;&#1090;&#1086;&#1089;&#1086;&#1093;&#1088;&#1072;&#1085;&#1077;&#1085;&#1085;&#1099;&#1081;)&#1080;&#1089;&#1087;&#1088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048;&#1057;&#1057;&#1045;&#1056;&#1058;&#1040;&#1062;&#1048;&#1071;\&#1043;&#1088;&#1072;&#1092;&#1080;&#1082;&#1080;%20(&#1040;&#1074;&#1090;&#1086;&#1089;&#1086;&#1093;&#1088;&#1072;&#1085;&#1077;&#1085;&#1085;&#1099;&#1081;)&#1080;&#1089;&#1087;&#1088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048;&#1057;&#1057;&#1045;&#1056;&#1058;&#1040;&#1062;&#1048;&#1071;\&#1043;&#1088;&#1072;&#1092;&#1080;&#1082;&#1080;%20(&#1040;&#1074;&#1090;&#1086;&#1089;&#1086;&#1093;&#1088;&#1072;&#1085;&#1077;&#1085;&#1085;&#1099;&#1081;)&#1080;&#1089;&#1087;&#108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99093483606165"/>
          <c:y val="0.15817805250094566"/>
          <c:w val="0.50369841945637717"/>
          <c:h val="0.7511486777743713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Площадь, га</c:v>
                </c:pt>
              </c:strCache>
            </c:strRef>
          </c:tx>
          <c:spPr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atte">
              <a:bevelT/>
            </a:sp3d>
          </c:spPr>
          <c:explosion val="1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9A71-43EE-AFDB-0EC03A536FB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9A71-43EE-AFDB-0EC03A536FB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4-6EEF-4452-8D1C-A80FAA76326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6EEF-4452-8D1C-A80FAA763261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2-6EEF-4452-8D1C-A80FAA763261}"/>
              </c:ext>
            </c:extLst>
          </c:dPt>
          <c:dLbls>
            <c:dLbl>
              <c:idx val="2"/>
              <c:layout>
                <c:manualLayout>
                  <c:x val="-1.4581124072110286E-2"/>
                  <c:y val="-6.093749625138433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EF-4452-8D1C-A80FAA763261}"/>
                </c:ext>
              </c:extLst>
            </c:dLbl>
            <c:dLbl>
              <c:idx val="3"/>
              <c:layout>
                <c:manualLayout>
                  <c:x val="-5.3022269353128803E-3"/>
                  <c:y val="-6.328124610720681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EF-4452-8D1C-A80FAA763261}"/>
                </c:ext>
              </c:extLst>
            </c:dLbl>
            <c:dLbl>
              <c:idx val="4"/>
              <c:layout>
                <c:manualLayout>
                  <c:x val="2.6511134676564158E-3"/>
                  <c:y val="-6.562499596302928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EF-4452-8D1C-A80FAA7632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Земли под мелиоративными системами</c:v>
                </c:pt>
                <c:pt idx="1">
                  <c:v>Земли с/х назначения</c:v>
                </c:pt>
                <c:pt idx="2">
                  <c:v>Личное подсобное хозяйство</c:v>
                </c:pt>
                <c:pt idx="3">
                  <c:v>Садоводство</c:v>
                </c:pt>
                <c:pt idx="4">
                  <c:v>Земли лесного фонда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453.7</c:v>
                </c:pt>
                <c:pt idx="1">
                  <c:v>339.30349999999999</c:v>
                </c:pt>
                <c:pt idx="2">
                  <c:v>26.8</c:v>
                </c:pt>
                <c:pt idx="3">
                  <c:v>39.200000000000003</c:v>
                </c:pt>
                <c:pt idx="4" formatCode="General">
                  <c:v>25.6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EF-4452-8D1C-A80FAA76326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4"/>
        <c:holeSize val="4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606096064617331E-2"/>
          <c:y val="6.0097858138103116E-2"/>
          <c:w val="0.90641752598262648"/>
          <c:h val="0.7719694760377177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Максимальный уровень воды за год</c:v>
                </c:pt>
              </c:strCache>
            </c:strRef>
          </c:tx>
          <c:spPr>
            <a:ln>
              <a:solidFill>
                <a:schemeClr val="accent1">
                  <a:lumMod val="50000"/>
                </a:schemeClr>
              </a:solidFill>
            </a:ln>
          </c:spPr>
          <c:marker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  <a:ln>
                <a:solidFill>
                  <a:schemeClr val="tx1"/>
                </a:solidFill>
              </a:ln>
            </c:spPr>
          </c:marker>
          <c:cat>
            <c:numRef>
              <c:f>Лист1!$A$2:$A$137</c:f>
              <c:numCache>
                <c:formatCode>General</c:formatCode>
                <c:ptCount val="136"/>
                <c:pt idx="0">
                  <c:v>1885</c:v>
                </c:pt>
                <c:pt idx="1">
                  <c:v>1886</c:v>
                </c:pt>
                <c:pt idx="2">
                  <c:v>1887</c:v>
                </c:pt>
                <c:pt idx="3">
                  <c:v>1888</c:v>
                </c:pt>
                <c:pt idx="4">
                  <c:v>1889</c:v>
                </c:pt>
                <c:pt idx="5">
                  <c:v>1890</c:v>
                </c:pt>
                <c:pt idx="6">
                  <c:v>1891</c:v>
                </c:pt>
                <c:pt idx="7">
                  <c:v>1892</c:v>
                </c:pt>
                <c:pt idx="8">
                  <c:v>1893</c:v>
                </c:pt>
                <c:pt idx="9">
                  <c:v>1894</c:v>
                </c:pt>
                <c:pt idx="10">
                  <c:v>1895</c:v>
                </c:pt>
                <c:pt idx="11">
                  <c:v>1896</c:v>
                </c:pt>
                <c:pt idx="12">
                  <c:v>1897</c:v>
                </c:pt>
                <c:pt idx="13">
                  <c:v>1898</c:v>
                </c:pt>
                <c:pt idx="14">
                  <c:v>1899</c:v>
                </c:pt>
                <c:pt idx="15">
                  <c:v>1900</c:v>
                </c:pt>
                <c:pt idx="16">
                  <c:v>1901</c:v>
                </c:pt>
                <c:pt idx="17">
                  <c:v>1902</c:v>
                </c:pt>
                <c:pt idx="18">
                  <c:v>1903</c:v>
                </c:pt>
                <c:pt idx="19">
                  <c:v>1904</c:v>
                </c:pt>
                <c:pt idx="20">
                  <c:v>1905</c:v>
                </c:pt>
                <c:pt idx="21">
                  <c:v>1906</c:v>
                </c:pt>
                <c:pt idx="22">
                  <c:v>1907</c:v>
                </c:pt>
                <c:pt idx="23">
                  <c:v>1908</c:v>
                </c:pt>
                <c:pt idx="24">
                  <c:v>1909</c:v>
                </c:pt>
                <c:pt idx="25">
                  <c:v>1910</c:v>
                </c:pt>
                <c:pt idx="26">
                  <c:v>1911</c:v>
                </c:pt>
                <c:pt idx="27">
                  <c:v>1912</c:v>
                </c:pt>
                <c:pt idx="28">
                  <c:v>1913</c:v>
                </c:pt>
                <c:pt idx="29">
                  <c:v>1914</c:v>
                </c:pt>
                <c:pt idx="30">
                  <c:v>1915</c:v>
                </c:pt>
                <c:pt idx="31">
                  <c:v>1916</c:v>
                </c:pt>
                <c:pt idx="32">
                  <c:v>1917</c:v>
                </c:pt>
                <c:pt idx="33">
                  <c:v>1918</c:v>
                </c:pt>
                <c:pt idx="34">
                  <c:v>1919</c:v>
                </c:pt>
                <c:pt idx="35">
                  <c:v>1920</c:v>
                </c:pt>
                <c:pt idx="36">
                  <c:v>1921</c:v>
                </c:pt>
                <c:pt idx="37">
                  <c:v>1922</c:v>
                </c:pt>
                <c:pt idx="38">
                  <c:v>1923</c:v>
                </c:pt>
                <c:pt idx="39">
                  <c:v>1924</c:v>
                </c:pt>
                <c:pt idx="40">
                  <c:v>1925</c:v>
                </c:pt>
                <c:pt idx="41">
                  <c:v>1926</c:v>
                </c:pt>
                <c:pt idx="42">
                  <c:v>1927</c:v>
                </c:pt>
                <c:pt idx="43">
                  <c:v>1928</c:v>
                </c:pt>
                <c:pt idx="44">
                  <c:v>1929</c:v>
                </c:pt>
                <c:pt idx="45">
                  <c:v>1930</c:v>
                </c:pt>
                <c:pt idx="46">
                  <c:v>1931</c:v>
                </c:pt>
                <c:pt idx="47">
                  <c:v>1932</c:v>
                </c:pt>
                <c:pt idx="48">
                  <c:v>1933</c:v>
                </c:pt>
                <c:pt idx="49">
                  <c:v>1934</c:v>
                </c:pt>
                <c:pt idx="50">
                  <c:v>1935</c:v>
                </c:pt>
                <c:pt idx="51">
                  <c:v>1936</c:v>
                </c:pt>
                <c:pt idx="52">
                  <c:v>1937</c:v>
                </c:pt>
                <c:pt idx="53">
                  <c:v>1938</c:v>
                </c:pt>
                <c:pt idx="54">
                  <c:v>1939</c:v>
                </c:pt>
                <c:pt idx="55">
                  <c:v>1940</c:v>
                </c:pt>
                <c:pt idx="56">
                  <c:v>1941</c:v>
                </c:pt>
                <c:pt idx="57">
                  <c:v>1942</c:v>
                </c:pt>
                <c:pt idx="58">
                  <c:v>1943</c:v>
                </c:pt>
                <c:pt idx="59">
                  <c:v>1944</c:v>
                </c:pt>
                <c:pt idx="60">
                  <c:v>1945</c:v>
                </c:pt>
                <c:pt idx="61">
                  <c:v>1946</c:v>
                </c:pt>
                <c:pt idx="62">
                  <c:v>1947</c:v>
                </c:pt>
                <c:pt idx="63">
                  <c:v>1948</c:v>
                </c:pt>
                <c:pt idx="64">
                  <c:v>1949</c:v>
                </c:pt>
                <c:pt idx="65">
                  <c:v>1950</c:v>
                </c:pt>
                <c:pt idx="66">
                  <c:v>1951</c:v>
                </c:pt>
                <c:pt idx="67">
                  <c:v>1952</c:v>
                </c:pt>
                <c:pt idx="68">
                  <c:v>1953</c:v>
                </c:pt>
                <c:pt idx="69">
                  <c:v>1954</c:v>
                </c:pt>
                <c:pt idx="70">
                  <c:v>1955</c:v>
                </c:pt>
                <c:pt idx="71">
                  <c:v>1956</c:v>
                </c:pt>
                <c:pt idx="72">
                  <c:v>1957</c:v>
                </c:pt>
                <c:pt idx="73">
                  <c:v>1958</c:v>
                </c:pt>
                <c:pt idx="74">
                  <c:v>1959</c:v>
                </c:pt>
                <c:pt idx="75">
                  <c:v>1960</c:v>
                </c:pt>
                <c:pt idx="76">
                  <c:v>1961</c:v>
                </c:pt>
                <c:pt idx="77">
                  <c:v>1962</c:v>
                </c:pt>
                <c:pt idx="78">
                  <c:v>1963</c:v>
                </c:pt>
                <c:pt idx="79">
                  <c:v>1964</c:v>
                </c:pt>
                <c:pt idx="80">
                  <c:v>1965</c:v>
                </c:pt>
                <c:pt idx="81">
                  <c:v>1966</c:v>
                </c:pt>
                <c:pt idx="82">
                  <c:v>1967</c:v>
                </c:pt>
                <c:pt idx="83">
                  <c:v>1968</c:v>
                </c:pt>
                <c:pt idx="84">
                  <c:v>1969</c:v>
                </c:pt>
                <c:pt idx="85">
                  <c:v>1970</c:v>
                </c:pt>
                <c:pt idx="86">
                  <c:v>1971</c:v>
                </c:pt>
                <c:pt idx="87">
                  <c:v>1972</c:v>
                </c:pt>
                <c:pt idx="88">
                  <c:v>1973</c:v>
                </c:pt>
                <c:pt idx="89">
                  <c:v>1974</c:v>
                </c:pt>
                <c:pt idx="90">
                  <c:v>1975</c:v>
                </c:pt>
                <c:pt idx="91">
                  <c:v>1976</c:v>
                </c:pt>
                <c:pt idx="92">
                  <c:v>1977</c:v>
                </c:pt>
                <c:pt idx="93">
                  <c:v>1978</c:v>
                </c:pt>
                <c:pt idx="94">
                  <c:v>1979</c:v>
                </c:pt>
                <c:pt idx="95">
                  <c:v>1980</c:v>
                </c:pt>
                <c:pt idx="96">
                  <c:v>1981</c:v>
                </c:pt>
                <c:pt idx="97">
                  <c:v>1982</c:v>
                </c:pt>
                <c:pt idx="98">
                  <c:v>1983</c:v>
                </c:pt>
                <c:pt idx="99">
                  <c:v>1984</c:v>
                </c:pt>
                <c:pt idx="100">
                  <c:v>1985</c:v>
                </c:pt>
                <c:pt idx="101">
                  <c:v>1986</c:v>
                </c:pt>
                <c:pt idx="102">
                  <c:v>1987</c:v>
                </c:pt>
                <c:pt idx="103">
                  <c:v>1988</c:v>
                </c:pt>
                <c:pt idx="104">
                  <c:v>1989</c:v>
                </c:pt>
                <c:pt idx="105">
                  <c:v>1990</c:v>
                </c:pt>
                <c:pt idx="106">
                  <c:v>1991</c:v>
                </c:pt>
                <c:pt idx="107">
                  <c:v>1992</c:v>
                </c:pt>
                <c:pt idx="108">
                  <c:v>1993</c:v>
                </c:pt>
                <c:pt idx="109">
                  <c:v>1994</c:v>
                </c:pt>
                <c:pt idx="110">
                  <c:v>1995</c:v>
                </c:pt>
                <c:pt idx="111">
                  <c:v>1996</c:v>
                </c:pt>
                <c:pt idx="112">
                  <c:v>1997</c:v>
                </c:pt>
                <c:pt idx="113">
                  <c:v>1998</c:v>
                </c:pt>
                <c:pt idx="114">
                  <c:v>1999</c:v>
                </c:pt>
                <c:pt idx="115">
                  <c:v>2000</c:v>
                </c:pt>
                <c:pt idx="116">
                  <c:v>2001</c:v>
                </c:pt>
                <c:pt idx="117">
                  <c:v>2002</c:v>
                </c:pt>
                <c:pt idx="118">
                  <c:v>2003</c:v>
                </c:pt>
                <c:pt idx="119">
                  <c:v>2004</c:v>
                </c:pt>
                <c:pt idx="120">
                  <c:v>2005</c:v>
                </c:pt>
                <c:pt idx="121">
                  <c:v>2006</c:v>
                </c:pt>
                <c:pt idx="122">
                  <c:v>2007</c:v>
                </c:pt>
                <c:pt idx="123">
                  <c:v>2008</c:v>
                </c:pt>
                <c:pt idx="124">
                  <c:v>2009</c:v>
                </c:pt>
                <c:pt idx="125">
                  <c:v>2010</c:v>
                </c:pt>
                <c:pt idx="126">
                  <c:v>2011</c:v>
                </c:pt>
                <c:pt idx="127">
                  <c:v>2012</c:v>
                </c:pt>
                <c:pt idx="128">
                  <c:v>2013</c:v>
                </c:pt>
                <c:pt idx="129">
                  <c:v>2014</c:v>
                </c:pt>
                <c:pt idx="130">
                  <c:v>2015</c:v>
                </c:pt>
                <c:pt idx="131">
                  <c:v>2016</c:v>
                </c:pt>
                <c:pt idx="132">
                  <c:v>2017</c:v>
                </c:pt>
                <c:pt idx="133">
                  <c:v>2018</c:v>
                </c:pt>
                <c:pt idx="134">
                  <c:v>2019</c:v>
                </c:pt>
                <c:pt idx="135">
                  <c:v>2020</c:v>
                </c:pt>
              </c:numCache>
            </c:numRef>
          </c:cat>
          <c:val>
            <c:numRef>
              <c:f>Лист1!$B$2:$B$137</c:f>
              <c:numCache>
                <c:formatCode>General</c:formatCode>
                <c:ptCount val="136"/>
                <c:pt idx="0">
                  <c:v>508</c:v>
                </c:pt>
                <c:pt idx="1">
                  <c:v>461</c:v>
                </c:pt>
                <c:pt idx="2">
                  <c:v>450</c:v>
                </c:pt>
                <c:pt idx="3">
                  <c:v>604</c:v>
                </c:pt>
                <c:pt idx="4">
                  <c:v>621</c:v>
                </c:pt>
                <c:pt idx="5">
                  <c:v>446</c:v>
                </c:pt>
                <c:pt idx="6">
                  <c:v>284</c:v>
                </c:pt>
                <c:pt idx="7">
                  <c:v>600</c:v>
                </c:pt>
                <c:pt idx="8">
                  <c:v>533</c:v>
                </c:pt>
                <c:pt idx="9">
                  <c:v>525</c:v>
                </c:pt>
                <c:pt idx="10">
                  <c:v>632</c:v>
                </c:pt>
                <c:pt idx="11">
                  <c:v>472</c:v>
                </c:pt>
                <c:pt idx="12">
                  <c:v>378</c:v>
                </c:pt>
                <c:pt idx="13">
                  <c:v>422</c:v>
                </c:pt>
                <c:pt idx="14">
                  <c:v>555</c:v>
                </c:pt>
                <c:pt idx="15">
                  <c:v>516</c:v>
                </c:pt>
                <c:pt idx="16">
                  <c:v>591</c:v>
                </c:pt>
                <c:pt idx="17">
                  <c:v>563</c:v>
                </c:pt>
                <c:pt idx="18">
                  <c:v>638</c:v>
                </c:pt>
                <c:pt idx="19">
                  <c:v>493</c:v>
                </c:pt>
                <c:pt idx="20">
                  <c:v>597</c:v>
                </c:pt>
                <c:pt idx="21">
                  <c:v>578</c:v>
                </c:pt>
                <c:pt idx="22">
                  <c:v>574</c:v>
                </c:pt>
                <c:pt idx="23">
                  <c:v>536</c:v>
                </c:pt>
                <c:pt idx="24">
                  <c:v>425</c:v>
                </c:pt>
                <c:pt idx="25">
                  <c:v>550</c:v>
                </c:pt>
                <c:pt idx="26">
                  <c:v>550</c:v>
                </c:pt>
                <c:pt idx="27">
                  <c:v>467</c:v>
                </c:pt>
                <c:pt idx="28">
                  <c:v>576</c:v>
                </c:pt>
                <c:pt idx="29">
                  <c:v>565</c:v>
                </c:pt>
                <c:pt idx="30">
                  <c:v>546</c:v>
                </c:pt>
                <c:pt idx="31">
                  <c:v>533</c:v>
                </c:pt>
                <c:pt idx="32">
                  <c:v>542</c:v>
                </c:pt>
                <c:pt idx="33">
                  <c:v>529</c:v>
                </c:pt>
                <c:pt idx="34">
                  <c:v>563</c:v>
                </c:pt>
                <c:pt idx="35">
                  <c:v>572</c:v>
                </c:pt>
                <c:pt idx="36">
                  <c:v>414</c:v>
                </c:pt>
                <c:pt idx="38">
                  <c:v>501</c:v>
                </c:pt>
                <c:pt idx="39">
                  <c:v>531</c:v>
                </c:pt>
                <c:pt idx="40">
                  <c:v>427</c:v>
                </c:pt>
                <c:pt idx="41">
                  <c:v>601</c:v>
                </c:pt>
                <c:pt idx="42">
                  <c:v>495</c:v>
                </c:pt>
                <c:pt idx="43">
                  <c:v>579</c:v>
                </c:pt>
                <c:pt idx="44">
                  <c:v>565</c:v>
                </c:pt>
                <c:pt idx="45">
                  <c:v>445</c:v>
                </c:pt>
                <c:pt idx="46">
                  <c:v>593</c:v>
                </c:pt>
                <c:pt idx="47">
                  <c:v>432</c:v>
                </c:pt>
                <c:pt idx="48">
                  <c:v>448</c:v>
                </c:pt>
                <c:pt idx="49">
                  <c:v>537</c:v>
                </c:pt>
                <c:pt idx="50">
                  <c:v>546</c:v>
                </c:pt>
                <c:pt idx="51">
                  <c:v>588</c:v>
                </c:pt>
                <c:pt idx="52">
                  <c:v>407</c:v>
                </c:pt>
                <c:pt idx="53">
                  <c:v>501</c:v>
                </c:pt>
                <c:pt idx="54">
                  <c:v>483</c:v>
                </c:pt>
                <c:pt idx="55">
                  <c:v>545</c:v>
                </c:pt>
                <c:pt idx="56">
                  <c:v>444</c:v>
                </c:pt>
                <c:pt idx="57">
                  <c:v>539</c:v>
                </c:pt>
                <c:pt idx="58">
                  <c:v>395</c:v>
                </c:pt>
                <c:pt idx="59">
                  <c:v>526</c:v>
                </c:pt>
                <c:pt idx="60">
                  <c:v>369</c:v>
                </c:pt>
                <c:pt idx="61">
                  <c:v>532</c:v>
                </c:pt>
                <c:pt idx="62">
                  <c:v>579</c:v>
                </c:pt>
                <c:pt idx="63">
                  <c:v>566</c:v>
                </c:pt>
                <c:pt idx="64">
                  <c:v>464</c:v>
                </c:pt>
                <c:pt idx="65">
                  <c:v>379</c:v>
                </c:pt>
                <c:pt idx="66">
                  <c:v>510</c:v>
                </c:pt>
                <c:pt idx="67">
                  <c:v>500</c:v>
                </c:pt>
                <c:pt idx="68">
                  <c:v>520</c:v>
                </c:pt>
                <c:pt idx="69">
                  <c:v>296</c:v>
                </c:pt>
                <c:pt idx="70">
                  <c:v>543</c:v>
                </c:pt>
                <c:pt idx="71">
                  <c:v>515</c:v>
                </c:pt>
                <c:pt idx="72">
                  <c:v>536</c:v>
                </c:pt>
                <c:pt idx="73">
                  <c:v>519</c:v>
                </c:pt>
                <c:pt idx="74">
                  <c:v>524</c:v>
                </c:pt>
                <c:pt idx="75">
                  <c:v>445</c:v>
                </c:pt>
                <c:pt idx="76">
                  <c:v>521</c:v>
                </c:pt>
                <c:pt idx="77">
                  <c:v>504</c:v>
                </c:pt>
                <c:pt idx="78">
                  <c:v>401</c:v>
                </c:pt>
                <c:pt idx="79">
                  <c:v>396</c:v>
                </c:pt>
                <c:pt idx="80">
                  <c:v>431</c:v>
                </c:pt>
                <c:pt idx="81">
                  <c:v>504</c:v>
                </c:pt>
                <c:pt idx="82">
                  <c:v>356</c:v>
                </c:pt>
                <c:pt idx="83">
                  <c:v>285</c:v>
                </c:pt>
                <c:pt idx="84">
                  <c:v>462</c:v>
                </c:pt>
                <c:pt idx="85">
                  <c:v>400</c:v>
                </c:pt>
                <c:pt idx="86">
                  <c:v>480</c:v>
                </c:pt>
                <c:pt idx="87">
                  <c:v>333</c:v>
                </c:pt>
                <c:pt idx="88">
                  <c:v>374</c:v>
                </c:pt>
                <c:pt idx="89">
                  <c:v>480</c:v>
                </c:pt>
                <c:pt idx="90">
                  <c:v>363</c:v>
                </c:pt>
                <c:pt idx="91">
                  <c:v>455</c:v>
                </c:pt>
                <c:pt idx="92">
                  <c:v>455</c:v>
                </c:pt>
                <c:pt idx="93">
                  <c:v>392</c:v>
                </c:pt>
                <c:pt idx="94">
                  <c:v>496</c:v>
                </c:pt>
                <c:pt idx="95">
                  <c:v>426</c:v>
                </c:pt>
                <c:pt idx="96">
                  <c:v>505</c:v>
                </c:pt>
                <c:pt idx="97">
                  <c:v>417</c:v>
                </c:pt>
                <c:pt idx="98">
                  <c:v>459</c:v>
                </c:pt>
                <c:pt idx="99">
                  <c:v>429</c:v>
                </c:pt>
                <c:pt idx="100">
                  <c:v>425</c:v>
                </c:pt>
                <c:pt idx="101">
                  <c:v>491</c:v>
                </c:pt>
                <c:pt idx="102">
                  <c:v>469</c:v>
                </c:pt>
                <c:pt idx="103">
                  <c:v>379</c:v>
                </c:pt>
                <c:pt idx="104">
                  <c:v>403</c:v>
                </c:pt>
                <c:pt idx="105">
                  <c:v>409</c:v>
                </c:pt>
                <c:pt idx="106">
                  <c:v>464</c:v>
                </c:pt>
                <c:pt idx="107">
                  <c:v>438</c:v>
                </c:pt>
                <c:pt idx="108">
                  <c:v>458</c:v>
                </c:pt>
                <c:pt idx="109">
                  <c:v>478</c:v>
                </c:pt>
                <c:pt idx="110">
                  <c:v>527</c:v>
                </c:pt>
                <c:pt idx="111">
                  <c:v>317</c:v>
                </c:pt>
                <c:pt idx="112">
                  <c:v>487</c:v>
                </c:pt>
                <c:pt idx="113">
                  <c:v>503</c:v>
                </c:pt>
                <c:pt idx="114">
                  <c:v>455</c:v>
                </c:pt>
                <c:pt idx="115">
                  <c:v>489</c:v>
                </c:pt>
                <c:pt idx="116">
                  <c:v>443</c:v>
                </c:pt>
                <c:pt idx="117">
                  <c:v>391</c:v>
                </c:pt>
                <c:pt idx="118">
                  <c:v>405</c:v>
                </c:pt>
                <c:pt idx="119">
                  <c:v>444</c:v>
                </c:pt>
                <c:pt idx="120">
                  <c:v>465</c:v>
                </c:pt>
                <c:pt idx="121">
                  <c:v>339</c:v>
                </c:pt>
                <c:pt idx="122">
                  <c:v>344</c:v>
                </c:pt>
                <c:pt idx="123">
                  <c:v>474</c:v>
                </c:pt>
                <c:pt idx="124">
                  <c:v>430</c:v>
                </c:pt>
                <c:pt idx="125">
                  <c:v>489</c:v>
                </c:pt>
                <c:pt idx="126">
                  <c:v>394</c:v>
                </c:pt>
                <c:pt idx="127">
                  <c:v>529</c:v>
                </c:pt>
                <c:pt idx="128">
                  <c:v>494</c:v>
                </c:pt>
                <c:pt idx="129">
                  <c:v>259</c:v>
                </c:pt>
                <c:pt idx="130">
                  <c:v>291</c:v>
                </c:pt>
                <c:pt idx="131">
                  <c:v>393</c:v>
                </c:pt>
                <c:pt idx="132">
                  <c:v>432</c:v>
                </c:pt>
                <c:pt idx="133">
                  <c:v>457</c:v>
                </c:pt>
                <c:pt idx="134">
                  <c:v>535</c:v>
                </c:pt>
                <c:pt idx="135">
                  <c:v>490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A3-4B9D-9579-C82C2A4B34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Лист1!$A$2:$A$137</c:f>
              <c:numCache>
                <c:formatCode>General</c:formatCode>
                <c:ptCount val="136"/>
                <c:pt idx="0">
                  <c:v>1885</c:v>
                </c:pt>
                <c:pt idx="1">
                  <c:v>1886</c:v>
                </c:pt>
                <c:pt idx="2">
                  <c:v>1887</c:v>
                </c:pt>
                <c:pt idx="3">
                  <c:v>1888</c:v>
                </c:pt>
                <c:pt idx="4">
                  <c:v>1889</c:v>
                </c:pt>
                <c:pt idx="5">
                  <c:v>1890</c:v>
                </c:pt>
                <c:pt idx="6">
                  <c:v>1891</c:v>
                </c:pt>
                <c:pt idx="7">
                  <c:v>1892</c:v>
                </c:pt>
                <c:pt idx="8">
                  <c:v>1893</c:v>
                </c:pt>
                <c:pt idx="9">
                  <c:v>1894</c:v>
                </c:pt>
                <c:pt idx="10">
                  <c:v>1895</c:v>
                </c:pt>
                <c:pt idx="11">
                  <c:v>1896</c:v>
                </c:pt>
                <c:pt idx="12">
                  <c:v>1897</c:v>
                </c:pt>
                <c:pt idx="13">
                  <c:v>1898</c:v>
                </c:pt>
                <c:pt idx="14">
                  <c:v>1899</c:v>
                </c:pt>
                <c:pt idx="15">
                  <c:v>1900</c:v>
                </c:pt>
                <c:pt idx="16">
                  <c:v>1901</c:v>
                </c:pt>
                <c:pt idx="17">
                  <c:v>1902</c:v>
                </c:pt>
                <c:pt idx="18">
                  <c:v>1903</c:v>
                </c:pt>
                <c:pt idx="19">
                  <c:v>1904</c:v>
                </c:pt>
                <c:pt idx="20">
                  <c:v>1905</c:v>
                </c:pt>
                <c:pt idx="21">
                  <c:v>1906</c:v>
                </c:pt>
                <c:pt idx="22">
                  <c:v>1907</c:v>
                </c:pt>
                <c:pt idx="23">
                  <c:v>1908</c:v>
                </c:pt>
                <c:pt idx="24">
                  <c:v>1909</c:v>
                </c:pt>
                <c:pt idx="25">
                  <c:v>1910</c:v>
                </c:pt>
                <c:pt idx="26">
                  <c:v>1911</c:v>
                </c:pt>
                <c:pt idx="27">
                  <c:v>1912</c:v>
                </c:pt>
                <c:pt idx="28">
                  <c:v>1913</c:v>
                </c:pt>
                <c:pt idx="29">
                  <c:v>1914</c:v>
                </c:pt>
                <c:pt idx="30">
                  <c:v>1915</c:v>
                </c:pt>
                <c:pt idx="31">
                  <c:v>1916</c:v>
                </c:pt>
                <c:pt idx="32">
                  <c:v>1917</c:v>
                </c:pt>
                <c:pt idx="33">
                  <c:v>1918</c:v>
                </c:pt>
                <c:pt idx="34">
                  <c:v>1919</c:v>
                </c:pt>
                <c:pt idx="35">
                  <c:v>1920</c:v>
                </c:pt>
                <c:pt idx="36">
                  <c:v>1921</c:v>
                </c:pt>
                <c:pt idx="37">
                  <c:v>1922</c:v>
                </c:pt>
                <c:pt idx="38">
                  <c:v>1923</c:v>
                </c:pt>
                <c:pt idx="39">
                  <c:v>1924</c:v>
                </c:pt>
                <c:pt idx="40">
                  <c:v>1925</c:v>
                </c:pt>
                <c:pt idx="41">
                  <c:v>1926</c:v>
                </c:pt>
                <c:pt idx="42">
                  <c:v>1927</c:v>
                </c:pt>
                <c:pt idx="43">
                  <c:v>1928</c:v>
                </c:pt>
                <c:pt idx="44">
                  <c:v>1929</c:v>
                </c:pt>
                <c:pt idx="45">
                  <c:v>1930</c:v>
                </c:pt>
                <c:pt idx="46">
                  <c:v>1931</c:v>
                </c:pt>
                <c:pt idx="47">
                  <c:v>1932</c:v>
                </c:pt>
                <c:pt idx="48">
                  <c:v>1933</c:v>
                </c:pt>
                <c:pt idx="49">
                  <c:v>1934</c:v>
                </c:pt>
                <c:pt idx="50">
                  <c:v>1935</c:v>
                </c:pt>
                <c:pt idx="51">
                  <c:v>1936</c:v>
                </c:pt>
                <c:pt idx="52">
                  <c:v>1937</c:v>
                </c:pt>
                <c:pt idx="53">
                  <c:v>1938</c:v>
                </c:pt>
                <c:pt idx="54">
                  <c:v>1939</c:v>
                </c:pt>
                <c:pt idx="55">
                  <c:v>1940</c:v>
                </c:pt>
                <c:pt idx="56">
                  <c:v>1941</c:v>
                </c:pt>
                <c:pt idx="57">
                  <c:v>1942</c:v>
                </c:pt>
                <c:pt idx="58">
                  <c:v>1943</c:v>
                </c:pt>
                <c:pt idx="59">
                  <c:v>1944</c:v>
                </c:pt>
                <c:pt idx="60">
                  <c:v>1945</c:v>
                </c:pt>
                <c:pt idx="61">
                  <c:v>1946</c:v>
                </c:pt>
                <c:pt idx="62">
                  <c:v>1947</c:v>
                </c:pt>
                <c:pt idx="63">
                  <c:v>1948</c:v>
                </c:pt>
                <c:pt idx="64">
                  <c:v>1949</c:v>
                </c:pt>
                <c:pt idx="65">
                  <c:v>1950</c:v>
                </c:pt>
                <c:pt idx="66">
                  <c:v>1951</c:v>
                </c:pt>
                <c:pt idx="67">
                  <c:v>1952</c:v>
                </c:pt>
                <c:pt idx="68">
                  <c:v>1953</c:v>
                </c:pt>
                <c:pt idx="69">
                  <c:v>1954</c:v>
                </c:pt>
                <c:pt idx="70">
                  <c:v>1955</c:v>
                </c:pt>
                <c:pt idx="71">
                  <c:v>1956</c:v>
                </c:pt>
                <c:pt idx="72">
                  <c:v>1957</c:v>
                </c:pt>
                <c:pt idx="73">
                  <c:v>1958</c:v>
                </c:pt>
                <c:pt idx="74">
                  <c:v>1959</c:v>
                </c:pt>
                <c:pt idx="75">
                  <c:v>1960</c:v>
                </c:pt>
                <c:pt idx="76">
                  <c:v>1961</c:v>
                </c:pt>
                <c:pt idx="77">
                  <c:v>1962</c:v>
                </c:pt>
                <c:pt idx="78">
                  <c:v>1963</c:v>
                </c:pt>
                <c:pt idx="79">
                  <c:v>1964</c:v>
                </c:pt>
                <c:pt idx="80">
                  <c:v>1965</c:v>
                </c:pt>
                <c:pt idx="81">
                  <c:v>1966</c:v>
                </c:pt>
                <c:pt idx="82">
                  <c:v>1967</c:v>
                </c:pt>
                <c:pt idx="83">
                  <c:v>1968</c:v>
                </c:pt>
                <c:pt idx="84">
                  <c:v>1969</c:v>
                </c:pt>
                <c:pt idx="85">
                  <c:v>1970</c:v>
                </c:pt>
                <c:pt idx="86">
                  <c:v>1971</c:v>
                </c:pt>
                <c:pt idx="87">
                  <c:v>1972</c:v>
                </c:pt>
                <c:pt idx="88">
                  <c:v>1973</c:v>
                </c:pt>
                <c:pt idx="89">
                  <c:v>1974</c:v>
                </c:pt>
                <c:pt idx="90">
                  <c:v>1975</c:v>
                </c:pt>
                <c:pt idx="91">
                  <c:v>1976</c:v>
                </c:pt>
                <c:pt idx="92">
                  <c:v>1977</c:v>
                </c:pt>
                <c:pt idx="93">
                  <c:v>1978</c:v>
                </c:pt>
                <c:pt idx="94">
                  <c:v>1979</c:v>
                </c:pt>
                <c:pt idx="95">
                  <c:v>1980</c:v>
                </c:pt>
                <c:pt idx="96">
                  <c:v>1981</c:v>
                </c:pt>
                <c:pt idx="97">
                  <c:v>1982</c:v>
                </c:pt>
                <c:pt idx="98">
                  <c:v>1983</c:v>
                </c:pt>
                <c:pt idx="99">
                  <c:v>1984</c:v>
                </c:pt>
                <c:pt idx="100">
                  <c:v>1985</c:v>
                </c:pt>
                <c:pt idx="101">
                  <c:v>1986</c:v>
                </c:pt>
                <c:pt idx="102">
                  <c:v>1987</c:v>
                </c:pt>
                <c:pt idx="103">
                  <c:v>1988</c:v>
                </c:pt>
                <c:pt idx="104">
                  <c:v>1989</c:v>
                </c:pt>
                <c:pt idx="105">
                  <c:v>1990</c:v>
                </c:pt>
                <c:pt idx="106">
                  <c:v>1991</c:v>
                </c:pt>
                <c:pt idx="107">
                  <c:v>1992</c:v>
                </c:pt>
                <c:pt idx="108">
                  <c:v>1993</c:v>
                </c:pt>
                <c:pt idx="109">
                  <c:v>1994</c:v>
                </c:pt>
                <c:pt idx="110">
                  <c:v>1995</c:v>
                </c:pt>
                <c:pt idx="111">
                  <c:v>1996</c:v>
                </c:pt>
                <c:pt idx="112">
                  <c:v>1997</c:v>
                </c:pt>
                <c:pt idx="113">
                  <c:v>1998</c:v>
                </c:pt>
                <c:pt idx="114">
                  <c:v>1999</c:v>
                </c:pt>
                <c:pt idx="115">
                  <c:v>2000</c:v>
                </c:pt>
                <c:pt idx="116">
                  <c:v>2001</c:v>
                </c:pt>
                <c:pt idx="117">
                  <c:v>2002</c:v>
                </c:pt>
                <c:pt idx="118">
                  <c:v>2003</c:v>
                </c:pt>
                <c:pt idx="119">
                  <c:v>2004</c:v>
                </c:pt>
                <c:pt idx="120">
                  <c:v>2005</c:v>
                </c:pt>
                <c:pt idx="121">
                  <c:v>2006</c:v>
                </c:pt>
                <c:pt idx="122">
                  <c:v>2007</c:v>
                </c:pt>
                <c:pt idx="123">
                  <c:v>2008</c:v>
                </c:pt>
                <c:pt idx="124">
                  <c:v>2009</c:v>
                </c:pt>
                <c:pt idx="125">
                  <c:v>2010</c:v>
                </c:pt>
                <c:pt idx="126">
                  <c:v>2011</c:v>
                </c:pt>
                <c:pt idx="127">
                  <c:v>2012</c:v>
                </c:pt>
                <c:pt idx="128">
                  <c:v>2013</c:v>
                </c:pt>
                <c:pt idx="129">
                  <c:v>2014</c:v>
                </c:pt>
                <c:pt idx="130">
                  <c:v>2015</c:v>
                </c:pt>
                <c:pt idx="131">
                  <c:v>2016</c:v>
                </c:pt>
                <c:pt idx="132">
                  <c:v>2017</c:v>
                </c:pt>
                <c:pt idx="133">
                  <c:v>2018</c:v>
                </c:pt>
                <c:pt idx="134">
                  <c:v>2019</c:v>
                </c:pt>
                <c:pt idx="135">
                  <c:v>2020</c:v>
                </c:pt>
              </c:numCache>
            </c:numRef>
          </c:cat>
          <c:val>
            <c:numRef>
              <c:f>Лист1!$C$2:$C$137</c:f>
              <c:numCache>
                <c:formatCode>General</c:formatCode>
                <c:ptCount val="13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A3-4B9D-9579-C82C2A4B345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numRef>
              <c:f>Лист1!$A$2:$A$137</c:f>
              <c:numCache>
                <c:formatCode>General</c:formatCode>
                <c:ptCount val="136"/>
                <c:pt idx="0">
                  <c:v>1885</c:v>
                </c:pt>
                <c:pt idx="1">
                  <c:v>1886</c:v>
                </c:pt>
                <c:pt idx="2">
                  <c:v>1887</c:v>
                </c:pt>
                <c:pt idx="3">
                  <c:v>1888</c:v>
                </c:pt>
                <c:pt idx="4">
                  <c:v>1889</c:v>
                </c:pt>
                <c:pt idx="5">
                  <c:v>1890</c:v>
                </c:pt>
                <c:pt idx="6">
                  <c:v>1891</c:v>
                </c:pt>
                <c:pt idx="7">
                  <c:v>1892</c:v>
                </c:pt>
                <c:pt idx="8">
                  <c:v>1893</c:v>
                </c:pt>
                <c:pt idx="9">
                  <c:v>1894</c:v>
                </c:pt>
                <c:pt idx="10">
                  <c:v>1895</c:v>
                </c:pt>
                <c:pt idx="11">
                  <c:v>1896</c:v>
                </c:pt>
                <c:pt idx="12">
                  <c:v>1897</c:v>
                </c:pt>
                <c:pt idx="13">
                  <c:v>1898</c:v>
                </c:pt>
                <c:pt idx="14">
                  <c:v>1899</c:v>
                </c:pt>
                <c:pt idx="15">
                  <c:v>1900</c:v>
                </c:pt>
                <c:pt idx="16">
                  <c:v>1901</c:v>
                </c:pt>
                <c:pt idx="17">
                  <c:v>1902</c:v>
                </c:pt>
                <c:pt idx="18">
                  <c:v>1903</c:v>
                </c:pt>
                <c:pt idx="19">
                  <c:v>1904</c:v>
                </c:pt>
                <c:pt idx="20">
                  <c:v>1905</c:v>
                </c:pt>
                <c:pt idx="21">
                  <c:v>1906</c:v>
                </c:pt>
                <c:pt idx="22">
                  <c:v>1907</c:v>
                </c:pt>
                <c:pt idx="23">
                  <c:v>1908</c:v>
                </c:pt>
                <c:pt idx="24">
                  <c:v>1909</c:v>
                </c:pt>
                <c:pt idx="25">
                  <c:v>1910</c:v>
                </c:pt>
                <c:pt idx="26">
                  <c:v>1911</c:v>
                </c:pt>
                <c:pt idx="27">
                  <c:v>1912</c:v>
                </c:pt>
                <c:pt idx="28">
                  <c:v>1913</c:v>
                </c:pt>
                <c:pt idx="29">
                  <c:v>1914</c:v>
                </c:pt>
                <c:pt idx="30">
                  <c:v>1915</c:v>
                </c:pt>
                <c:pt idx="31">
                  <c:v>1916</c:v>
                </c:pt>
                <c:pt idx="32">
                  <c:v>1917</c:v>
                </c:pt>
                <c:pt idx="33">
                  <c:v>1918</c:v>
                </c:pt>
                <c:pt idx="34">
                  <c:v>1919</c:v>
                </c:pt>
                <c:pt idx="35">
                  <c:v>1920</c:v>
                </c:pt>
                <c:pt idx="36">
                  <c:v>1921</c:v>
                </c:pt>
                <c:pt idx="37">
                  <c:v>1922</c:v>
                </c:pt>
                <c:pt idx="38">
                  <c:v>1923</c:v>
                </c:pt>
                <c:pt idx="39">
                  <c:v>1924</c:v>
                </c:pt>
                <c:pt idx="40">
                  <c:v>1925</c:v>
                </c:pt>
                <c:pt idx="41">
                  <c:v>1926</c:v>
                </c:pt>
                <c:pt idx="42">
                  <c:v>1927</c:v>
                </c:pt>
                <c:pt idx="43">
                  <c:v>1928</c:v>
                </c:pt>
                <c:pt idx="44">
                  <c:v>1929</c:v>
                </c:pt>
                <c:pt idx="45">
                  <c:v>1930</c:v>
                </c:pt>
                <c:pt idx="46">
                  <c:v>1931</c:v>
                </c:pt>
                <c:pt idx="47">
                  <c:v>1932</c:v>
                </c:pt>
                <c:pt idx="48">
                  <c:v>1933</c:v>
                </c:pt>
                <c:pt idx="49">
                  <c:v>1934</c:v>
                </c:pt>
                <c:pt idx="50">
                  <c:v>1935</c:v>
                </c:pt>
                <c:pt idx="51">
                  <c:v>1936</c:v>
                </c:pt>
                <c:pt idx="52">
                  <c:v>1937</c:v>
                </c:pt>
                <c:pt idx="53">
                  <c:v>1938</c:v>
                </c:pt>
                <c:pt idx="54">
                  <c:v>1939</c:v>
                </c:pt>
                <c:pt idx="55">
                  <c:v>1940</c:v>
                </c:pt>
                <c:pt idx="56">
                  <c:v>1941</c:v>
                </c:pt>
                <c:pt idx="57">
                  <c:v>1942</c:v>
                </c:pt>
                <c:pt idx="58">
                  <c:v>1943</c:v>
                </c:pt>
                <c:pt idx="59">
                  <c:v>1944</c:v>
                </c:pt>
                <c:pt idx="60">
                  <c:v>1945</c:v>
                </c:pt>
                <c:pt idx="61">
                  <c:v>1946</c:v>
                </c:pt>
                <c:pt idx="62">
                  <c:v>1947</c:v>
                </c:pt>
                <c:pt idx="63">
                  <c:v>1948</c:v>
                </c:pt>
                <c:pt idx="64">
                  <c:v>1949</c:v>
                </c:pt>
                <c:pt idx="65">
                  <c:v>1950</c:v>
                </c:pt>
                <c:pt idx="66">
                  <c:v>1951</c:v>
                </c:pt>
                <c:pt idx="67">
                  <c:v>1952</c:v>
                </c:pt>
                <c:pt idx="68">
                  <c:v>1953</c:v>
                </c:pt>
                <c:pt idx="69">
                  <c:v>1954</c:v>
                </c:pt>
                <c:pt idx="70">
                  <c:v>1955</c:v>
                </c:pt>
                <c:pt idx="71">
                  <c:v>1956</c:v>
                </c:pt>
                <c:pt idx="72">
                  <c:v>1957</c:v>
                </c:pt>
                <c:pt idx="73">
                  <c:v>1958</c:v>
                </c:pt>
                <c:pt idx="74">
                  <c:v>1959</c:v>
                </c:pt>
                <c:pt idx="75">
                  <c:v>1960</c:v>
                </c:pt>
                <c:pt idx="76">
                  <c:v>1961</c:v>
                </c:pt>
                <c:pt idx="77">
                  <c:v>1962</c:v>
                </c:pt>
                <c:pt idx="78">
                  <c:v>1963</c:v>
                </c:pt>
                <c:pt idx="79">
                  <c:v>1964</c:v>
                </c:pt>
                <c:pt idx="80">
                  <c:v>1965</c:v>
                </c:pt>
                <c:pt idx="81">
                  <c:v>1966</c:v>
                </c:pt>
                <c:pt idx="82">
                  <c:v>1967</c:v>
                </c:pt>
                <c:pt idx="83">
                  <c:v>1968</c:v>
                </c:pt>
                <c:pt idx="84">
                  <c:v>1969</c:v>
                </c:pt>
                <c:pt idx="85">
                  <c:v>1970</c:v>
                </c:pt>
                <c:pt idx="86">
                  <c:v>1971</c:v>
                </c:pt>
                <c:pt idx="87">
                  <c:v>1972</c:v>
                </c:pt>
                <c:pt idx="88">
                  <c:v>1973</c:v>
                </c:pt>
                <c:pt idx="89">
                  <c:v>1974</c:v>
                </c:pt>
                <c:pt idx="90">
                  <c:v>1975</c:v>
                </c:pt>
                <c:pt idx="91">
                  <c:v>1976</c:v>
                </c:pt>
                <c:pt idx="92">
                  <c:v>1977</c:v>
                </c:pt>
                <c:pt idx="93">
                  <c:v>1978</c:v>
                </c:pt>
                <c:pt idx="94">
                  <c:v>1979</c:v>
                </c:pt>
                <c:pt idx="95">
                  <c:v>1980</c:v>
                </c:pt>
                <c:pt idx="96">
                  <c:v>1981</c:v>
                </c:pt>
                <c:pt idx="97">
                  <c:v>1982</c:v>
                </c:pt>
                <c:pt idx="98">
                  <c:v>1983</c:v>
                </c:pt>
                <c:pt idx="99">
                  <c:v>1984</c:v>
                </c:pt>
                <c:pt idx="100">
                  <c:v>1985</c:v>
                </c:pt>
                <c:pt idx="101">
                  <c:v>1986</c:v>
                </c:pt>
                <c:pt idx="102">
                  <c:v>1987</c:v>
                </c:pt>
                <c:pt idx="103">
                  <c:v>1988</c:v>
                </c:pt>
                <c:pt idx="104">
                  <c:v>1989</c:v>
                </c:pt>
                <c:pt idx="105">
                  <c:v>1990</c:v>
                </c:pt>
                <c:pt idx="106">
                  <c:v>1991</c:v>
                </c:pt>
                <c:pt idx="107">
                  <c:v>1992</c:v>
                </c:pt>
                <c:pt idx="108">
                  <c:v>1993</c:v>
                </c:pt>
                <c:pt idx="109">
                  <c:v>1994</c:v>
                </c:pt>
                <c:pt idx="110">
                  <c:v>1995</c:v>
                </c:pt>
                <c:pt idx="111">
                  <c:v>1996</c:v>
                </c:pt>
                <c:pt idx="112">
                  <c:v>1997</c:v>
                </c:pt>
                <c:pt idx="113">
                  <c:v>1998</c:v>
                </c:pt>
                <c:pt idx="114">
                  <c:v>1999</c:v>
                </c:pt>
                <c:pt idx="115">
                  <c:v>2000</c:v>
                </c:pt>
                <c:pt idx="116">
                  <c:v>2001</c:v>
                </c:pt>
                <c:pt idx="117">
                  <c:v>2002</c:v>
                </c:pt>
                <c:pt idx="118">
                  <c:v>2003</c:v>
                </c:pt>
                <c:pt idx="119">
                  <c:v>2004</c:v>
                </c:pt>
                <c:pt idx="120">
                  <c:v>2005</c:v>
                </c:pt>
                <c:pt idx="121">
                  <c:v>2006</c:v>
                </c:pt>
                <c:pt idx="122">
                  <c:v>2007</c:v>
                </c:pt>
                <c:pt idx="123">
                  <c:v>2008</c:v>
                </c:pt>
                <c:pt idx="124">
                  <c:v>2009</c:v>
                </c:pt>
                <c:pt idx="125">
                  <c:v>2010</c:v>
                </c:pt>
                <c:pt idx="126">
                  <c:v>2011</c:v>
                </c:pt>
                <c:pt idx="127">
                  <c:v>2012</c:v>
                </c:pt>
                <c:pt idx="128">
                  <c:v>2013</c:v>
                </c:pt>
                <c:pt idx="129">
                  <c:v>2014</c:v>
                </c:pt>
                <c:pt idx="130">
                  <c:v>2015</c:v>
                </c:pt>
                <c:pt idx="131">
                  <c:v>2016</c:v>
                </c:pt>
                <c:pt idx="132">
                  <c:v>2017</c:v>
                </c:pt>
                <c:pt idx="133">
                  <c:v>2018</c:v>
                </c:pt>
                <c:pt idx="134">
                  <c:v>2019</c:v>
                </c:pt>
                <c:pt idx="135">
                  <c:v>2020</c:v>
                </c:pt>
              </c:numCache>
            </c:numRef>
          </c:cat>
          <c:val>
            <c:numRef>
              <c:f>Лист1!$D$2:$D$137</c:f>
              <c:numCache>
                <c:formatCode>General</c:formatCode>
                <c:ptCount val="13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A3-4B9D-9579-C82C2A4B34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51010176"/>
        <c:axId val="51016448"/>
      </c:lineChart>
      <c:catAx>
        <c:axId val="51010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Год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1016448"/>
        <c:crosses val="autoZero"/>
        <c:auto val="1"/>
        <c:lblAlgn val="ctr"/>
        <c:lblOffset val="100"/>
        <c:tickLblSkip val="1"/>
        <c:noMultiLvlLbl val="0"/>
      </c:catAx>
      <c:valAx>
        <c:axId val="51016448"/>
        <c:scaling>
          <c:orientation val="minMax"/>
          <c:max val="7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Уровень</a:t>
                </a:r>
                <a:r>
                  <a:rPr lang="ru-RU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воды</a:t>
                </a:r>
                <a:r>
                  <a:rPr lang="en-US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ru-RU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см</a:t>
                </a:r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293277453221573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1010176"/>
        <c:crosses val="autoZero"/>
        <c:crossBetween val="between"/>
        <c:majorUnit val="50"/>
      </c:valAx>
    </c:plotArea>
    <c:plotVisOnly val="1"/>
    <c:dispBlanksAs val="gap"/>
    <c:showDLblsOverMax val="0"/>
  </c:chart>
  <c:spPr>
    <a:solidFill>
      <a:schemeClr val="bg1">
        <a:alpha val="53000"/>
      </a:schemeClr>
    </a:solidFill>
    <a:ln>
      <a:solidFill>
        <a:schemeClr val="bg2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80533538195431"/>
          <c:y val="5.3291891145185802E-2"/>
          <c:w val="0.78259246857089271"/>
          <c:h val="0.78229106230142287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noFill/>
            </a:ln>
          </c:spPr>
          <c:trendline>
            <c:trendlineType val="poly"/>
            <c:order val="4"/>
            <c:dispRSqr val="0"/>
            <c:dispEq val="0"/>
          </c:trendline>
          <c:xVal>
            <c:numRef>
              <c:f>'3'!$D$3:$D$16</c:f>
              <c:numCache>
                <c:formatCode>General</c:formatCode>
                <c:ptCount val="14"/>
                <c:pt idx="0">
                  <c:v>75.400000000000006</c:v>
                </c:pt>
                <c:pt idx="1">
                  <c:v>18.7</c:v>
                </c:pt>
                <c:pt idx="2">
                  <c:v>36.5</c:v>
                </c:pt>
                <c:pt idx="3">
                  <c:v>149.69999999999999</c:v>
                </c:pt>
                <c:pt idx="4">
                  <c:v>56.04</c:v>
                </c:pt>
                <c:pt idx="5">
                  <c:v>123.99</c:v>
                </c:pt>
                <c:pt idx="6">
                  <c:v>32.69</c:v>
                </c:pt>
                <c:pt idx="7">
                  <c:v>18.100000000000001</c:v>
                </c:pt>
                <c:pt idx="8">
                  <c:v>20.9</c:v>
                </c:pt>
                <c:pt idx="9">
                  <c:v>83</c:v>
                </c:pt>
                <c:pt idx="10">
                  <c:v>82</c:v>
                </c:pt>
                <c:pt idx="11">
                  <c:v>80</c:v>
                </c:pt>
                <c:pt idx="12">
                  <c:v>47.3</c:v>
                </c:pt>
              </c:numCache>
            </c:numRef>
          </c:xVal>
          <c:yVal>
            <c:numRef>
              <c:f>'3'!$F$3:$F$16</c:f>
              <c:numCache>
                <c:formatCode>General</c:formatCode>
                <c:ptCount val="14"/>
                <c:pt idx="0">
                  <c:v>474</c:v>
                </c:pt>
                <c:pt idx="1">
                  <c:v>430</c:v>
                </c:pt>
                <c:pt idx="2">
                  <c:v>489</c:v>
                </c:pt>
                <c:pt idx="3">
                  <c:v>394</c:v>
                </c:pt>
                <c:pt idx="4">
                  <c:v>529</c:v>
                </c:pt>
                <c:pt idx="5">
                  <c:v>494</c:v>
                </c:pt>
                <c:pt idx="6">
                  <c:v>259</c:v>
                </c:pt>
                <c:pt idx="7">
                  <c:v>291</c:v>
                </c:pt>
                <c:pt idx="8">
                  <c:v>393</c:v>
                </c:pt>
                <c:pt idx="9">
                  <c:v>432</c:v>
                </c:pt>
                <c:pt idx="10">
                  <c:v>457</c:v>
                </c:pt>
                <c:pt idx="11">
                  <c:v>535</c:v>
                </c:pt>
                <c:pt idx="12">
                  <c:v>492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BB4-4612-826B-3D44174B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984912"/>
        <c:axId val="358988240"/>
      </c:scatterChart>
      <c:valAx>
        <c:axId val="358984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000" b="0" i="0" u="none" strike="noStrike" baseline="0" dirty="0" smtClean="0">
                    <a:effectLst/>
                  </a:rPr>
                  <a:t>Мутность, ЕМФ </a:t>
                </a:r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79092146548241571"/>
              <c:y val="0.9239680735240436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58988240"/>
        <c:crosses val="autoZero"/>
        <c:crossBetween val="midCat"/>
      </c:valAx>
      <c:valAx>
        <c:axId val="35898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Уровни воды, см над нулем графика</a:t>
                </a:r>
              </a:p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7.8688992653321924E-3"/>
              <c:y val="4.2943562564733376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5898491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>
        <a:alpha val="82000"/>
      </a:schemeClr>
    </a:solidFill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0006199419928"/>
          <c:y val="8.3180827886710246E-2"/>
          <c:w val="0.76195745224855937"/>
          <c:h val="0.72120341470276272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noFill/>
            </a:ln>
          </c:spPr>
          <c:xVal>
            <c:numRef>
              <c:f>'3'!$C$3:$C$16</c:f>
              <c:numCache>
                <c:formatCode>General</c:formatCode>
                <c:ptCount val="14"/>
                <c:pt idx="0">
                  <c:v>135.6</c:v>
                </c:pt>
                <c:pt idx="1">
                  <c:v>145</c:v>
                </c:pt>
                <c:pt idx="2">
                  <c:v>111</c:v>
                </c:pt>
                <c:pt idx="3">
                  <c:v>133</c:v>
                </c:pt>
                <c:pt idx="4">
                  <c:v>168</c:v>
                </c:pt>
                <c:pt idx="5">
                  <c:v>201</c:v>
                </c:pt>
                <c:pt idx="6">
                  <c:v>112</c:v>
                </c:pt>
                <c:pt idx="7">
                  <c:v>172</c:v>
                </c:pt>
                <c:pt idx="8">
                  <c:v>152</c:v>
                </c:pt>
                <c:pt idx="9">
                  <c:v>149</c:v>
                </c:pt>
                <c:pt idx="10">
                  <c:v>140</c:v>
                </c:pt>
                <c:pt idx="11">
                  <c:v>156</c:v>
                </c:pt>
                <c:pt idx="12">
                  <c:v>156</c:v>
                </c:pt>
              </c:numCache>
            </c:numRef>
          </c:xVal>
          <c:yVal>
            <c:numRef>
              <c:f>'3'!$F$3:$F$15</c:f>
              <c:numCache>
                <c:formatCode>General</c:formatCode>
                <c:ptCount val="13"/>
                <c:pt idx="0">
                  <c:v>474</c:v>
                </c:pt>
                <c:pt idx="1">
                  <c:v>430</c:v>
                </c:pt>
                <c:pt idx="2">
                  <c:v>489</c:v>
                </c:pt>
                <c:pt idx="3">
                  <c:v>394</c:v>
                </c:pt>
                <c:pt idx="4">
                  <c:v>529</c:v>
                </c:pt>
                <c:pt idx="5">
                  <c:v>494</c:v>
                </c:pt>
                <c:pt idx="6">
                  <c:v>259</c:v>
                </c:pt>
                <c:pt idx="7">
                  <c:v>291</c:v>
                </c:pt>
                <c:pt idx="8">
                  <c:v>393</c:v>
                </c:pt>
                <c:pt idx="9">
                  <c:v>432</c:v>
                </c:pt>
                <c:pt idx="10">
                  <c:v>457</c:v>
                </c:pt>
                <c:pt idx="11">
                  <c:v>535</c:v>
                </c:pt>
                <c:pt idx="12">
                  <c:v>492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32-4035-8BB5-E45CE5F849D4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'3'!$C$3:$C$16</c:f>
              <c:numCache>
                <c:formatCode>General</c:formatCode>
                <c:ptCount val="14"/>
                <c:pt idx="0">
                  <c:v>135.6</c:v>
                </c:pt>
                <c:pt idx="1">
                  <c:v>145</c:v>
                </c:pt>
                <c:pt idx="2">
                  <c:v>111</c:v>
                </c:pt>
                <c:pt idx="3">
                  <c:v>133</c:v>
                </c:pt>
                <c:pt idx="4">
                  <c:v>168</c:v>
                </c:pt>
                <c:pt idx="5">
                  <c:v>201</c:v>
                </c:pt>
                <c:pt idx="6">
                  <c:v>112</c:v>
                </c:pt>
                <c:pt idx="7">
                  <c:v>172</c:v>
                </c:pt>
                <c:pt idx="8">
                  <c:v>152</c:v>
                </c:pt>
                <c:pt idx="9">
                  <c:v>149</c:v>
                </c:pt>
                <c:pt idx="10">
                  <c:v>140</c:v>
                </c:pt>
                <c:pt idx="11">
                  <c:v>156</c:v>
                </c:pt>
                <c:pt idx="12">
                  <c:v>156</c:v>
                </c:pt>
              </c:numCache>
            </c:numRef>
          </c:xVal>
          <c:yVal>
            <c:numRef>
              <c:f>'3'!$F$3:$F$15</c:f>
              <c:numCache>
                <c:formatCode>General</c:formatCode>
                <c:ptCount val="13"/>
                <c:pt idx="0">
                  <c:v>474</c:v>
                </c:pt>
                <c:pt idx="1">
                  <c:v>430</c:v>
                </c:pt>
                <c:pt idx="2">
                  <c:v>489</c:v>
                </c:pt>
                <c:pt idx="3">
                  <c:v>394</c:v>
                </c:pt>
                <c:pt idx="4">
                  <c:v>529</c:v>
                </c:pt>
                <c:pt idx="5">
                  <c:v>494</c:v>
                </c:pt>
                <c:pt idx="6">
                  <c:v>259</c:v>
                </c:pt>
                <c:pt idx="7">
                  <c:v>291</c:v>
                </c:pt>
                <c:pt idx="8">
                  <c:v>393</c:v>
                </c:pt>
                <c:pt idx="9">
                  <c:v>432</c:v>
                </c:pt>
                <c:pt idx="10">
                  <c:v>457</c:v>
                </c:pt>
                <c:pt idx="11">
                  <c:v>535</c:v>
                </c:pt>
                <c:pt idx="12">
                  <c:v>492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832-4035-8BB5-E45CE5F84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984912"/>
        <c:axId val="358988240"/>
      </c:scatterChart>
      <c:valAx>
        <c:axId val="358984912"/>
        <c:scaling>
          <c:orientation val="minMax"/>
          <c:min val="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Цветность, град</a:t>
                </a:r>
              </a:p>
            </c:rich>
          </c:tx>
          <c:layout>
            <c:manualLayout>
              <c:xMode val="edge"/>
              <c:yMode val="edge"/>
              <c:x val="0.75642983135137343"/>
              <c:y val="0.9346710975485034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58988240"/>
        <c:crosses val="autoZero"/>
        <c:crossBetween val="midCat"/>
      </c:valAx>
      <c:valAx>
        <c:axId val="35898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b="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Уровни воды, см над нулем графика</a:t>
                </a:r>
              </a:p>
            </c:rich>
          </c:tx>
          <c:layout>
            <c:manualLayout>
              <c:xMode val="edge"/>
              <c:yMode val="edge"/>
              <c:x val="1.2294738763662851E-2"/>
              <c:y val="8.8105929310435371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5898491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>
        <a:alpha val="82000"/>
      </a:schemeClr>
    </a:solidFill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97324513753767"/>
          <c:y val="6.3649930292379281E-2"/>
          <c:w val="0.76448729072823607"/>
          <c:h val="0.76277703091991533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'3'!$E$3:$E$15</c:f>
              <c:numCache>
                <c:formatCode>General</c:formatCode>
                <c:ptCount val="13"/>
                <c:pt idx="0">
                  <c:v>26.21</c:v>
                </c:pt>
                <c:pt idx="1">
                  <c:v>23.26</c:v>
                </c:pt>
                <c:pt idx="2">
                  <c:v>18.98</c:v>
                </c:pt>
                <c:pt idx="3">
                  <c:v>28.94</c:v>
                </c:pt>
                <c:pt idx="4">
                  <c:v>28.7</c:v>
                </c:pt>
                <c:pt idx="5">
                  <c:v>26</c:v>
                </c:pt>
                <c:pt idx="6">
                  <c:v>20</c:v>
                </c:pt>
                <c:pt idx="7">
                  <c:v>28</c:v>
                </c:pt>
                <c:pt idx="8">
                  <c:v>25</c:v>
                </c:pt>
                <c:pt idx="9">
                  <c:v>32</c:v>
                </c:pt>
                <c:pt idx="10">
                  <c:v>29</c:v>
                </c:pt>
                <c:pt idx="11">
                  <c:v>25</c:v>
                </c:pt>
                <c:pt idx="12">
                  <c:v>25</c:v>
                </c:pt>
              </c:numCache>
            </c:numRef>
          </c:xVal>
          <c:yVal>
            <c:numRef>
              <c:f>'3'!$F$3:$F$15</c:f>
              <c:numCache>
                <c:formatCode>General</c:formatCode>
                <c:ptCount val="13"/>
                <c:pt idx="0">
                  <c:v>474</c:v>
                </c:pt>
                <c:pt idx="1">
                  <c:v>430</c:v>
                </c:pt>
                <c:pt idx="2">
                  <c:v>489</c:v>
                </c:pt>
                <c:pt idx="3">
                  <c:v>394</c:v>
                </c:pt>
                <c:pt idx="4">
                  <c:v>529</c:v>
                </c:pt>
                <c:pt idx="5">
                  <c:v>494</c:v>
                </c:pt>
                <c:pt idx="6">
                  <c:v>259</c:v>
                </c:pt>
                <c:pt idx="7">
                  <c:v>291</c:v>
                </c:pt>
                <c:pt idx="8">
                  <c:v>393</c:v>
                </c:pt>
                <c:pt idx="9">
                  <c:v>432</c:v>
                </c:pt>
                <c:pt idx="10">
                  <c:v>457</c:v>
                </c:pt>
                <c:pt idx="11">
                  <c:v>535</c:v>
                </c:pt>
                <c:pt idx="12">
                  <c:v>492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237-41FD-B5C2-628746F61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984912"/>
        <c:axId val="358988240"/>
      </c:scatterChart>
      <c:valAx>
        <c:axId val="358984912"/>
        <c:scaling>
          <c:orientation val="minMax"/>
          <c:min val="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Окисляемость, мгО2/дм3</a:t>
                </a:r>
              </a:p>
            </c:rich>
          </c:tx>
          <c:layout>
            <c:manualLayout>
              <c:xMode val="edge"/>
              <c:yMode val="edge"/>
              <c:x val="0.61927204543536196"/>
              <c:y val="0.9179204621481138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58988240"/>
        <c:crosses val="autoZero"/>
        <c:crossBetween val="midCat"/>
      </c:valAx>
      <c:valAx>
        <c:axId val="35898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Уровни воды, см над нулем графика</a:t>
                </a:r>
              </a:p>
            </c:rich>
          </c:tx>
          <c:layout>
            <c:manualLayout>
              <c:xMode val="edge"/>
              <c:yMode val="edge"/>
              <c:x val="1.5892529130642742E-2"/>
              <c:y val="6.2757803653595665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5898491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>
        <a:alpha val="82000"/>
      </a:schemeClr>
    </a:solidFill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96D1-C959-414F-8534-EA5177629635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6134-ABDB-42FA-B2D0-3480421F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085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96D1-C959-414F-8534-EA5177629635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6134-ABDB-42FA-B2D0-3480421F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47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96D1-C959-414F-8534-EA5177629635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6134-ABDB-42FA-B2D0-3480421F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04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96D1-C959-414F-8534-EA5177629635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6134-ABDB-42FA-B2D0-3480421F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96D1-C959-414F-8534-EA5177629635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6134-ABDB-42FA-B2D0-3480421F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2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96D1-C959-414F-8534-EA5177629635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6134-ABDB-42FA-B2D0-3480421F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2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96D1-C959-414F-8534-EA5177629635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6134-ABDB-42FA-B2D0-3480421F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09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96D1-C959-414F-8534-EA5177629635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6134-ABDB-42FA-B2D0-3480421F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3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96D1-C959-414F-8534-EA5177629635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6134-ABDB-42FA-B2D0-3480421F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2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96D1-C959-414F-8534-EA5177629635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6134-ABDB-42FA-B2D0-3480421F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42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96D1-C959-414F-8534-EA5177629635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6134-ABDB-42FA-B2D0-3480421F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13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396D1-C959-414F-8534-EA5177629635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46134-ABDB-42FA-B2D0-3480421F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4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3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chart" Target="../charts/chart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1950" y="0"/>
            <a:ext cx="736282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82" t="2233" r="1782" b="3970"/>
          <a:stretch/>
        </p:blipFill>
        <p:spPr>
          <a:xfrm>
            <a:off x="7724776" y="1914525"/>
            <a:ext cx="4467224" cy="3543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24775" y="5457825"/>
            <a:ext cx="44672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«Потенциал будущего»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«Молодежное творчество»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Вологда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vuzomaniya.ru/wp-content/uploads/2018/10/3903fc2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247650"/>
            <a:ext cx="10668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3.userapi.com/impg/M2EczvB7h_BnnRhT5OJ8KkDMWSuf8ZeIBa4dpA/EtM9nfODxIE.jpg?size=2560x1811&amp;quality=96&amp;sign=bdf58005a979c4d43ef729908eb8c898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1" r="20119"/>
          <a:stretch/>
        </p:blipFill>
        <p:spPr bwMode="auto">
          <a:xfrm>
            <a:off x="9467849" y="147935"/>
            <a:ext cx="1114581" cy="132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10.userapi.com/impg/c857636/v857636923/16c8dd/0QmSntCrNLQ.jpg?size=562x402&amp;quality=96&amp;sign=dbb9f325be29731659d72f5bb6b7188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5" t="15878" r="27130" b="14663"/>
          <a:stretch/>
        </p:blipFill>
        <p:spPr bwMode="auto">
          <a:xfrm>
            <a:off x="10668000" y="247650"/>
            <a:ext cx="11811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ятиугольник 7"/>
          <p:cNvSpPr/>
          <p:nvPr/>
        </p:nvSpPr>
        <p:spPr>
          <a:xfrm>
            <a:off x="0" y="2219325"/>
            <a:ext cx="7724775" cy="293370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2900" y="2470815"/>
            <a:ext cx="63960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И РАЗРАБОТКА МЕРОПРИЯТИЙ ПО ОБЕСПЕЧЕНИЮ БЕЗОПАСНОСТИ ПИТЬЕВОГО ВОДОСНАБЖЕНИЯ ПУТЁМ УЛУЧШЕНИЯ ЭКОЛОГИЧЕСКОЙ ОБСТАНОВКИ НА ВОДОСБОРЕ ПОВЕРХНОСТНОГО ВОДОИСТОЧНИКА НА ПРИМЕРЕ РЕКИ ВОЛОГДА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1950" y="539115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авторов НТП: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Стеблева Ирина Владимировна, аспирант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Кисилевич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Владимировна, студент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НТП: Лебедева Е.А., доцент, канд.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95362" y="45781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«Вологодский государственный университет» Инженерно-строительный институт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теплогазоводоснабжения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5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Прямоугольник 1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4000"/>
            </a:blip>
            <a:srcRect/>
            <a:stretch>
              <a:fillRect t="-1227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Snip Single Corner Rectangle 1">
            <a:extLst>
              <a:ext uri="{FF2B5EF4-FFF2-40B4-BE49-F238E27FC236}">
                <a16:creationId xmlns:a16="http://schemas.microsoft.com/office/drawing/2014/main" id="{81137DEF-22DF-4E4F-94D8-F6E61DC597D4}"/>
              </a:ext>
            </a:extLst>
          </p:cNvPr>
          <p:cNvSpPr/>
          <p:nvPr/>
        </p:nvSpPr>
        <p:spPr>
          <a:xfrm>
            <a:off x="943582" y="2098338"/>
            <a:ext cx="4752000" cy="1908000"/>
          </a:xfrm>
          <a:prstGeom prst="snip1Rect">
            <a:avLst>
              <a:gd name="adj" fmla="val 50000"/>
            </a:avLst>
          </a:prstGeom>
          <a:solidFill>
            <a:schemeClr val="bg1">
              <a:alpha val="75000"/>
            </a:schemeClr>
          </a:solid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Snip Single Corner Rectangle 2">
            <a:extLst>
              <a:ext uri="{FF2B5EF4-FFF2-40B4-BE49-F238E27FC236}">
                <a16:creationId xmlns:a16="http://schemas.microsoft.com/office/drawing/2014/main" id="{6E1E9BF7-603F-4889-85C9-C9DE8BA3A5B2}"/>
              </a:ext>
            </a:extLst>
          </p:cNvPr>
          <p:cNvSpPr/>
          <p:nvPr/>
        </p:nvSpPr>
        <p:spPr>
          <a:xfrm flipH="1">
            <a:off x="6471942" y="2098338"/>
            <a:ext cx="4752000" cy="1908000"/>
          </a:xfrm>
          <a:prstGeom prst="snip1Rect">
            <a:avLst>
              <a:gd name="adj" fmla="val 50000"/>
            </a:avLst>
          </a:prstGeom>
          <a:solidFill>
            <a:schemeClr val="bg1">
              <a:alpha val="75000"/>
            </a:schemeClr>
          </a:solidFill>
          <a:ln w="63500"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8" name="Snip Single Corner Rectangle 3">
            <a:extLst>
              <a:ext uri="{FF2B5EF4-FFF2-40B4-BE49-F238E27FC236}">
                <a16:creationId xmlns:a16="http://schemas.microsoft.com/office/drawing/2014/main" id="{07C06604-9826-43DA-BDAB-3C6D1D9A4F66}"/>
              </a:ext>
            </a:extLst>
          </p:cNvPr>
          <p:cNvSpPr/>
          <p:nvPr/>
        </p:nvSpPr>
        <p:spPr>
          <a:xfrm flipV="1">
            <a:off x="943582" y="4249079"/>
            <a:ext cx="4752000" cy="1908000"/>
          </a:xfrm>
          <a:prstGeom prst="snip1Rect">
            <a:avLst>
              <a:gd name="adj" fmla="val 50000"/>
            </a:avLst>
          </a:prstGeom>
          <a:solidFill>
            <a:schemeClr val="bg1">
              <a:alpha val="75000"/>
            </a:schemeClr>
          </a:solidFill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9" name="Snip Single Corner Rectangle 4">
            <a:extLst>
              <a:ext uri="{FF2B5EF4-FFF2-40B4-BE49-F238E27FC236}">
                <a16:creationId xmlns:a16="http://schemas.microsoft.com/office/drawing/2014/main" id="{F7C13A5F-C26B-451E-A141-61BB4B9653BE}"/>
              </a:ext>
            </a:extLst>
          </p:cNvPr>
          <p:cNvSpPr/>
          <p:nvPr/>
        </p:nvSpPr>
        <p:spPr>
          <a:xfrm flipH="1" flipV="1">
            <a:off x="6471942" y="4249079"/>
            <a:ext cx="4752000" cy="1908000"/>
          </a:xfrm>
          <a:prstGeom prst="snip1Rect">
            <a:avLst>
              <a:gd name="adj" fmla="val 50000"/>
            </a:avLst>
          </a:prstGeom>
          <a:solidFill>
            <a:schemeClr val="bg1">
              <a:alpha val="75000"/>
            </a:schemeClr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Rounded Rectangle 5">
            <a:extLst>
              <a:ext uri="{FF2B5EF4-FFF2-40B4-BE49-F238E27FC236}">
                <a16:creationId xmlns:a16="http://schemas.microsoft.com/office/drawing/2014/main" id="{E3E9C9AF-1D0F-4272-BB6E-38941271D3A8}"/>
              </a:ext>
            </a:extLst>
          </p:cNvPr>
          <p:cNvSpPr/>
          <p:nvPr/>
        </p:nvSpPr>
        <p:spPr>
          <a:xfrm>
            <a:off x="4981528" y="3390338"/>
            <a:ext cx="2326658" cy="140681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1" name="Group 9">
            <a:extLst>
              <a:ext uri="{FF2B5EF4-FFF2-40B4-BE49-F238E27FC236}">
                <a16:creationId xmlns:a16="http://schemas.microsoft.com/office/drawing/2014/main" id="{AA3AEF30-BDC8-45C5-99EA-FE049C0BB458}"/>
              </a:ext>
            </a:extLst>
          </p:cNvPr>
          <p:cNvGrpSpPr/>
          <p:nvPr/>
        </p:nvGrpSpPr>
        <p:grpSpPr>
          <a:xfrm>
            <a:off x="5250375" y="3810262"/>
            <a:ext cx="1736704" cy="650414"/>
            <a:chOff x="3745865" y="3509211"/>
            <a:chExt cx="1736704" cy="650414"/>
          </a:xfrm>
        </p:grpSpPr>
        <p:sp>
          <p:nvSpPr>
            <p:cNvPr id="92" name="Text Placeholder 12">
              <a:extLst>
                <a:ext uri="{FF2B5EF4-FFF2-40B4-BE49-F238E27FC236}">
                  <a16:creationId xmlns:a16="http://schemas.microsoft.com/office/drawing/2014/main" id="{AAC31557-E3D5-4A78-8020-28B69A25D86F}"/>
                </a:ext>
              </a:extLst>
            </p:cNvPr>
            <p:cNvSpPr txBox="1">
              <a:spLocks/>
            </p:cNvSpPr>
            <p:nvPr/>
          </p:nvSpPr>
          <p:spPr>
            <a:xfrm>
              <a:off x="3745865" y="3765100"/>
              <a:ext cx="1684444" cy="394525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3" name="Text Placeholder 13">
              <a:extLst>
                <a:ext uri="{FF2B5EF4-FFF2-40B4-BE49-F238E27FC236}">
                  <a16:creationId xmlns:a16="http://schemas.microsoft.com/office/drawing/2014/main" id="{E134B302-8B07-46A3-9514-525392F622C7}"/>
                </a:ext>
              </a:extLst>
            </p:cNvPr>
            <p:cNvSpPr txBox="1">
              <a:spLocks/>
            </p:cNvSpPr>
            <p:nvPr/>
          </p:nvSpPr>
          <p:spPr>
            <a:xfrm>
              <a:off x="3798125" y="3509211"/>
              <a:ext cx="1684444" cy="258088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Ресурсы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64E7414C-F994-4632-A06F-32CA0CD4994F}"/>
              </a:ext>
            </a:extLst>
          </p:cNvPr>
          <p:cNvSpPr txBox="1"/>
          <p:nvPr/>
        </p:nvSpPr>
        <p:spPr>
          <a:xfrm>
            <a:off x="5112445" y="1839246"/>
            <a:ext cx="9883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6000" b="1" dirty="0" smtClean="0">
                <a:solidFill>
                  <a:schemeClr val="accent4"/>
                </a:solidFill>
                <a:cs typeface="Arial" pitchFamily="34" charset="0"/>
              </a:rPr>
              <a:t>1</a:t>
            </a:r>
            <a:endParaRPr lang="ko-KR" altLang="en-US" sz="60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2AB3F52-46D8-455D-ADA4-6266568A1F0B}"/>
              </a:ext>
            </a:extLst>
          </p:cNvPr>
          <p:cNvSpPr txBox="1"/>
          <p:nvPr/>
        </p:nvSpPr>
        <p:spPr>
          <a:xfrm>
            <a:off x="6086673" y="1848713"/>
            <a:ext cx="9883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6000" b="1" dirty="0" smtClean="0">
                <a:solidFill>
                  <a:schemeClr val="bg2">
                    <a:lumMod val="50000"/>
                  </a:schemeClr>
                </a:solidFill>
                <a:cs typeface="Arial" pitchFamily="34" charset="0"/>
              </a:rPr>
              <a:t>2</a:t>
            </a:r>
            <a:endParaRPr lang="ko-KR" altLang="en-US" sz="6000" b="1" dirty="0">
              <a:solidFill>
                <a:schemeClr val="bg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4933342-1AE3-4002-BAAD-A871756A58E9}"/>
              </a:ext>
            </a:extLst>
          </p:cNvPr>
          <p:cNvSpPr txBox="1"/>
          <p:nvPr/>
        </p:nvSpPr>
        <p:spPr>
          <a:xfrm>
            <a:off x="5103018" y="5384856"/>
            <a:ext cx="9883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6000" b="1" dirty="0">
                <a:solidFill>
                  <a:schemeClr val="accent6"/>
                </a:solidFill>
                <a:cs typeface="Arial" pitchFamily="34" charset="0"/>
              </a:rPr>
              <a:t>3</a:t>
            </a:r>
            <a:endParaRPr lang="ko-KR" altLang="en-US" sz="6000" b="1" dirty="0">
              <a:solidFill>
                <a:schemeClr val="accent6"/>
              </a:solidFill>
              <a:cs typeface="Arial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6610333-B10D-4066-961C-21F898BF8EE6}"/>
              </a:ext>
            </a:extLst>
          </p:cNvPr>
          <p:cNvSpPr txBox="1"/>
          <p:nvPr/>
        </p:nvSpPr>
        <p:spPr>
          <a:xfrm>
            <a:off x="6077246" y="5384856"/>
            <a:ext cx="98834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6000" b="1" dirty="0" smtClean="0">
                <a:solidFill>
                  <a:schemeClr val="accent2"/>
                </a:solidFill>
                <a:cs typeface="Arial" pitchFamily="34" charset="0"/>
              </a:rPr>
              <a:t>4</a:t>
            </a:r>
            <a:endParaRPr lang="ko-KR" altLang="en-US" sz="60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A43D61E-61BA-463A-A292-D539EA245A5C}"/>
              </a:ext>
            </a:extLst>
          </p:cNvPr>
          <p:cNvSpPr txBox="1"/>
          <p:nvPr/>
        </p:nvSpPr>
        <p:spPr>
          <a:xfrm>
            <a:off x="1032867" y="2512750"/>
            <a:ext cx="3398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Лабораторный фонд кафедры </a:t>
            </a:r>
            <a:r>
              <a:rPr lang="ru-RU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теплогазоводоснабжения</a:t>
            </a:r>
            <a:r>
              <a:rPr lang="ru-RU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ВоГУ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5158FB6-25BC-496A-9C11-D2F095F5E6BC}"/>
              </a:ext>
            </a:extLst>
          </p:cNvPr>
          <p:cNvSpPr txBox="1"/>
          <p:nvPr/>
        </p:nvSpPr>
        <p:spPr>
          <a:xfrm>
            <a:off x="1037216" y="4387471"/>
            <a:ext cx="351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Доступ в базы данных (</a:t>
            </a:r>
            <a:r>
              <a:rPr lang="ru-RU" dirty="0" err="1"/>
              <a:t>WoS</a:t>
            </a:r>
            <a:r>
              <a:rPr lang="ru-RU" dirty="0"/>
              <a:t>, </a:t>
            </a:r>
            <a:r>
              <a:rPr lang="ru-RU" dirty="0" err="1"/>
              <a:t>Scopus</a:t>
            </a:r>
            <a:r>
              <a:rPr lang="ru-RU" dirty="0"/>
              <a:t>) и библиотечный фонд ФГБОУ </a:t>
            </a:r>
            <a:r>
              <a:rPr lang="ru-RU" dirty="0" err="1"/>
              <a:t>ВоГУ</a:t>
            </a:r>
            <a:r>
              <a:rPr lang="ru-RU" dirty="0"/>
              <a:t>, для поиска необходимой информации по теме исследования.</a:t>
            </a:r>
            <a:endParaRPr lang="ko-KR" altLang="en-US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DCE5233-0D12-4A30-B22B-D6C4B35AD2C8}"/>
              </a:ext>
            </a:extLst>
          </p:cNvPr>
          <p:cNvSpPr txBox="1"/>
          <p:nvPr/>
        </p:nvSpPr>
        <p:spPr>
          <a:xfrm>
            <a:off x="7548039" y="2208586"/>
            <a:ext cx="35893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r"/>
            <a:r>
              <a:rPr lang="ru-RU" dirty="0"/>
              <a:t>Профессиональная помощь сотрудников ФГБОУ </a:t>
            </a:r>
            <a:r>
              <a:rPr lang="ru-RU" dirty="0" err="1"/>
              <a:t>ВоГУ</a:t>
            </a:r>
            <a:r>
              <a:rPr lang="ru-RU" dirty="0"/>
              <a:t>, в </a:t>
            </a:r>
            <a:r>
              <a:rPr lang="ru-RU" dirty="0" err="1"/>
              <a:t>т.ч</a:t>
            </a:r>
            <a:r>
              <a:rPr lang="ru-RU" dirty="0"/>
              <a:t>. занимающихся вопросами получения патентов и реализацией проектов.</a:t>
            </a:r>
            <a:endParaRPr lang="ko-KR" alt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984D6AD-D573-467D-983D-14087380E79B}"/>
              </a:ext>
            </a:extLst>
          </p:cNvPr>
          <p:cNvSpPr txBox="1"/>
          <p:nvPr/>
        </p:nvSpPr>
        <p:spPr>
          <a:xfrm>
            <a:off x="7587937" y="4387471"/>
            <a:ext cx="350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Возможность сотрудничества с предприятиями </a:t>
            </a:r>
            <a:r>
              <a:rPr lang="ru-RU" dirty="0" smtClean="0"/>
              <a:t>(</a:t>
            </a:r>
            <a:r>
              <a:rPr lang="ru-RU" dirty="0"/>
              <a:t>МУП ЖКХ </a:t>
            </a:r>
            <a:r>
              <a:rPr lang="ru-RU" dirty="0" err="1"/>
              <a:t>Вологдагорводоканал</a:t>
            </a:r>
            <a:r>
              <a:rPr lang="ru-RU" dirty="0"/>
              <a:t>) с целью получения данных о качестве воды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10" name="Rectangle 9">
            <a:extLst>
              <a:ext uri="{FF2B5EF4-FFF2-40B4-BE49-F238E27FC236}">
                <a16:creationId xmlns:a16="http://schemas.microsoft.com/office/drawing/2014/main" id="{1888BBB4-CF8E-4A5E-8A44-BD1A28211AAA}"/>
              </a:ext>
            </a:extLst>
          </p:cNvPr>
          <p:cNvSpPr/>
          <p:nvPr/>
        </p:nvSpPr>
        <p:spPr>
          <a:xfrm>
            <a:off x="4521778" y="5077186"/>
            <a:ext cx="420559" cy="393681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11" name="Rectangle 36">
            <a:extLst>
              <a:ext uri="{FF2B5EF4-FFF2-40B4-BE49-F238E27FC236}">
                <a16:creationId xmlns:a16="http://schemas.microsoft.com/office/drawing/2014/main" id="{66C7D24F-DD13-4329-9F77-54BE6CB7D95C}"/>
              </a:ext>
            </a:extLst>
          </p:cNvPr>
          <p:cNvSpPr/>
          <p:nvPr/>
        </p:nvSpPr>
        <p:spPr>
          <a:xfrm>
            <a:off x="-21109036" y="-163061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12" name="Oval 21">
            <a:extLst>
              <a:ext uri="{FF2B5EF4-FFF2-40B4-BE49-F238E27FC236}">
                <a16:creationId xmlns:a16="http://schemas.microsoft.com/office/drawing/2014/main" id="{2BECDA0A-BCC0-4861-930C-BE058D7FD1FB}"/>
              </a:ext>
            </a:extLst>
          </p:cNvPr>
          <p:cNvSpPr>
            <a:spLocks noChangeAspect="1"/>
          </p:cNvSpPr>
          <p:nvPr/>
        </p:nvSpPr>
        <p:spPr>
          <a:xfrm>
            <a:off x="7128412" y="2666100"/>
            <a:ext cx="452743" cy="45652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79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13" name="Rectangle 16">
            <a:extLst>
              <a:ext uri="{FF2B5EF4-FFF2-40B4-BE49-F238E27FC236}">
                <a16:creationId xmlns:a16="http://schemas.microsoft.com/office/drawing/2014/main" id="{BF3F23E8-4CF0-494D-B484-D158D1464974}"/>
              </a:ext>
            </a:extLst>
          </p:cNvPr>
          <p:cNvSpPr/>
          <p:nvPr/>
        </p:nvSpPr>
        <p:spPr>
          <a:xfrm rot="2700000">
            <a:off x="7226666" y="4964317"/>
            <a:ext cx="339446" cy="608564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2050" name="Picture 2" descr="https://static.vecteezy.com/system/resources/previews/000/339/624/original/vector-glyph-multi-color-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0039" y1="36406" x2="50039" y2="3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778" y="2666100"/>
            <a:ext cx="493567" cy="49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ятиугольник 115"/>
          <p:cNvSpPr/>
          <p:nvPr/>
        </p:nvSpPr>
        <p:spPr>
          <a:xfrm>
            <a:off x="0" y="71120"/>
            <a:ext cx="10220960" cy="74168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/>
          <p:cNvSpPr/>
          <p:nvPr/>
        </p:nvSpPr>
        <p:spPr>
          <a:xfrm>
            <a:off x="0" y="161827"/>
            <a:ext cx="9601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ИМЕЮЩИХСЯ РЕСУРСОВ ДЛЯ РЕАЛИЗАЦИИ</a:t>
            </a:r>
          </a:p>
        </p:txBody>
      </p:sp>
      <p:sp>
        <p:nvSpPr>
          <p:cNvPr id="118" name="Блок-схема: документ 117"/>
          <p:cNvSpPr/>
          <p:nvPr/>
        </p:nvSpPr>
        <p:spPr>
          <a:xfrm>
            <a:off x="11280966" y="0"/>
            <a:ext cx="901263" cy="812800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29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с одним вырезанным углом 33"/>
          <p:cNvSpPr/>
          <p:nvPr/>
        </p:nvSpPr>
        <p:spPr>
          <a:xfrm>
            <a:off x="-12646" y="0"/>
            <a:ext cx="7594878" cy="6858000"/>
          </a:xfrm>
          <a:prstGeom prst="snip1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12">
            <a:extLst>
              <a:ext uri="{FF2B5EF4-FFF2-40B4-BE49-F238E27FC236}">
                <a16:creationId xmlns:a16="http://schemas.microsoft.com/office/drawing/2014/main" id="{763FF770-D07E-46E3-97C8-FA60C0FBC24F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7453698" y="1748266"/>
            <a:ext cx="1165009" cy="257820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BAF2BB7B-E4D0-4096-AA3B-E5609030CBBB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7453698" y="1748266"/>
            <a:ext cx="1570327" cy="145236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EBECBF2F-C007-42B1-BB09-7A95EF1C1335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7529279" y="1715406"/>
            <a:ext cx="1469959" cy="1992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6">
            <a:extLst>
              <a:ext uri="{FF2B5EF4-FFF2-40B4-BE49-F238E27FC236}">
                <a16:creationId xmlns:a16="http://schemas.microsoft.com/office/drawing/2014/main" id="{2E16D446-9E8C-405B-BD09-6E062FB899BA}"/>
              </a:ext>
            </a:extLst>
          </p:cNvPr>
          <p:cNvSpPr/>
          <p:nvPr/>
        </p:nvSpPr>
        <p:spPr>
          <a:xfrm>
            <a:off x="6717146" y="1063377"/>
            <a:ext cx="1520531" cy="1463055"/>
          </a:xfrm>
          <a:prstGeom prst="ellipse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17">
            <a:extLst>
              <a:ext uri="{FF2B5EF4-FFF2-40B4-BE49-F238E27FC236}">
                <a16:creationId xmlns:a16="http://schemas.microsoft.com/office/drawing/2014/main" id="{11C47881-1B3D-4EDC-9D84-1BFDB488EDB2}"/>
              </a:ext>
            </a:extLst>
          </p:cNvPr>
          <p:cNvSpPr/>
          <p:nvPr/>
        </p:nvSpPr>
        <p:spPr>
          <a:xfrm>
            <a:off x="8999238" y="2892784"/>
            <a:ext cx="916465" cy="9164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18">
            <a:extLst>
              <a:ext uri="{FF2B5EF4-FFF2-40B4-BE49-F238E27FC236}">
                <a16:creationId xmlns:a16="http://schemas.microsoft.com/office/drawing/2014/main" id="{D141ED69-69D6-4DB7-BF68-54354C998A3D}"/>
              </a:ext>
            </a:extLst>
          </p:cNvPr>
          <p:cNvSpPr/>
          <p:nvPr/>
        </p:nvSpPr>
        <p:spPr>
          <a:xfrm>
            <a:off x="8369427" y="4326470"/>
            <a:ext cx="916465" cy="9164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20">
            <a:extLst>
              <a:ext uri="{FF2B5EF4-FFF2-40B4-BE49-F238E27FC236}">
                <a16:creationId xmlns:a16="http://schemas.microsoft.com/office/drawing/2014/main" id="{B81854BC-4F94-40A5-B53F-824261E31C09}"/>
              </a:ext>
            </a:extLst>
          </p:cNvPr>
          <p:cNvSpPr/>
          <p:nvPr/>
        </p:nvSpPr>
        <p:spPr>
          <a:xfrm>
            <a:off x="8999238" y="1456414"/>
            <a:ext cx="916465" cy="9164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54A5-64F0-4C60-A78F-733E25A953EC}"/>
              </a:ext>
            </a:extLst>
          </p:cNvPr>
          <p:cNvSpPr txBox="1"/>
          <p:nvPr/>
        </p:nvSpPr>
        <p:spPr>
          <a:xfrm>
            <a:off x="9915703" y="1372941"/>
            <a:ext cx="2155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системе повышения квалификации работников ЖКХ Вологодской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области;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F741B9-3A74-4FBE-8208-E5B13F846967}"/>
              </a:ext>
            </a:extLst>
          </p:cNvPr>
          <p:cNvSpPr txBox="1"/>
          <p:nvPr/>
        </p:nvSpPr>
        <p:spPr>
          <a:xfrm>
            <a:off x="9867506" y="2902936"/>
            <a:ext cx="235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ru-RU" dirty="0"/>
              <a:t>Администрацией города Вологды и МУП ЖКХ «</a:t>
            </a:r>
            <a:r>
              <a:rPr lang="ru-RU" dirty="0" err="1"/>
              <a:t>Вологдагорводоканал</a:t>
            </a:r>
            <a:r>
              <a:rPr lang="ru-RU" dirty="0"/>
              <a:t>»;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4DC165-AC17-4BB5-9BC8-4E1F4B59A8DE}"/>
              </a:ext>
            </a:extLst>
          </p:cNvPr>
          <p:cNvSpPr txBox="1"/>
          <p:nvPr/>
        </p:nvSpPr>
        <p:spPr>
          <a:xfrm>
            <a:off x="9343383" y="4326470"/>
            <a:ext cx="25951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ru-RU" dirty="0"/>
              <a:t>научными и образовательными организациями в качестве нового научно-образовательного курса «Управление качеством поверхностных водоисточников в условиях Вологодской области».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D1B9BB-51BE-4865-A860-98AB6482DD28}"/>
              </a:ext>
            </a:extLst>
          </p:cNvPr>
          <p:cNvSpPr txBox="1"/>
          <p:nvPr/>
        </p:nvSpPr>
        <p:spPr>
          <a:xfrm>
            <a:off x="6654060" y="1600282"/>
            <a:ext cx="164670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результатов НИР:</a:t>
            </a:r>
            <a:endParaRPr lang="ko-KR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 Same Side Corner Rectangle 11">
            <a:extLst>
              <a:ext uri="{FF2B5EF4-FFF2-40B4-BE49-F238E27FC236}">
                <a16:creationId xmlns:a16="http://schemas.microsoft.com/office/drawing/2014/main" id="{061A4531-BD64-4450-8865-0F58EA83CFA7}"/>
              </a:ext>
            </a:extLst>
          </p:cNvPr>
          <p:cNvSpPr>
            <a:spLocks noChangeAspect="1"/>
          </p:cNvSpPr>
          <p:nvPr/>
        </p:nvSpPr>
        <p:spPr>
          <a:xfrm rot="9900000">
            <a:off x="9273991" y="3214276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7" name="Oval 21">
            <a:extLst>
              <a:ext uri="{FF2B5EF4-FFF2-40B4-BE49-F238E27FC236}">
                <a16:creationId xmlns:a16="http://schemas.microsoft.com/office/drawing/2014/main" id="{2EB5B527-AA99-4F6A-8FF9-67F0F44434C9}"/>
              </a:ext>
            </a:extLst>
          </p:cNvPr>
          <p:cNvSpPr>
            <a:spLocks noChangeAspect="1"/>
          </p:cNvSpPr>
          <p:nvPr/>
        </p:nvSpPr>
        <p:spPr>
          <a:xfrm>
            <a:off x="8642120" y="4585358"/>
            <a:ext cx="381905" cy="38509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1888BBB4-CF8E-4A5E-8A44-BD1A28211AAA}"/>
              </a:ext>
            </a:extLst>
          </p:cNvPr>
          <p:cNvSpPr/>
          <p:nvPr/>
        </p:nvSpPr>
        <p:spPr>
          <a:xfrm>
            <a:off x="9280920" y="1745919"/>
            <a:ext cx="355692" cy="33126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C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0744" y="1120792"/>
            <a:ext cx="705908" cy="6274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4690" y="3400320"/>
            <a:ext cx="4895176" cy="34576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46" y="3410918"/>
            <a:ext cx="2451258" cy="34470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BD754A5-64F0-4C60-A78F-733E25A953EC}"/>
              </a:ext>
            </a:extLst>
          </p:cNvPr>
          <p:cNvSpPr txBox="1"/>
          <p:nvPr/>
        </p:nvSpPr>
        <p:spPr>
          <a:xfrm>
            <a:off x="225538" y="1144289"/>
            <a:ext cx="5763207" cy="1963103"/>
          </a:xfrm>
          <a:prstGeom prst="snip1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Письма поддержки потенциальных заказчиков, подтверждающие важность освоения предлагаемых инновационных технологий для обеспечения устойчивого экологического и экономического развития региона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0" y="71120"/>
            <a:ext cx="10220960" cy="74168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" y="161827"/>
            <a:ext cx="599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</a:t>
            </a:r>
          </a:p>
        </p:txBody>
      </p:sp>
      <p:sp>
        <p:nvSpPr>
          <p:cNvPr id="37" name="Блок-схема: документ 36"/>
          <p:cNvSpPr/>
          <p:nvPr/>
        </p:nvSpPr>
        <p:spPr>
          <a:xfrm>
            <a:off x="11280966" y="0"/>
            <a:ext cx="901263" cy="812800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44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рямоугольник 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22000"/>
            </a:blip>
            <a:stretch>
              <a:fillRect t="-1227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Group 66">
            <a:extLst>
              <a:ext uri="{FF2B5EF4-FFF2-40B4-BE49-F238E27FC236}">
                <a16:creationId xmlns:a16="http://schemas.microsoft.com/office/drawing/2014/main" id="{285D19AB-2C66-4940-B305-E506961155FB}"/>
              </a:ext>
            </a:extLst>
          </p:cNvPr>
          <p:cNvGrpSpPr/>
          <p:nvPr/>
        </p:nvGrpSpPr>
        <p:grpSpPr>
          <a:xfrm>
            <a:off x="2896321" y="3247089"/>
            <a:ext cx="6339319" cy="6339319"/>
            <a:chOff x="1754163" y="2276872"/>
            <a:chExt cx="5616624" cy="5616624"/>
          </a:xfrm>
        </p:grpSpPr>
        <p:grpSp>
          <p:nvGrpSpPr>
            <p:cNvPr id="30" name="Group 67">
              <a:extLst>
                <a:ext uri="{FF2B5EF4-FFF2-40B4-BE49-F238E27FC236}">
                  <a16:creationId xmlns:a16="http://schemas.microsoft.com/office/drawing/2014/main" id="{D22F1D09-594A-4335-9D3C-1A3541CE50A9}"/>
                </a:ext>
              </a:extLst>
            </p:cNvPr>
            <p:cNvGrpSpPr/>
            <p:nvPr/>
          </p:nvGrpSpPr>
          <p:grpSpPr>
            <a:xfrm>
              <a:off x="2068835" y="2581275"/>
              <a:ext cx="4999062" cy="4999062"/>
              <a:chOff x="1754163" y="2276872"/>
              <a:chExt cx="5616624" cy="5616624"/>
            </a:xfrm>
          </p:grpSpPr>
          <p:sp>
            <p:nvSpPr>
              <p:cNvPr id="36" name="Block Arc 73">
                <a:extLst>
                  <a:ext uri="{FF2B5EF4-FFF2-40B4-BE49-F238E27FC236}">
                    <a16:creationId xmlns:a16="http://schemas.microsoft.com/office/drawing/2014/main" id="{ABCFB03E-DD48-47D8-A0CD-DDEFCC73BC83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0800000"/>
                  <a:gd name="adj2" fmla="val 21586788"/>
                  <a:gd name="adj3" fmla="val 6977"/>
                </a:avLst>
              </a:prstGeom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94000">
                    <a:schemeClr val="accent1">
                      <a:lumMod val="70000"/>
                      <a:lumOff val="3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Block Arc 74">
                <a:extLst>
                  <a:ext uri="{FF2B5EF4-FFF2-40B4-BE49-F238E27FC236}">
                    <a16:creationId xmlns:a16="http://schemas.microsoft.com/office/drawing/2014/main" id="{C696CABB-B4D5-4E5E-BEA5-02990C3B79A2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3437981"/>
                  <a:gd name="adj2" fmla="val 21586788"/>
                  <a:gd name="adj3" fmla="val 6977"/>
                </a:avLst>
              </a:pr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94000">
                    <a:schemeClr val="accent2">
                      <a:lumMod val="70000"/>
                      <a:lumOff val="3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Block Arc 75">
                <a:extLst>
                  <a:ext uri="{FF2B5EF4-FFF2-40B4-BE49-F238E27FC236}">
                    <a16:creationId xmlns:a16="http://schemas.microsoft.com/office/drawing/2014/main" id="{94F73C28-3624-4125-AD3C-4E4E3868B7E9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6201919"/>
                  <a:gd name="adj2" fmla="val 21586788"/>
                  <a:gd name="adj3" fmla="val 6977"/>
                </a:avLst>
              </a:prstGeom>
              <a:gradFill>
                <a:gsLst>
                  <a:gs pos="0">
                    <a:schemeClr val="accent3">
                      <a:lumMod val="70000"/>
                      <a:lumOff val="30000"/>
                    </a:schemeClr>
                  </a:gs>
                  <a:gs pos="94000">
                    <a:schemeClr val="accent3">
                      <a:lumMod val="70000"/>
                      <a:lumOff val="3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lock Arc 76">
                <a:extLst>
                  <a:ext uri="{FF2B5EF4-FFF2-40B4-BE49-F238E27FC236}">
                    <a16:creationId xmlns:a16="http://schemas.microsoft.com/office/drawing/2014/main" id="{12A426CE-20A2-4928-8C40-B88953C6EA14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9030955"/>
                  <a:gd name="adj2" fmla="val 21586788"/>
                  <a:gd name="adj3" fmla="val 6977"/>
                </a:avLst>
              </a:prstGeom>
              <a:gradFill>
                <a:gsLst>
                  <a:gs pos="0">
                    <a:schemeClr val="accent4">
                      <a:lumMod val="70000"/>
                      <a:lumOff val="30000"/>
                    </a:schemeClr>
                  </a:gs>
                  <a:gs pos="94000">
                    <a:schemeClr val="accent4">
                      <a:lumMod val="70000"/>
                      <a:lumOff val="3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Group 68">
              <a:extLst>
                <a:ext uri="{FF2B5EF4-FFF2-40B4-BE49-F238E27FC236}">
                  <a16:creationId xmlns:a16="http://schemas.microsoft.com/office/drawing/2014/main" id="{57785199-1231-4507-831C-2D222D3E88E1}"/>
                </a:ext>
              </a:extLst>
            </p:cNvPr>
            <p:cNvGrpSpPr/>
            <p:nvPr/>
          </p:nvGrpSpPr>
          <p:grpSpPr>
            <a:xfrm>
              <a:off x="1754163" y="2276872"/>
              <a:ext cx="5616624" cy="5616624"/>
              <a:chOff x="1754163" y="2276872"/>
              <a:chExt cx="5616624" cy="5616624"/>
            </a:xfrm>
          </p:grpSpPr>
          <p:sp>
            <p:nvSpPr>
              <p:cNvPr id="32" name="Block Arc 69">
                <a:extLst>
                  <a:ext uri="{FF2B5EF4-FFF2-40B4-BE49-F238E27FC236}">
                    <a16:creationId xmlns:a16="http://schemas.microsoft.com/office/drawing/2014/main" id="{2A4D6252-24F3-4515-BED6-567DE88D1141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0800000"/>
                  <a:gd name="adj2" fmla="val 21586788"/>
                  <a:gd name="adj3" fmla="val 697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Block Arc 70">
                <a:extLst>
                  <a:ext uri="{FF2B5EF4-FFF2-40B4-BE49-F238E27FC236}">
                    <a16:creationId xmlns:a16="http://schemas.microsoft.com/office/drawing/2014/main" id="{F6986561-6E42-4A50-8979-F09D428B141D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3427380"/>
                  <a:gd name="adj2" fmla="val 21586788"/>
                  <a:gd name="adj3" fmla="val 697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Block Arc 71">
                <a:extLst>
                  <a:ext uri="{FF2B5EF4-FFF2-40B4-BE49-F238E27FC236}">
                    <a16:creationId xmlns:a16="http://schemas.microsoft.com/office/drawing/2014/main" id="{5E0C1D21-CE32-45A3-BE5C-7DF42E6F61BC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6201919"/>
                  <a:gd name="adj2" fmla="val 21586788"/>
                  <a:gd name="adj3" fmla="val 6977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Block Arc 72">
                <a:extLst>
                  <a:ext uri="{FF2B5EF4-FFF2-40B4-BE49-F238E27FC236}">
                    <a16:creationId xmlns:a16="http://schemas.microsoft.com/office/drawing/2014/main" id="{F634684A-B1B4-4C07-B177-7E3CD2304DF2}"/>
                  </a:ext>
                </a:extLst>
              </p:cNvPr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9047701"/>
                  <a:gd name="adj2" fmla="val 21586788"/>
                  <a:gd name="adj3" fmla="val 697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C881B09-85F5-465F-91E1-E18A59B2BBB7}"/>
              </a:ext>
            </a:extLst>
          </p:cNvPr>
          <p:cNvSpPr txBox="1"/>
          <p:nvPr/>
        </p:nvSpPr>
        <p:spPr>
          <a:xfrm>
            <a:off x="596048" y="1646393"/>
            <a:ext cx="2958060" cy="230832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600"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ru-RU" dirty="0"/>
              <a:t>Производительный ноутбук для работы с базой данных и программами, используемыми для работ с картами местности, а также для формирования отчетности по НИР. Мобильность устройства позволит выполнять работы из любой </a:t>
            </a:r>
            <a:r>
              <a:rPr lang="ru-RU"/>
              <a:t>точки</a:t>
            </a:r>
            <a:r>
              <a:rPr lang="ru-RU" smtClean="0"/>
              <a:t>.</a:t>
            </a:r>
            <a:r>
              <a:rPr lang="en-US" altLang="ko-KR" smtClean="0"/>
              <a:t> </a:t>
            </a:r>
            <a:endParaRPr lang="ko-KR" alt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E160EC-49D4-49C4-9C2F-C770CE443F25}"/>
              </a:ext>
            </a:extLst>
          </p:cNvPr>
          <p:cNvSpPr txBox="1"/>
          <p:nvPr/>
        </p:nvSpPr>
        <p:spPr>
          <a:xfrm>
            <a:off x="7859958" y="1646393"/>
            <a:ext cx="3920494" cy="206210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Программное обеспечение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ArcGIS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создания, управления, интеграции, анализа, отображения и представления пространственных данных. В данной работе программа необходима для моделирования территории водосбора на предмет его хозяйственного использования и создания карт местности.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EBC558-61D5-4E4B-BB46-B7EF71A31A22}"/>
              </a:ext>
            </a:extLst>
          </p:cNvPr>
          <p:cNvSpPr txBox="1"/>
          <p:nvPr/>
        </p:nvSpPr>
        <p:spPr>
          <a:xfrm>
            <a:off x="208613" y="4427065"/>
            <a:ext cx="2696484" cy="107721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600"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ru-RU" altLang="ko-KR" dirty="0"/>
              <a:t>Публикация </a:t>
            </a:r>
            <a:r>
              <a:rPr lang="ru-RU" altLang="ko-KR"/>
              <a:t>результатов исследования и оформление заявки на охранный документ Роспатента</a:t>
            </a:r>
            <a:r>
              <a:rPr lang="ru-RU" altLang="ko-KR" smtClean="0"/>
              <a:t>.</a:t>
            </a:r>
            <a:endParaRPr lang="en-US" altLang="ko-KR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F9449C-C5F5-43CA-B5A7-236985565298}"/>
              </a:ext>
            </a:extLst>
          </p:cNvPr>
          <p:cNvSpPr txBox="1"/>
          <p:nvPr/>
        </p:nvSpPr>
        <p:spPr>
          <a:xfrm>
            <a:off x="9429113" y="4954012"/>
            <a:ext cx="2392633" cy="33855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ru-RU" dirty="0"/>
              <a:t>Затраты на оплату труда</a:t>
            </a:r>
            <a:endParaRPr lang="ko-KR" altLang="en-US" dirty="0"/>
          </a:p>
        </p:txBody>
      </p:sp>
      <p:cxnSp>
        <p:nvCxnSpPr>
          <p:cNvPr id="52" name="Elbow Connector 49">
            <a:extLst>
              <a:ext uri="{FF2B5EF4-FFF2-40B4-BE49-F238E27FC236}">
                <a16:creationId xmlns:a16="http://schemas.microsoft.com/office/drawing/2014/main" id="{19824334-C582-4C8B-A2D2-9C8AC8CDCB37}"/>
              </a:ext>
            </a:extLst>
          </p:cNvPr>
          <p:cNvCxnSpPr>
            <a:cxnSpLocks/>
          </p:cNvCxnSpPr>
          <p:nvPr/>
        </p:nvCxnSpPr>
        <p:spPr>
          <a:xfrm>
            <a:off x="1814903" y="5534660"/>
            <a:ext cx="1188000" cy="720000"/>
          </a:xfrm>
          <a:prstGeom prst="bentConnector3">
            <a:avLst>
              <a:gd name="adj1" fmla="val 681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8">
            <a:extLst>
              <a:ext uri="{FF2B5EF4-FFF2-40B4-BE49-F238E27FC236}">
                <a16:creationId xmlns:a16="http://schemas.microsoft.com/office/drawing/2014/main" id="{1961B74B-BFCF-4C79-9DDB-E386B7CA9F0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08454" y="2695334"/>
            <a:ext cx="1188000" cy="720000"/>
          </a:xfrm>
          <a:prstGeom prst="bentConnector3">
            <a:avLst>
              <a:gd name="adj1" fmla="val 100193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5F585EE-F4D8-498B-BD8D-ABF8EB1320E8}"/>
              </a:ext>
            </a:extLst>
          </p:cNvPr>
          <p:cNvSpPr txBox="1"/>
          <p:nvPr/>
        </p:nvSpPr>
        <p:spPr>
          <a:xfrm>
            <a:off x="4605786" y="4700589"/>
            <a:ext cx="3174924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ru-RU" altLang="ko-KR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156256 руб.</a:t>
            </a:r>
            <a:endParaRPr lang="ko-KR" altLang="en-US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56DE76-AD85-4720-9432-2E6122412EE3}"/>
              </a:ext>
            </a:extLst>
          </p:cNvPr>
          <p:cNvSpPr txBox="1"/>
          <p:nvPr/>
        </p:nvSpPr>
        <p:spPr>
          <a:xfrm>
            <a:off x="4131390" y="5770414"/>
            <a:ext cx="398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Примечание: затраты на оплату труда и лицензия на программное обеспечение рассчитаны на один год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86EADA1-08C1-4EE4-98F6-BC48E42AE747}"/>
              </a:ext>
            </a:extLst>
          </p:cNvPr>
          <p:cNvGrpSpPr/>
          <p:nvPr/>
        </p:nvGrpSpPr>
        <p:grpSpPr>
          <a:xfrm>
            <a:off x="2911145" y="6569309"/>
            <a:ext cx="6308750" cy="81273"/>
            <a:chOff x="1780872" y="5229200"/>
            <a:chExt cx="5589541" cy="72008"/>
          </a:xfrm>
        </p:grpSpPr>
        <p:sp>
          <p:nvSpPr>
            <p:cNvPr id="57" name="Rectangle 24">
              <a:extLst>
                <a:ext uri="{FF2B5EF4-FFF2-40B4-BE49-F238E27FC236}">
                  <a16:creationId xmlns:a16="http://schemas.microsoft.com/office/drawing/2014/main" id="{FF6DF057-F8F4-47AA-9BC0-19C6C41520BB}"/>
                </a:ext>
              </a:extLst>
            </p:cNvPr>
            <p:cNvSpPr/>
            <p:nvPr/>
          </p:nvSpPr>
          <p:spPr>
            <a:xfrm>
              <a:off x="1780872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8" name="Rectangle 24">
              <a:extLst>
                <a:ext uri="{FF2B5EF4-FFF2-40B4-BE49-F238E27FC236}">
                  <a16:creationId xmlns:a16="http://schemas.microsoft.com/office/drawing/2014/main" id="{B3D804AE-C35C-481C-BAD4-61C9835422DA}"/>
                </a:ext>
              </a:extLst>
            </p:cNvPr>
            <p:cNvSpPr/>
            <p:nvPr/>
          </p:nvSpPr>
          <p:spPr>
            <a:xfrm>
              <a:off x="3177238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9" name="Rectangle 24">
              <a:extLst>
                <a:ext uri="{FF2B5EF4-FFF2-40B4-BE49-F238E27FC236}">
                  <a16:creationId xmlns:a16="http://schemas.microsoft.com/office/drawing/2014/main" id="{6FB4B37D-1F9C-449B-B510-7636083EFD93}"/>
                </a:ext>
              </a:extLst>
            </p:cNvPr>
            <p:cNvSpPr/>
            <p:nvPr/>
          </p:nvSpPr>
          <p:spPr>
            <a:xfrm>
              <a:off x="4573604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0" name="Rectangle 24">
              <a:extLst>
                <a:ext uri="{FF2B5EF4-FFF2-40B4-BE49-F238E27FC236}">
                  <a16:creationId xmlns:a16="http://schemas.microsoft.com/office/drawing/2014/main" id="{0748429F-65A7-4BDB-AC97-E4B3E6ABADBC}"/>
                </a:ext>
              </a:extLst>
            </p:cNvPr>
            <p:cNvSpPr/>
            <p:nvPr/>
          </p:nvSpPr>
          <p:spPr>
            <a:xfrm>
              <a:off x="5969972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F5D3577-0FAD-4FCA-A062-C804239FFAB1}"/>
              </a:ext>
            </a:extLst>
          </p:cNvPr>
          <p:cNvSpPr txBox="1"/>
          <p:nvPr/>
        </p:nvSpPr>
        <p:spPr>
          <a:xfrm rot="17459286">
            <a:off x="2562032" y="5085609"/>
            <a:ext cx="2281599" cy="76227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71822"/>
              </a:avLst>
            </a:prstTxWarp>
            <a:spAutoFit/>
          </a:bodyPr>
          <a:lstStyle/>
          <a:p>
            <a:pPr algn="ctr"/>
            <a:r>
              <a:rPr lang="ru-RU" altLang="ko-K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15000 руб.</a:t>
            </a:r>
            <a:endParaRPr lang="ko-KR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37A44C8-3B73-405E-A840-B94F56DE7AB8}"/>
              </a:ext>
            </a:extLst>
          </p:cNvPr>
          <p:cNvSpPr txBox="1"/>
          <p:nvPr/>
        </p:nvSpPr>
        <p:spPr>
          <a:xfrm rot="20145789">
            <a:off x="3945757" y="3708917"/>
            <a:ext cx="2281599" cy="76227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71822"/>
              </a:avLst>
            </a:prstTxWarp>
            <a:spAutoFit/>
          </a:bodyPr>
          <a:lstStyle/>
          <a:p>
            <a:pPr algn="ctr"/>
            <a:r>
              <a:rPr lang="ru-RU" altLang="ko-K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50000 руб.</a:t>
            </a:r>
            <a:endParaRPr lang="ko-KR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8016387-ECD4-4F31-963A-B5AE89C8B1FC}"/>
              </a:ext>
            </a:extLst>
          </p:cNvPr>
          <p:cNvSpPr txBox="1"/>
          <p:nvPr/>
        </p:nvSpPr>
        <p:spPr>
          <a:xfrm rot="1505859">
            <a:off x="6002946" y="3743841"/>
            <a:ext cx="2281599" cy="76227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71822"/>
              </a:avLst>
            </a:prstTxWarp>
            <a:spAutoFit/>
          </a:bodyPr>
          <a:lstStyle/>
          <a:p>
            <a:pPr algn="ctr"/>
            <a:r>
              <a:rPr lang="ru-RU" altLang="ko-K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7256 руб.</a:t>
            </a:r>
            <a:endParaRPr lang="ko-KR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5EE8E1-5E13-4BA7-964B-52F8086A2D23}"/>
              </a:ext>
            </a:extLst>
          </p:cNvPr>
          <p:cNvSpPr txBox="1"/>
          <p:nvPr/>
        </p:nvSpPr>
        <p:spPr>
          <a:xfrm rot="4128560">
            <a:off x="7299985" y="5125541"/>
            <a:ext cx="2281599" cy="76227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71822"/>
              </a:avLst>
            </a:prstTxWarp>
            <a:spAutoFit/>
          </a:bodyPr>
          <a:lstStyle/>
          <a:p>
            <a:pPr algn="ctr"/>
            <a:r>
              <a:rPr lang="ru-RU" altLang="ko-K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7000 руб. в месяц</a:t>
            </a:r>
            <a:endParaRPr lang="ko-KR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Elbow Connector 34">
            <a:extLst>
              <a:ext uri="{FF2B5EF4-FFF2-40B4-BE49-F238E27FC236}">
                <a16:creationId xmlns:a16="http://schemas.microsoft.com/office/drawing/2014/main" id="{138688E1-9038-4872-A6AD-06F3C0093FE8}"/>
              </a:ext>
            </a:extLst>
          </p:cNvPr>
          <p:cNvCxnSpPr/>
          <p:nvPr/>
        </p:nvCxnSpPr>
        <p:spPr>
          <a:xfrm rot="10800000">
            <a:off x="3889852" y="2734345"/>
            <a:ext cx="1387651" cy="729827"/>
          </a:xfrm>
          <a:prstGeom prst="bentConnector3">
            <a:avLst>
              <a:gd name="adj1" fmla="val -1252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3">
            <a:extLst>
              <a:ext uri="{FF2B5EF4-FFF2-40B4-BE49-F238E27FC236}">
                <a16:creationId xmlns:a16="http://schemas.microsoft.com/office/drawing/2014/main" id="{D068E50F-4D49-45C5-8FBD-9E29D5B28FC8}"/>
              </a:ext>
            </a:extLst>
          </p:cNvPr>
          <p:cNvCxnSpPr>
            <a:cxnSpLocks/>
          </p:cNvCxnSpPr>
          <p:nvPr/>
        </p:nvCxnSpPr>
        <p:spPr>
          <a:xfrm rot="10800000" flipV="1">
            <a:off x="9125560" y="5406934"/>
            <a:ext cx="1499870" cy="791531"/>
          </a:xfrm>
          <a:prstGeom prst="bentConnector3">
            <a:avLst>
              <a:gd name="adj1" fmla="val -805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ятиугольник 93"/>
          <p:cNvSpPr/>
          <p:nvPr/>
        </p:nvSpPr>
        <p:spPr>
          <a:xfrm>
            <a:off x="0" y="71120"/>
            <a:ext cx="10220960" cy="74168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1" y="161827"/>
            <a:ext cx="2092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СМЕТА</a:t>
            </a:r>
          </a:p>
        </p:txBody>
      </p:sp>
      <p:sp>
        <p:nvSpPr>
          <p:cNvPr id="96" name="Блок-схема: документ 95"/>
          <p:cNvSpPr/>
          <p:nvPr/>
        </p:nvSpPr>
        <p:spPr>
          <a:xfrm>
            <a:off x="11280966" y="0"/>
            <a:ext cx="901263" cy="812800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20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Двойная волна 32"/>
          <p:cNvSpPr/>
          <p:nvPr/>
        </p:nvSpPr>
        <p:spPr>
          <a:xfrm>
            <a:off x="0" y="-384094"/>
            <a:ext cx="12202549" cy="1944559"/>
          </a:xfrm>
          <a:custGeom>
            <a:avLst/>
            <a:gdLst>
              <a:gd name="connsiteX0" fmla="*/ 0 w 12182229"/>
              <a:gd name="connsiteY0" fmla="*/ 146415 h 2342639"/>
              <a:gd name="connsiteX1" fmla="*/ 6091115 w 12182229"/>
              <a:gd name="connsiteY1" fmla="*/ 146415 h 2342639"/>
              <a:gd name="connsiteX2" fmla="*/ 12182229 w 12182229"/>
              <a:gd name="connsiteY2" fmla="*/ 146415 h 2342639"/>
              <a:gd name="connsiteX3" fmla="*/ 12182229 w 12182229"/>
              <a:gd name="connsiteY3" fmla="*/ 2196224 h 2342639"/>
              <a:gd name="connsiteX4" fmla="*/ 6091115 w 12182229"/>
              <a:gd name="connsiteY4" fmla="*/ 2196224 h 2342639"/>
              <a:gd name="connsiteX5" fmla="*/ 0 w 12182229"/>
              <a:gd name="connsiteY5" fmla="*/ 2196224 h 2342639"/>
              <a:gd name="connsiteX6" fmla="*/ 0 w 12182229"/>
              <a:gd name="connsiteY6" fmla="*/ 146415 h 2342639"/>
              <a:gd name="connsiteX0" fmla="*/ 0 w 12182229"/>
              <a:gd name="connsiteY0" fmla="*/ 502951 h 2693647"/>
              <a:gd name="connsiteX1" fmla="*/ 6273995 w 12182229"/>
              <a:gd name="connsiteY1" fmla="*/ 106711 h 2693647"/>
              <a:gd name="connsiteX2" fmla="*/ 12182229 w 12182229"/>
              <a:gd name="connsiteY2" fmla="*/ 502951 h 2693647"/>
              <a:gd name="connsiteX3" fmla="*/ 12182229 w 12182229"/>
              <a:gd name="connsiteY3" fmla="*/ 2552760 h 2693647"/>
              <a:gd name="connsiteX4" fmla="*/ 6091115 w 12182229"/>
              <a:gd name="connsiteY4" fmla="*/ 2552760 h 2693647"/>
              <a:gd name="connsiteX5" fmla="*/ 0 w 12182229"/>
              <a:gd name="connsiteY5" fmla="*/ 2552760 h 2693647"/>
              <a:gd name="connsiteX6" fmla="*/ 0 w 12182229"/>
              <a:gd name="connsiteY6" fmla="*/ 502951 h 2693647"/>
              <a:gd name="connsiteX0" fmla="*/ 0 w 12182229"/>
              <a:gd name="connsiteY0" fmla="*/ 138590 h 2329286"/>
              <a:gd name="connsiteX1" fmla="*/ 6172395 w 12182229"/>
              <a:gd name="connsiteY1" fmla="*/ 158910 h 2329286"/>
              <a:gd name="connsiteX2" fmla="*/ 12182229 w 12182229"/>
              <a:gd name="connsiteY2" fmla="*/ 138590 h 2329286"/>
              <a:gd name="connsiteX3" fmla="*/ 12182229 w 12182229"/>
              <a:gd name="connsiteY3" fmla="*/ 2188399 h 2329286"/>
              <a:gd name="connsiteX4" fmla="*/ 6091115 w 12182229"/>
              <a:gd name="connsiteY4" fmla="*/ 2188399 h 2329286"/>
              <a:gd name="connsiteX5" fmla="*/ 0 w 12182229"/>
              <a:gd name="connsiteY5" fmla="*/ 2188399 h 2329286"/>
              <a:gd name="connsiteX6" fmla="*/ 0 w 12182229"/>
              <a:gd name="connsiteY6" fmla="*/ 138590 h 2329286"/>
              <a:gd name="connsiteX0" fmla="*/ 0 w 12182229"/>
              <a:gd name="connsiteY0" fmla="*/ 138590 h 2297814"/>
              <a:gd name="connsiteX1" fmla="*/ 6172395 w 12182229"/>
              <a:gd name="connsiteY1" fmla="*/ 158910 h 2297814"/>
              <a:gd name="connsiteX2" fmla="*/ 12182229 w 12182229"/>
              <a:gd name="connsiteY2" fmla="*/ 138590 h 2297814"/>
              <a:gd name="connsiteX3" fmla="*/ 12182229 w 12182229"/>
              <a:gd name="connsiteY3" fmla="*/ 2188399 h 2297814"/>
              <a:gd name="connsiteX4" fmla="*/ 6040315 w 12182229"/>
              <a:gd name="connsiteY4" fmla="*/ 1832799 h 2297814"/>
              <a:gd name="connsiteX5" fmla="*/ 0 w 12182229"/>
              <a:gd name="connsiteY5" fmla="*/ 2188399 h 2297814"/>
              <a:gd name="connsiteX6" fmla="*/ 0 w 12182229"/>
              <a:gd name="connsiteY6" fmla="*/ 138590 h 2297814"/>
              <a:gd name="connsiteX0" fmla="*/ 0 w 12182229"/>
              <a:gd name="connsiteY0" fmla="*/ 138590 h 2747199"/>
              <a:gd name="connsiteX1" fmla="*/ 6172395 w 12182229"/>
              <a:gd name="connsiteY1" fmla="*/ 158910 h 2747199"/>
              <a:gd name="connsiteX2" fmla="*/ 12182229 w 12182229"/>
              <a:gd name="connsiteY2" fmla="*/ 138590 h 2747199"/>
              <a:gd name="connsiteX3" fmla="*/ 12182229 w 12182229"/>
              <a:gd name="connsiteY3" fmla="*/ 2188399 h 2747199"/>
              <a:gd name="connsiteX4" fmla="*/ 6040315 w 12182229"/>
              <a:gd name="connsiteY4" fmla="*/ 1832799 h 2747199"/>
              <a:gd name="connsiteX5" fmla="*/ 0 w 12182229"/>
              <a:gd name="connsiteY5" fmla="*/ 2747199 h 2747199"/>
              <a:gd name="connsiteX6" fmla="*/ 0 w 12182229"/>
              <a:gd name="connsiteY6" fmla="*/ 138590 h 2747199"/>
              <a:gd name="connsiteX0" fmla="*/ 0 w 12182229"/>
              <a:gd name="connsiteY0" fmla="*/ 138590 h 2297814"/>
              <a:gd name="connsiteX1" fmla="*/ 6172395 w 12182229"/>
              <a:gd name="connsiteY1" fmla="*/ 158910 h 2297814"/>
              <a:gd name="connsiteX2" fmla="*/ 12182229 w 12182229"/>
              <a:gd name="connsiteY2" fmla="*/ 138590 h 2297814"/>
              <a:gd name="connsiteX3" fmla="*/ 12182229 w 12182229"/>
              <a:gd name="connsiteY3" fmla="*/ 2188399 h 2297814"/>
              <a:gd name="connsiteX4" fmla="*/ 6040315 w 12182229"/>
              <a:gd name="connsiteY4" fmla="*/ 1832799 h 2297814"/>
              <a:gd name="connsiteX5" fmla="*/ 0 w 12182229"/>
              <a:gd name="connsiteY5" fmla="*/ 1944559 h 2297814"/>
              <a:gd name="connsiteX6" fmla="*/ 0 w 12182229"/>
              <a:gd name="connsiteY6" fmla="*/ 138590 h 2297814"/>
              <a:gd name="connsiteX0" fmla="*/ 0 w 12182229"/>
              <a:gd name="connsiteY0" fmla="*/ 138590 h 2283405"/>
              <a:gd name="connsiteX1" fmla="*/ 6172395 w 12182229"/>
              <a:gd name="connsiteY1" fmla="*/ 158910 h 2283405"/>
              <a:gd name="connsiteX2" fmla="*/ 12182229 w 12182229"/>
              <a:gd name="connsiteY2" fmla="*/ 138590 h 2283405"/>
              <a:gd name="connsiteX3" fmla="*/ 12182229 w 12182229"/>
              <a:gd name="connsiteY3" fmla="*/ 2188399 h 2283405"/>
              <a:gd name="connsiteX4" fmla="*/ 6019995 w 12182229"/>
              <a:gd name="connsiteY4" fmla="*/ 1588959 h 2283405"/>
              <a:gd name="connsiteX5" fmla="*/ 0 w 12182229"/>
              <a:gd name="connsiteY5" fmla="*/ 1944559 h 2283405"/>
              <a:gd name="connsiteX6" fmla="*/ 0 w 12182229"/>
              <a:gd name="connsiteY6" fmla="*/ 138590 h 2283405"/>
              <a:gd name="connsiteX0" fmla="*/ 0 w 12202549"/>
              <a:gd name="connsiteY0" fmla="*/ 138590 h 2761202"/>
              <a:gd name="connsiteX1" fmla="*/ 6172395 w 12202549"/>
              <a:gd name="connsiteY1" fmla="*/ 158910 h 2761202"/>
              <a:gd name="connsiteX2" fmla="*/ 12182229 w 12202549"/>
              <a:gd name="connsiteY2" fmla="*/ 138590 h 2761202"/>
              <a:gd name="connsiteX3" fmla="*/ 12202549 w 12202549"/>
              <a:gd name="connsiteY3" fmla="*/ 2686239 h 2761202"/>
              <a:gd name="connsiteX4" fmla="*/ 6019995 w 12202549"/>
              <a:gd name="connsiteY4" fmla="*/ 1588959 h 2761202"/>
              <a:gd name="connsiteX5" fmla="*/ 0 w 12202549"/>
              <a:gd name="connsiteY5" fmla="*/ 1944559 h 2761202"/>
              <a:gd name="connsiteX6" fmla="*/ 0 w 12202549"/>
              <a:gd name="connsiteY6" fmla="*/ 138590 h 2761202"/>
              <a:gd name="connsiteX0" fmla="*/ 0 w 12202549"/>
              <a:gd name="connsiteY0" fmla="*/ 138590 h 1944559"/>
              <a:gd name="connsiteX1" fmla="*/ 6172395 w 12202549"/>
              <a:gd name="connsiteY1" fmla="*/ 158910 h 1944559"/>
              <a:gd name="connsiteX2" fmla="*/ 12182229 w 12202549"/>
              <a:gd name="connsiteY2" fmla="*/ 138590 h 1944559"/>
              <a:gd name="connsiteX3" fmla="*/ 12202549 w 12202549"/>
              <a:gd name="connsiteY3" fmla="*/ 1700719 h 1944559"/>
              <a:gd name="connsiteX4" fmla="*/ 6019995 w 12202549"/>
              <a:gd name="connsiteY4" fmla="*/ 1588959 h 1944559"/>
              <a:gd name="connsiteX5" fmla="*/ 0 w 12202549"/>
              <a:gd name="connsiteY5" fmla="*/ 1944559 h 1944559"/>
              <a:gd name="connsiteX6" fmla="*/ 0 w 12202549"/>
              <a:gd name="connsiteY6" fmla="*/ 138590 h 194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549" h="1944559">
                <a:moveTo>
                  <a:pt x="0" y="138590"/>
                </a:moveTo>
                <a:cubicBezTo>
                  <a:pt x="2030372" y="-349460"/>
                  <a:pt x="4142023" y="646960"/>
                  <a:pt x="6172395" y="158910"/>
                </a:cubicBezTo>
                <a:cubicBezTo>
                  <a:pt x="8202766" y="-329140"/>
                  <a:pt x="10151858" y="626640"/>
                  <a:pt x="12182229" y="138590"/>
                </a:cubicBezTo>
                <a:lnTo>
                  <a:pt x="12202549" y="1700719"/>
                </a:lnTo>
                <a:cubicBezTo>
                  <a:pt x="10172178" y="2188769"/>
                  <a:pt x="8050366" y="1100909"/>
                  <a:pt x="6019995" y="1588959"/>
                </a:cubicBezTo>
                <a:cubicBezTo>
                  <a:pt x="3989623" y="2077009"/>
                  <a:pt x="2030372" y="1456509"/>
                  <a:pt x="0" y="1944559"/>
                </a:cubicBezTo>
                <a:lnTo>
                  <a:pt x="0" y="138590"/>
                </a:lnTo>
                <a:close/>
              </a:path>
            </a:pathLst>
          </a:custGeom>
          <a:solidFill>
            <a:srgbClr val="EC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359529" y="3139440"/>
            <a:ext cx="3454400" cy="3495040"/>
          </a:xfrm>
          <a:prstGeom prst="rect">
            <a:avLst/>
          </a:prstGeom>
          <a:solidFill>
            <a:srgbClr val="EC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32300" y="3139440"/>
            <a:ext cx="3454400" cy="3495040"/>
          </a:xfrm>
          <a:prstGeom prst="rect">
            <a:avLst/>
          </a:prstGeom>
          <a:solidFill>
            <a:srgbClr val="EC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5460" y="3159760"/>
            <a:ext cx="3454400" cy="3495040"/>
          </a:xfrm>
          <a:prstGeom prst="rect">
            <a:avLst/>
          </a:prstGeom>
          <a:solidFill>
            <a:srgbClr val="EC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" y="1231776"/>
            <a:ext cx="2819400" cy="28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https://sun9-7.userapi.com/impg/A7eCmYWxrp_dxPF4u-qtlEcSIlVEFjkRVKWwKQ/LccskDaFNuQ.jpg?size=1200x1600&amp;quality=96&amp;sign=f9232080d4606dcaceee222a6edc7d09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3" t="13243" r="36258" b="42561"/>
          <a:stretch/>
        </p:blipFill>
        <p:spPr bwMode="auto">
          <a:xfrm>
            <a:off x="4904934" y="1399549"/>
            <a:ext cx="2509521" cy="2530090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45.userapi.com/impg/Uq_3KUwaRyq3IH17e463BkEeMXz9B9YeaaVLDA/4FlGNwAnJTI.jpg?size=744x1260&amp;quality=96&amp;sign=63e4102602f5352f8c8012c716c89871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t="133" r="524" b="47557"/>
          <a:stretch/>
        </p:blipFill>
        <p:spPr bwMode="auto">
          <a:xfrm>
            <a:off x="8831969" y="1399549"/>
            <a:ext cx="2509521" cy="2521953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22960" y="3963630"/>
            <a:ext cx="2824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Александровна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к.т.н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47260" y="3963630"/>
            <a:ext cx="2824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СТЕБЛЕВА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Владимировна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691801" y="3961099"/>
            <a:ext cx="2824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КИСИЛЕВИЧ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Владимировна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53585" y="4879817"/>
            <a:ext cx="2888775" cy="7143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Равнобедренный треугольник 19"/>
          <p:cNvSpPr/>
          <p:nvPr/>
        </p:nvSpPr>
        <p:spPr>
          <a:xfrm rot="5400000">
            <a:off x="636903" y="4779229"/>
            <a:ext cx="233364" cy="201176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16200000">
            <a:off x="3572582" y="4786372"/>
            <a:ext cx="233364" cy="201176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680380" y="4879817"/>
            <a:ext cx="2888775" cy="7143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Равнобедренный треугольник 24"/>
          <p:cNvSpPr/>
          <p:nvPr/>
        </p:nvSpPr>
        <p:spPr>
          <a:xfrm rot="5400000">
            <a:off x="4563698" y="4779229"/>
            <a:ext cx="233364" cy="201176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16200000">
            <a:off x="7499377" y="4786372"/>
            <a:ext cx="233364" cy="201176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8610194" y="4886960"/>
            <a:ext cx="2888775" cy="7143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Равнобедренный треугольник 27"/>
          <p:cNvSpPr/>
          <p:nvPr/>
        </p:nvSpPr>
        <p:spPr>
          <a:xfrm rot="5400000">
            <a:off x="8493512" y="4786372"/>
            <a:ext cx="233364" cy="201176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rot="16200000">
            <a:off x="11429191" y="4793515"/>
            <a:ext cx="233364" cy="201176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39483" y="5010785"/>
            <a:ext cx="28365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C3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РАБОТЫ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741227" y="5010785"/>
            <a:ext cx="2765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C3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 </a:t>
            </a:r>
            <a:r>
              <a:rPr lang="ru-RU" sz="1600" b="1" dirty="0">
                <a:solidFill>
                  <a:srgbClr val="FFC3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695508" y="5010785"/>
            <a:ext cx="2765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C3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 </a:t>
            </a:r>
            <a:r>
              <a:rPr lang="ru-RU" sz="1600" b="1" dirty="0">
                <a:solidFill>
                  <a:srgbClr val="FFC3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225128" y="5586214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lebedeva.elena@inbox.ru</a:t>
            </a:r>
            <a:endParaRPr lang="ru-RU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225128" y="6120507"/>
            <a:ext cx="1592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+79211262601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https://img2.freepng.ru/20180329/vde/kisspng-computer-icons-email-cover-letter-clip-art-information-5abce14616fdb8.65154180152232787809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3" y="5610400"/>
            <a:ext cx="353279" cy="35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cdn.picpng.com/blue/blue-icon-telephone-web-4473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6124574"/>
            <a:ext cx="332959" cy="3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208853" y="5610400"/>
            <a:ext cx="283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stebleva.irina97@yandex.ru</a:t>
            </a:r>
            <a:endParaRPr lang="ru-RU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08853" y="6144693"/>
            <a:ext cx="1592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115046579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8" descr="https://img2.freepng.ru/20180329/vde/kisspng-computer-icons-email-cover-letter-clip-art-information-5abce14616fdb8.651541801522327878094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68" y="5634586"/>
            <a:ext cx="353279" cy="35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ttps://cdn.picpng.com/blue/blue-icon-telephone-web-4473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88" y="6148760"/>
            <a:ext cx="332959" cy="3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9044766" y="5610400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kisilevich96@mail.ru</a:t>
            </a:r>
            <a:endParaRPr lang="ru-RU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044766" y="6144693"/>
            <a:ext cx="160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042371337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8" descr="https://img2.freepng.ru/20180329/vde/kisspng-computer-icons-email-cover-letter-clip-art-information-5abce14616fdb8.651541801522327878094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881" y="5634586"/>
            <a:ext cx="353279" cy="35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https://cdn.picpng.com/blue/blue-icon-telephone-web-4473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01" y="6148760"/>
            <a:ext cx="332959" cy="3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ятиугольник 45"/>
          <p:cNvSpPr/>
          <p:nvPr/>
        </p:nvSpPr>
        <p:spPr>
          <a:xfrm>
            <a:off x="0" y="71120"/>
            <a:ext cx="10220960" cy="74168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1" y="161827"/>
            <a:ext cx="569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</a:p>
        </p:txBody>
      </p:sp>
      <p:sp>
        <p:nvSpPr>
          <p:cNvPr id="48" name="Блок-схема: документ 47"/>
          <p:cNvSpPr/>
          <p:nvPr/>
        </p:nvSpPr>
        <p:spPr>
          <a:xfrm>
            <a:off x="11280966" y="0"/>
            <a:ext cx="901263" cy="812800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9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0643" y="1436627"/>
            <a:ext cx="11008800" cy="1754326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marL="1431925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31925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работы обусловлена реализацией мероприятий проекта «Чистая вода» по улучшению качества питьевой воды для жителей городов и сельских поселений в Вологодской области в рамках национального проекта «Жилье и городская среда».</a:t>
            </a:r>
          </a:p>
          <a:p>
            <a:pPr marL="1431925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31925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82600" y="3619977"/>
            <a:ext cx="10515600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Равнобедренный треугольник 12"/>
          <p:cNvSpPr/>
          <p:nvPr/>
        </p:nvSpPr>
        <p:spPr>
          <a:xfrm rot="5400000">
            <a:off x="365918" y="3519389"/>
            <a:ext cx="233364" cy="201176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16200000">
            <a:off x="10958730" y="3519389"/>
            <a:ext cx="233364" cy="201176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80644" y="4410393"/>
            <a:ext cx="11010094" cy="1754326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marL="1431925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работы заключается в получении новых данных о закономерностях в формировании гидрохимического режима поверхностных водоисточников; результатах численных экспериментов, показывающих риск несоответствия барьерных возможностей водопроводных очистных сооружений; разработке рекомендаций по регулированию хозяйственного использования водосбора для оптимизации гидрохимического режима водоисточника и повышения эффективности водоподготовки.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0" y="71120"/>
            <a:ext cx="10220960" cy="74168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52401" y="180458"/>
            <a:ext cx="7000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 НАУЧНАЯ НОВИЗНА</a:t>
            </a:r>
          </a:p>
        </p:txBody>
      </p:sp>
      <p:sp>
        <p:nvSpPr>
          <p:cNvPr id="18" name="Блок-схема: документ 17"/>
          <p:cNvSpPr/>
          <p:nvPr/>
        </p:nvSpPr>
        <p:spPr>
          <a:xfrm>
            <a:off x="11280966" y="0"/>
            <a:ext cx="901263" cy="812800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642" y="1631371"/>
            <a:ext cx="1316289" cy="11700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642" y="4649567"/>
            <a:ext cx="1316289" cy="117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9771" y="0"/>
            <a:ext cx="12192000" cy="6858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иугольник 4"/>
          <p:cNvSpPr/>
          <p:nvPr/>
        </p:nvSpPr>
        <p:spPr>
          <a:xfrm>
            <a:off x="0" y="71120"/>
            <a:ext cx="10220960" cy="74168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2401" y="180458"/>
            <a:ext cx="3647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</a:t>
            </a: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11280966" y="0"/>
            <a:ext cx="901263" cy="812800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>
            <a:endCxn id="11" idx="0"/>
          </p:cNvCxnSpPr>
          <p:nvPr/>
        </p:nvCxnSpPr>
        <p:spPr>
          <a:xfrm flipV="1">
            <a:off x="587566" y="2454887"/>
            <a:ext cx="11194160" cy="685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Равнобедренный треугольник 9"/>
          <p:cNvSpPr/>
          <p:nvPr/>
        </p:nvSpPr>
        <p:spPr>
          <a:xfrm rot="5400000">
            <a:off x="470884" y="2361149"/>
            <a:ext cx="233364" cy="201176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6200000">
            <a:off x="11765632" y="2354299"/>
            <a:ext cx="233364" cy="201176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2A68B966-F92C-47F5-A5D6-D97E6E65870C}"/>
              </a:ext>
            </a:extLst>
          </p:cNvPr>
          <p:cNvSpPr/>
          <p:nvPr/>
        </p:nvSpPr>
        <p:spPr>
          <a:xfrm>
            <a:off x="3643956" y="2534382"/>
            <a:ext cx="7938443" cy="941786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выполнить обзор научно-методической литературы</a:t>
            </a:r>
            <a:endParaRPr lang="ko-KR" altLang="en-US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9107C1CA-7CFA-45DA-9A0A-74C813195FC2}"/>
              </a:ext>
            </a:extLst>
          </p:cNvPr>
          <p:cNvSpPr/>
          <p:nvPr/>
        </p:nvSpPr>
        <p:spPr>
          <a:xfrm>
            <a:off x="3643957" y="3637015"/>
            <a:ext cx="7938442" cy="941784"/>
          </a:xfrm>
          <a:prstGeom prst="rect">
            <a:avLst/>
          </a:prstGeom>
          <a:solidFill>
            <a:srgbClr val="209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8163" algn="ctr"/>
            <a:r>
              <a:rPr lang="ru-RU" altLang="ko-KR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оценить </a:t>
            </a:r>
            <a:r>
              <a:rPr lang="ru-RU" altLang="ko-KR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хозяйственную деятельность на </a:t>
            </a:r>
            <a:r>
              <a:rPr lang="ru-RU" altLang="ko-KR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водосборе поверхностного водоисточника</a:t>
            </a:r>
            <a:endParaRPr lang="ko-KR" altLang="en-US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83B0790B-28CC-4115-B539-929450D752EF}"/>
              </a:ext>
            </a:extLst>
          </p:cNvPr>
          <p:cNvSpPr/>
          <p:nvPr/>
        </p:nvSpPr>
        <p:spPr>
          <a:xfrm>
            <a:off x="3662577" y="4739649"/>
            <a:ext cx="7919821" cy="941784"/>
          </a:xfrm>
          <a:prstGeom prst="rect">
            <a:avLst/>
          </a:prstGeom>
          <a:solidFill>
            <a:srgbClr val="71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8163" algn="ctr"/>
            <a:r>
              <a:rPr lang="ru-RU" altLang="ko-KR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выполнить </a:t>
            </a:r>
            <a:r>
              <a:rPr lang="ru-RU" altLang="ko-KR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корреляционный анализ многолетних временных рядов </a:t>
            </a:r>
            <a:r>
              <a:rPr lang="ru-RU" altLang="ko-KR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провести </a:t>
            </a:r>
            <a:r>
              <a:rPr lang="ru-RU" altLang="ko-KR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численные эксперименты по оценке эффективности водоподготовки в условиях изменчивости гидрохимического режима</a:t>
            </a:r>
            <a:endParaRPr lang="ko-KR" altLang="en-US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A5583B87-4735-4B11-885C-D62B1226EEED}"/>
              </a:ext>
            </a:extLst>
          </p:cNvPr>
          <p:cNvSpPr/>
          <p:nvPr/>
        </p:nvSpPr>
        <p:spPr>
          <a:xfrm>
            <a:off x="3643957" y="5843567"/>
            <a:ext cx="7938442" cy="941784"/>
          </a:xfrm>
          <a:prstGeom prst="rect">
            <a:avLst/>
          </a:prstGeom>
          <a:solidFill>
            <a:srgbClr val="C0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ea typeface="+mj-ea"/>
            </a:endParaRPr>
          </a:p>
        </p:txBody>
      </p:sp>
      <p:sp>
        <p:nvSpPr>
          <p:cNvPr id="20" name="Isosceles Triangle 26">
            <a:extLst>
              <a:ext uri="{FF2B5EF4-FFF2-40B4-BE49-F238E27FC236}">
                <a16:creationId xmlns:a16="http://schemas.microsoft.com/office/drawing/2014/main" id="{26EDB45A-15BC-450E-B5F6-B4FC3589B883}"/>
              </a:ext>
            </a:extLst>
          </p:cNvPr>
          <p:cNvSpPr/>
          <p:nvPr/>
        </p:nvSpPr>
        <p:spPr>
          <a:xfrm rot="16200000">
            <a:off x="1738391" y="2663620"/>
            <a:ext cx="2036677" cy="1778195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1197213 w 2205213"/>
              <a:gd name="connsiteY0" fmla="*/ 1064702 h 1064702"/>
              <a:gd name="connsiteX1" fmla="*/ 0 w 2205213"/>
              <a:gd name="connsiteY1" fmla="*/ 0 h 1064702"/>
              <a:gd name="connsiteX2" fmla="*/ 2205213 w 2205213"/>
              <a:gd name="connsiteY2" fmla="*/ 1064702 h 1064702"/>
              <a:gd name="connsiteX3" fmla="*/ 1197213 w 2205213"/>
              <a:gd name="connsiteY3" fmla="*/ 1064702 h 1064702"/>
              <a:gd name="connsiteX0" fmla="*/ 1180481 w 2188481"/>
              <a:gd name="connsiteY0" fmla="*/ 1064702 h 1064702"/>
              <a:gd name="connsiteX1" fmla="*/ 0 w 2188481"/>
              <a:gd name="connsiteY1" fmla="*/ 0 h 1064702"/>
              <a:gd name="connsiteX2" fmla="*/ 2188481 w 2188481"/>
              <a:gd name="connsiteY2" fmla="*/ 1064702 h 1064702"/>
              <a:gd name="connsiteX3" fmla="*/ 1180481 w 2188481"/>
              <a:gd name="connsiteY3" fmla="*/ 1064702 h 1064702"/>
              <a:gd name="connsiteX0" fmla="*/ 1172115 w 2180115"/>
              <a:gd name="connsiteY0" fmla="*/ 1067431 h 1067431"/>
              <a:gd name="connsiteX1" fmla="*/ 0 w 2180115"/>
              <a:gd name="connsiteY1" fmla="*/ 0 h 1067431"/>
              <a:gd name="connsiteX2" fmla="*/ 2180115 w 2180115"/>
              <a:gd name="connsiteY2" fmla="*/ 1067431 h 1067431"/>
              <a:gd name="connsiteX3" fmla="*/ 1172115 w 2180115"/>
              <a:gd name="connsiteY3" fmla="*/ 1067431 h 106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0115" h="1067431">
                <a:moveTo>
                  <a:pt x="1172115" y="1067431"/>
                </a:moveTo>
                <a:lnTo>
                  <a:pt x="0" y="0"/>
                </a:lnTo>
                <a:lnTo>
                  <a:pt x="2180115" y="1067431"/>
                </a:lnTo>
                <a:lnTo>
                  <a:pt x="1172115" y="1067431"/>
                </a:lnTo>
                <a:close/>
              </a:path>
            </a:pathLst>
          </a:custGeom>
          <a:solidFill>
            <a:srgbClr val="63C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ea typeface="+mj-ea"/>
            </a:endParaRPr>
          </a:p>
        </p:txBody>
      </p:sp>
      <p:sp>
        <p:nvSpPr>
          <p:cNvPr id="21" name="Isosceles Triangle 48">
            <a:extLst>
              <a:ext uri="{FF2B5EF4-FFF2-40B4-BE49-F238E27FC236}">
                <a16:creationId xmlns:a16="http://schemas.microsoft.com/office/drawing/2014/main" id="{0808ACED-3B71-4EFE-9C34-0FE4D2191F8A}"/>
              </a:ext>
            </a:extLst>
          </p:cNvPr>
          <p:cNvSpPr/>
          <p:nvPr/>
        </p:nvSpPr>
        <p:spPr>
          <a:xfrm rot="16200000">
            <a:off x="2248162" y="3243325"/>
            <a:ext cx="1003975" cy="1791356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112693 w 1120693"/>
              <a:gd name="connsiteY0" fmla="*/ 1075334 h 1075334"/>
              <a:gd name="connsiteX1" fmla="*/ 0 w 1120693"/>
              <a:gd name="connsiteY1" fmla="*/ 0 h 1075334"/>
              <a:gd name="connsiteX2" fmla="*/ 1120693 w 1120693"/>
              <a:gd name="connsiteY2" fmla="*/ 1075334 h 1075334"/>
              <a:gd name="connsiteX3" fmla="*/ 112693 w 1120693"/>
              <a:gd name="connsiteY3" fmla="*/ 1075334 h 1075334"/>
              <a:gd name="connsiteX0" fmla="*/ 83413 w 1091413"/>
              <a:gd name="connsiteY0" fmla="*/ 1072603 h 1072603"/>
              <a:gd name="connsiteX1" fmla="*/ 0 w 1091413"/>
              <a:gd name="connsiteY1" fmla="*/ 0 h 1072603"/>
              <a:gd name="connsiteX2" fmla="*/ 1091413 w 1091413"/>
              <a:gd name="connsiteY2" fmla="*/ 1072603 h 1072603"/>
              <a:gd name="connsiteX3" fmla="*/ 83413 w 1091413"/>
              <a:gd name="connsiteY3" fmla="*/ 1072603 h 1072603"/>
              <a:gd name="connsiteX0" fmla="*/ 79231 w 1087231"/>
              <a:gd name="connsiteY0" fmla="*/ 1069873 h 1069873"/>
              <a:gd name="connsiteX1" fmla="*/ 0 w 1087231"/>
              <a:gd name="connsiteY1" fmla="*/ 0 h 1069873"/>
              <a:gd name="connsiteX2" fmla="*/ 1087231 w 1087231"/>
              <a:gd name="connsiteY2" fmla="*/ 1069873 h 1069873"/>
              <a:gd name="connsiteX3" fmla="*/ 79231 w 1087231"/>
              <a:gd name="connsiteY3" fmla="*/ 1069873 h 1069873"/>
              <a:gd name="connsiteX0" fmla="*/ 62499 w 1070499"/>
              <a:gd name="connsiteY0" fmla="*/ 1075334 h 1075334"/>
              <a:gd name="connsiteX1" fmla="*/ 0 w 1070499"/>
              <a:gd name="connsiteY1" fmla="*/ 0 h 1075334"/>
              <a:gd name="connsiteX2" fmla="*/ 1070499 w 1070499"/>
              <a:gd name="connsiteY2" fmla="*/ 1075334 h 1075334"/>
              <a:gd name="connsiteX3" fmla="*/ 62499 w 1070499"/>
              <a:gd name="connsiteY3" fmla="*/ 1075334 h 1075334"/>
              <a:gd name="connsiteX0" fmla="*/ 66683 w 1074683"/>
              <a:gd name="connsiteY0" fmla="*/ 1075332 h 1075332"/>
              <a:gd name="connsiteX1" fmla="*/ 0 w 1074683"/>
              <a:gd name="connsiteY1" fmla="*/ 0 h 1075332"/>
              <a:gd name="connsiteX2" fmla="*/ 1074683 w 1074683"/>
              <a:gd name="connsiteY2" fmla="*/ 1075332 h 1075332"/>
              <a:gd name="connsiteX3" fmla="*/ 66683 w 1074683"/>
              <a:gd name="connsiteY3" fmla="*/ 1075332 h 1075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4683" h="1075332">
                <a:moveTo>
                  <a:pt x="66683" y="1075332"/>
                </a:moveTo>
                <a:lnTo>
                  <a:pt x="0" y="0"/>
                </a:lnTo>
                <a:lnTo>
                  <a:pt x="1074683" y="1075332"/>
                </a:lnTo>
                <a:lnTo>
                  <a:pt x="66683" y="1075332"/>
                </a:lnTo>
                <a:close/>
              </a:path>
            </a:pathLst>
          </a:custGeom>
          <a:solidFill>
            <a:srgbClr val="1DA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ea typeface="+mj-ea"/>
            </a:endParaRPr>
          </a:p>
        </p:txBody>
      </p:sp>
      <p:sp>
        <p:nvSpPr>
          <p:cNvPr id="22" name="Isosceles Triangle 49">
            <a:extLst>
              <a:ext uri="{FF2B5EF4-FFF2-40B4-BE49-F238E27FC236}">
                <a16:creationId xmlns:a16="http://schemas.microsoft.com/office/drawing/2014/main" id="{153C4927-A421-4B14-AF54-874BA05359DC}"/>
              </a:ext>
            </a:extLst>
          </p:cNvPr>
          <p:cNvSpPr/>
          <p:nvPr/>
        </p:nvSpPr>
        <p:spPr>
          <a:xfrm rot="16200000">
            <a:off x="2251014" y="4286621"/>
            <a:ext cx="998749" cy="1790875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0 w 1035624"/>
              <a:gd name="connsiteY0" fmla="*/ 1085967 h 1085967"/>
              <a:gd name="connsiteX1" fmla="*/ 1035624 w 1035624"/>
              <a:gd name="connsiteY1" fmla="*/ 0 h 1085967"/>
              <a:gd name="connsiteX2" fmla="*/ 1008000 w 1035624"/>
              <a:gd name="connsiteY2" fmla="*/ 1085967 h 1085967"/>
              <a:gd name="connsiteX3" fmla="*/ 0 w 1035624"/>
              <a:gd name="connsiteY3" fmla="*/ 1085967 h 1085967"/>
              <a:gd name="connsiteX0" fmla="*/ 0 w 1060722"/>
              <a:gd name="connsiteY0" fmla="*/ 1075043 h 1075043"/>
              <a:gd name="connsiteX1" fmla="*/ 1060722 w 1060722"/>
              <a:gd name="connsiteY1" fmla="*/ 0 h 1075043"/>
              <a:gd name="connsiteX2" fmla="*/ 1008000 w 1060722"/>
              <a:gd name="connsiteY2" fmla="*/ 1075043 h 1075043"/>
              <a:gd name="connsiteX3" fmla="*/ 0 w 1060722"/>
              <a:gd name="connsiteY3" fmla="*/ 1075043 h 1075043"/>
              <a:gd name="connsiteX0" fmla="*/ 0 w 1069087"/>
              <a:gd name="connsiteY0" fmla="*/ 1075043 h 1075043"/>
              <a:gd name="connsiteX1" fmla="*/ 1069087 w 1069087"/>
              <a:gd name="connsiteY1" fmla="*/ 0 h 1075043"/>
              <a:gd name="connsiteX2" fmla="*/ 1008000 w 1069087"/>
              <a:gd name="connsiteY2" fmla="*/ 1075043 h 1075043"/>
              <a:gd name="connsiteX3" fmla="*/ 0 w 1069087"/>
              <a:gd name="connsiteY3" fmla="*/ 1075043 h 107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9087" h="1075043">
                <a:moveTo>
                  <a:pt x="0" y="1075043"/>
                </a:moveTo>
                <a:lnTo>
                  <a:pt x="1069087" y="0"/>
                </a:lnTo>
                <a:lnTo>
                  <a:pt x="1008000" y="1075043"/>
                </a:lnTo>
                <a:lnTo>
                  <a:pt x="0" y="1075043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80000"/>
                </a:schemeClr>
              </a:gs>
              <a:gs pos="100000">
                <a:schemeClr val="accent3">
                  <a:lumMod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ea typeface="+mj-ea"/>
            </a:endParaRPr>
          </a:p>
        </p:txBody>
      </p:sp>
      <p:sp>
        <p:nvSpPr>
          <p:cNvPr id="23" name="Isosceles Triangle 50">
            <a:extLst>
              <a:ext uri="{FF2B5EF4-FFF2-40B4-BE49-F238E27FC236}">
                <a16:creationId xmlns:a16="http://schemas.microsoft.com/office/drawing/2014/main" id="{12CB1035-B884-44FE-ABD1-8D2894FA0508}"/>
              </a:ext>
            </a:extLst>
          </p:cNvPr>
          <p:cNvSpPr/>
          <p:nvPr/>
        </p:nvSpPr>
        <p:spPr>
          <a:xfrm rot="16200000">
            <a:off x="1746052" y="4885574"/>
            <a:ext cx="2025426" cy="1774125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0 w 2109512"/>
              <a:gd name="connsiteY0" fmla="*/ 1054069 h 1054069"/>
              <a:gd name="connsiteX1" fmla="*/ 2109512 w 2109512"/>
              <a:gd name="connsiteY1" fmla="*/ 0 h 1054069"/>
              <a:gd name="connsiteX2" fmla="*/ 1008000 w 2109512"/>
              <a:gd name="connsiteY2" fmla="*/ 1054069 h 1054069"/>
              <a:gd name="connsiteX3" fmla="*/ 0 w 2109512"/>
              <a:gd name="connsiteY3" fmla="*/ 1054069 h 1054069"/>
              <a:gd name="connsiteX0" fmla="*/ 0 w 2172255"/>
              <a:gd name="connsiteY0" fmla="*/ 1064989 h 1064989"/>
              <a:gd name="connsiteX1" fmla="*/ 2172255 w 2172255"/>
              <a:gd name="connsiteY1" fmla="*/ 0 h 1064989"/>
              <a:gd name="connsiteX2" fmla="*/ 1008000 w 2172255"/>
              <a:gd name="connsiteY2" fmla="*/ 1064989 h 1064989"/>
              <a:gd name="connsiteX3" fmla="*/ 0 w 2172255"/>
              <a:gd name="connsiteY3" fmla="*/ 1064989 h 1064989"/>
              <a:gd name="connsiteX0" fmla="*/ 0 w 2168072"/>
              <a:gd name="connsiteY0" fmla="*/ 1064989 h 1064989"/>
              <a:gd name="connsiteX1" fmla="*/ 2168072 w 2168072"/>
              <a:gd name="connsiteY1" fmla="*/ 0 h 1064989"/>
              <a:gd name="connsiteX2" fmla="*/ 1008000 w 2168072"/>
              <a:gd name="connsiteY2" fmla="*/ 1064989 h 1064989"/>
              <a:gd name="connsiteX3" fmla="*/ 0 w 2168072"/>
              <a:gd name="connsiteY3" fmla="*/ 1064989 h 10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072" h="1064989">
                <a:moveTo>
                  <a:pt x="0" y="1064989"/>
                </a:moveTo>
                <a:lnTo>
                  <a:pt x="2168072" y="0"/>
                </a:lnTo>
                <a:lnTo>
                  <a:pt x="1008000" y="1064989"/>
                </a:lnTo>
                <a:lnTo>
                  <a:pt x="0" y="1064989"/>
                </a:lnTo>
                <a:close/>
              </a:path>
            </a:pathLst>
          </a:custGeom>
          <a:solidFill>
            <a:srgbClr val="FFC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ea typeface="+mj-ea"/>
            </a:endParaRP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031C7F85-ADEE-429E-AB19-B2A9D94B578E}"/>
              </a:ext>
            </a:extLst>
          </p:cNvPr>
          <p:cNvSpPr>
            <a:spLocks noChangeAspect="1"/>
          </p:cNvSpPr>
          <p:nvPr/>
        </p:nvSpPr>
        <p:spPr>
          <a:xfrm>
            <a:off x="3815258" y="5044290"/>
            <a:ext cx="367717" cy="332501"/>
          </a:xfrm>
          <a:custGeom>
            <a:avLst/>
            <a:gdLst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737586 w 3986472"/>
              <a:gd name="connsiteY6" fmla="*/ 2520272 h 3604689"/>
              <a:gd name="connsiteX7" fmla="*/ 3749916 w 3986472"/>
              <a:gd name="connsiteY7" fmla="*/ 2520646 h 3604689"/>
              <a:gd name="connsiteX8" fmla="*/ 3739535 w 3986472"/>
              <a:gd name="connsiteY8" fmla="*/ 2531027 h 3604689"/>
              <a:gd name="connsiteX9" fmla="*/ 3741790 w 3986472"/>
              <a:gd name="connsiteY9" fmla="*/ 2543468 h 3604689"/>
              <a:gd name="connsiteX10" fmla="*/ 2667555 w 3986472"/>
              <a:gd name="connsiteY10" fmla="*/ 3603007 h 3604689"/>
              <a:gd name="connsiteX11" fmla="*/ 1617559 w 3986472"/>
              <a:gd name="connsiteY11" fmla="*/ 3571118 h 3604689"/>
              <a:gd name="connsiteX12" fmla="*/ 2628063 w 3986472"/>
              <a:gd name="connsiteY12" fmla="*/ 2560614 h 3604689"/>
              <a:gd name="connsiteX13" fmla="*/ 1908216 w 3986472"/>
              <a:gd name="connsiteY13" fmla="*/ 2538753 h 3604689"/>
              <a:gd name="connsiteX14" fmla="*/ 2569809 w 3986472"/>
              <a:gd name="connsiteY14" fmla="*/ 1877159 h 3604689"/>
              <a:gd name="connsiteX15" fmla="*/ 1999634 w 3986472"/>
              <a:gd name="connsiteY15" fmla="*/ 1877159 h 3604689"/>
              <a:gd name="connsiteX16" fmla="*/ 185337 w 3986472"/>
              <a:gd name="connsiteY16" fmla="*/ 3604689 h 3604689"/>
              <a:gd name="connsiteX17" fmla="*/ 185337 w 3986472"/>
              <a:gd name="connsiteY17" fmla="*/ 2751226 h 3604689"/>
              <a:gd name="connsiteX18" fmla="*/ 185337 w 3986472"/>
              <a:gd name="connsiteY18" fmla="*/ 2535971 h 3604689"/>
              <a:gd name="connsiteX19" fmla="*/ 185337 w 3986472"/>
              <a:gd name="connsiteY19" fmla="*/ 302954 h 3604689"/>
              <a:gd name="connsiteX20" fmla="*/ 116958 w 3986472"/>
              <a:gd name="connsiteY20" fmla="*/ 302954 h 3604689"/>
              <a:gd name="connsiteX21" fmla="*/ 0 w 3986472"/>
              <a:gd name="connsiteY21" fmla="*/ 185996 h 3604689"/>
              <a:gd name="connsiteX22" fmla="*/ 0 w 3986472"/>
              <a:gd name="connsiteY22" fmla="*/ 131880 h 3604689"/>
              <a:gd name="connsiteX23" fmla="*/ 116958 w 3986472"/>
              <a:gd name="connsiteY23" fmla="*/ 14922 h 3604689"/>
              <a:gd name="connsiteX24" fmla="*/ 1076491 w 3986472"/>
              <a:gd name="connsiteY24" fmla="*/ 14922 h 3604689"/>
              <a:gd name="connsiteX25" fmla="*/ 1193449 w 3986472"/>
              <a:gd name="connsiteY25" fmla="*/ 131880 h 3604689"/>
              <a:gd name="connsiteX26" fmla="*/ 1193449 w 3986472"/>
              <a:gd name="connsiteY26" fmla="*/ 185996 h 3604689"/>
              <a:gd name="connsiteX27" fmla="*/ 1076491 w 3986472"/>
              <a:gd name="connsiteY27" fmla="*/ 302954 h 3604689"/>
              <a:gd name="connsiteX28" fmla="*/ 1028167 w 3986472"/>
              <a:gd name="connsiteY28" fmla="*/ 302954 h 3604689"/>
              <a:gd name="connsiteX29" fmla="*/ 1028167 w 3986472"/>
              <a:gd name="connsiteY29" fmla="*/ 1733448 h 3604689"/>
              <a:gd name="connsiteX30" fmla="*/ 2848679 w 3986472"/>
              <a:gd name="connsiteY30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737586 w 3986472"/>
              <a:gd name="connsiteY6" fmla="*/ 2520272 h 3604689"/>
              <a:gd name="connsiteX7" fmla="*/ 3749916 w 3986472"/>
              <a:gd name="connsiteY7" fmla="*/ 2520646 h 3604689"/>
              <a:gd name="connsiteX8" fmla="*/ 3741790 w 3986472"/>
              <a:gd name="connsiteY8" fmla="*/ 2543468 h 3604689"/>
              <a:gd name="connsiteX9" fmla="*/ 2667555 w 3986472"/>
              <a:gd name="connsiteY9" fmla="*/ 3603007 h 3604689"/>
              <a:gd name="connsiteX10" fmla="*/ 1617559 w 3986472"/>
              <a:gd name="connsiteY10" fmla="*/ 3571118 h 3604689"/>
              <a:gd name="connsiteX11" fmla="*/ 2628063 w 3986472"/>
              <a:gd name="connsiteY11" fmla="*/ 2560614 h 3604689"/>
              <a:gd name="connsiteX12" fmla="*/ 1908216 w 3986472"/>
              <a:gd name="connsiteY12" fmla="*/ 2538753 h 3604689"/>
              <a:gd name="connsiteX13" fmla="*/ 2569809 w 3986472"/>
              <a:gd name="connsiteY13" fmla="*/ 1877159 h 3604689"/>
              <a:gd name="connsiteX14" fmla="*/ 1999634 w 3986472"/>
              <a:gd name="connsiteY14" fmla="*/ 1877159 h 3604689"/>
              <a:gd name="connsiteX15" fmla="*/ 185337 w 3986472"/>
              <a:gd name="connsiteY15" fmla="*/ 3604689 h 3604689"/>
              <a:gd name="connsiteX16" fmla="*/ 185337 w 3986472"/>
              <a:gd name="connsiteY16" fmla="*/ 2751226 h 3604689"/>
              <a:gd name="connsiteX17" fmla="*/ 185337 w 3986472"/>
              <a:gd name="connsiteY17" fmla="*/ 2535971 h 3604689"/>
              <a:gd name="connsiteX18" fmla="*/ 185337 w 3986472"/>
              <a:gd name="connsiteY18" fmla="*/ 302954 h 3604689"/>
              <a:gd name="connsiteX19" fmla="*/ 116958 w 3986472"/>
              <a:gd name="connsiteY19" fmla="*/ 302954 h 3604689"/>
              <a:gd name="connsiteX20" fmla="*/ 0 w 3986472"/>
              <a:gd name="connsiteY20" fmla="*/ 185996 h 3604689"/>
              <a:gd name="connsiteX21" fmla="*/ 0 w 3986472"/>
              <a:gd name="connsiteY21" fmla="*/ 131880 h 3604689"/>
              <a:gd name="connsiteX22" fmla="*/ 116958 w 3986472"/>
              <a:gd name="connsiteY22" fmla="*/ 14922 h 3604689"/>
              <a:gd name="connsiteX23" fmla="*/ 1076491 w 3986472"/>
              <a:gd name="connsiteY23" fmla="*/ 14922 h 3604689"/>
              <a:gd name="connsiteX24" fmla="*/ 1193449 w 3986472"/>
              <a:gd name="connsiteY24" fmla="*/ 131880 h 3604689"/>
              <a:gd name="connsiteX25" fmla="*/ 1193449 w 3986472"/>
              <a:gd name="connsiteY25" fmla="*/ 185996 h 3604689"/>
              <a:gd name="connsiteX26" fmla="*/ 1076491 w 3986472"/>
              <a:gd name="connsiteY26" fmla="*/ 302954 h 3604689"/>
              <a:gd name="connsiteX27" fmla="*/ 1028167 w 3986472"/>
              <a:gd name="connsiteY27" fmla="*/ 302954 h 3604689"/>
              <a:gd name="connsiteX28" fmla="*/ 1028167 w 3986472"/>
              <a:gd name="connsiteY28" fmla="*/ 1733448 h 3604689"/>
              <a:gd name="connsiteX29" fmla="*/ 2848679 w 3986472"/>
              <a:gd name="connsiteY29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737586 w 3986472"/>
              <a:gd name="connsiteY6" fmla="*/ 2520272 h 3604689"/>
              <a:gd name="connsiteX7" fmla="*/ 3749916 w 3986472"/>
              <a:gd name="connsiteY7" fmla="*/ 2520646 h 3604689"/>
              <a:gd name="connsiteX8" fmla="*/ 2667555 w 3986472"/>
              <a:gd name="connsiteY8" fmla="*/ 3603007 h 3604689"/>
              <a:gd name="connsiteX9" fmla="*/ 1617559 w 3986472"/>
              <a:gd name="connsiteY9" fmla="*/ 3571118 h 3604689"/>
              <a:gd name="connsiteX10" fmla="*/ 2628063 w 3986472"/>
              <a:gd name="connsiteY10" fmla="*/ 2560614 h 3604689"/>
              <a:gd name="connsiteX11" fmla="*/ 1908216 w 3986472"/>
              <a:gd name="connsiteY11" fmla="*/ 2538753 h 3604689"/>
              <a:gd name="connsiteX12" fmla="*/ 2569809 w 3986472"/>
              <a:gd name="connsiteY12" fmla="*/ 1877159 h 3604689"/>
              <a:gd name="connsiteX13" fmla="*/ 1999634 w 3986472"/>
              <a:gd name="connsiteY13" fmla="*/ 1877159 h 3604689"/>
              <a:gd name="connsiteX14" fmla="*/ 185337 w 3986472"/>
              <a:gd name="connsiteY14" fmla="*/ 3604689 h 3604689"/>
              <a:gd name="connsiteX15" fmla="*/ 185337 w 3986472"/>
              <a:gd name="connsiteY15" fmla="*/ 2751226 h 3604689"/>
              <a:gd name="connsiteX16" fmla="*/ 185337 w 3986472"/>
              <a:gd name="connsiteY16" fmla="*/ 2535971 h 3604689"/>
              <a:gd name="connsiteX17" fmla="*/ 185337 w 3986472"/>
              <a:gd name="connsiteY17" fmla="*/ 302954 h 3604689"/>
              <a:gd name="connsiteX18" fmla="*/ 116958 w 3986472"/>
              <a:gd name="connsiteY18" fmla="*/ 302954 h 3604689"/>
              <a:gd name="connsiteX19" fmla="*/ 0 w 3986472"/>
              <a:gd name="connsiteY19" fmla="*/ 185996 h 3604689"/>
              <a:gd name="connsiteX20" fmla="*/ 0 w 3986472"/>
              <a:gd name="connsiteY20" fmla="*/ 131880 h 3604689"/>
              <a:gd name="connsiteX21" fmla="*/ 116958 w 3986472"/>
              <a:gd name="connsiteY21" fmla="*/ 14922 h 3604689"/>
              <a:gd name="connsiteX22" fmla="*/ 1076491 w 3986472"/>
              <a:gd name="connsiteY22" fmla="*/ 14922 h 3604689"/>
              <a:gd name="connsiteX23" fmla="*/ 1193449 w 3986472"/>
              <a:gd name="connsiteY23" fmla="*/ 131880 h 3604689"/>
              <a:gd name="connsiteX24" fmla="*/ 1193449 w 3986472"/>
              <a:gd name="connsiteY24" fmla="*/ 185996 h 3604689"/>
              <a:gd name="connsiteX25" fmla="*/ 1076491 w 3986472"/>
              <a:gd name="connsiteY25" fmla="*/ 302954 h 3604689"/>
              <a:gd name="connsiteX26" fmla="*/ 1028167 w 3986472"/>
              <a:gd name="connsiteY26" fmla="*/ 302954 h 3604689"/>
              <a:gd name="connsiteX27" fmla="*/ 1028167 w 3986472"/>
              <a:gd name="connsiteY27" fmla="*/ 1733448 h 3604689"/>
              <a:gd name="connsiteX28" fmla="*/ 2848679 w 3986472"/>
              <a:gd name="connsiteY28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737586 w 3986472"/>
              <a:gd name="connsiteY6" fmla="*/ 2520272 h 3604689"/>
              <a:gd name="connsiteX7" fmla="*/ 2667555 w 3986472"/>
              <a:gd name="connsiteY7" fmla="*/ 3603007 h 3604689"/>
              <a:gd name="connsiteX8" fmla="*/ 1617559 w 3986472"/>
              <a:gd name="connsiteY8" fmla="*/ 3571118 h 3604689"/>
              <a:gd name="connsiteX9" fmla="*/ 2628063 w 3986472"/>
              <a:gd name="connsiteY9" fmla="*/ 2560614 h 3604689"/>
              <a:gd name="connsiteX10" fmla="*/ 1908216 w 3986472"/>
              <a:gd name="connsiteY10" fmla="*/ 2538753 h 3604689"/>
              <a:gd name="connsiteX11" fmla="*/ 2569809 w 3986472"/>
              <a:gd name="connsiteY11" fmla="*/ 1877159 h 3604689"/>
              <a:gd name="connsiteX12" fmla="*/ 1999634 w 3986472"/>
              <a:gd name="connsiteY12" fmla="*/ 1877159 h 3604689"/>
              <a:gd name="connsiteX13" fmla="*/ 185337 w 3986472"/>
              <a:gd name="connsiteY13" fmla="*/ 3604689 h 3604689"/>
              <a:gd name="connsiteX14" fmla="*/ 185337 w 3986472"/>
              <a:gd name="connsiteY14" fmla="*/ 2751226 h 3604689"/>
              <a:gd name="connsiteX15" fmla="*/ 185337 w 3986472"/>
              <a:gd name="connsiteY15" fmla="*/ 2535971 h 3604689"/>
              <a:gd name="connsiteX16" fmla="*/ 185337 w 3986472"/>
              <a:gd name="connsiteY16" fmla="*/ 302954 h 3604689"/>
              <a:gd name="connsiteX17" fmla="*/ 116958 w 3986472"/>
              <a:gd name="connsiteY17" fmla="*/ 302954 h 3604689"/>
              <a:gd name="connsiteX18" fmla="*/ 0 w 3986472"/>
              <a:gd name="connsiteY18" fmla="*/ 185996 h 3604689"/>
              <a:gd name="connsiteX19" fmla="*/ 0 w 3986472"/>
              <a:gd name="connsiteY19" fmla="*/ 131880 h 3604689"/>
              <a:gd name="connsiteX20" fmla="*/ 116958 w 3986472"/>
              <a:gd name="connsiteY20" fmla="*/ 14922 h 3604689"/>
              <a:gd name="connsiteX21" fmla="*/ 1076491 w 3986472"/>
              <a:gd name="connsiteY21" fmla="*/ 14922 h 3604689"/>
              <a:gd name="connsiteX22" fmla="*/ 1193449 w 3986472"/>
              <a:gd name="connsiteY22" fmla="*/ 131880 h 3604689"/>
              <a:gd name="connsiteX23" fmla="*/ 1193449 w 3986472"/>
              <a:gd name="connsiteY23" fmla="*/ 185996 h 3604689"/>
              <a:gd name="connsiteX24" fmla="*/ 1076491 w 3986472"/>
              <a:gd name="connsiteY24" fmla="*/ 302954 h 3604689"/>
              <a:gd name="connsiteX25" fmla="*/ 1028167 w 3986472"/>
              <a:gd name="connsiteY25" fmla="*/ 302954 h 3604689"/>
              <a:gd name="connsiteX26" fmla="*/ 1028167 w 3986472"/>
              <a:gd name="connsiteY26" fmla="*/ 1733448 h 3604689"/>
              <a:gd name="connsiteX27" fmla="*/ 2848679 w 3986472"/>
              <a:gd name="connsiteY27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695056 w 3986472"/>
              <a:gd name="connsiteY6" fmla="*/ 2520272 h 3604689"/>
              <a:gd name="connsiteX7" fmla="*/ 2667555 w 3986472"/>
              <a:gd name="connsiteY7" fmla="*/ 3603007 h 3604689"/>
              <a:gd name="connsiteX8" fmla="*/ 1617559 w 3986472"/>
              <a:gd name="connsiteY8" fmla="*/ 3571118 h 3604689"/>
              <a:gd name="connsiteX9" fmla="*/ 2628063 w 3986472"/>
              <a:gd name="connsiteY9" fmla="*/ 2560614 h 3604689"/>
              <a:gd name="connsiteX10" fmla="*/ 1908216 w 3986472"/>
              <a:gd name="connsiteY10" fmla="*/ 2538753 h 3604689"/>
              <a:gd name="connsiteX11" fmla="*/ 2569809 w 3986472"/>
              <a:gd name="connsiteY11" fmla="*/ 1877159 h 3604689"/>
              <a:gd name="connsiteX12" fmla="*/ 1999634 w 3986472"/>
              <a:gd name="connsiteY12" fmla="*/ 1877159 h 3604689"/>
              <a:gd name="connsiteX13" fmla="*/ 185337 w 3986472"/>
              <a:gd name="connsiteY13" fmla="*/ 3604689 h 3604689"/>
              <a:gd name="connsiteX14" fmla="*/ 185337 w 3986472"/>
              <a:gd name="connsiteY14" fmla="*/ 2751226 h 3604689"/>
              <a:gd name="connsiteX15" fmla="*/ 185337 w 3986472"/>
              <a:gd name="connsiteY15" fmla="*/ 2535971 h 3604689"/>
              <a:gd name="connsiteX16" fmla="*/ 185337 w 3986472"/>
              <a:gd name="connsiteY16" fmla="*/ 302954 h 3604689"/>
              <a:gd name="connsiteX17" fmla="*/ 116958 w 3986472"/>
              <a:gd name="connsiteY17" fmla="*/ 302954 h 3604689"/>
              <a:gd name="connsiteX18" fmla="*/ 0 w 3986472"/>
              <a:gd name="connsiteY18" fmla="*/ 185996 h 3604689"/>
              <a:gd name="connsiteX19" fmla="*/ 0 w 3986472"/>
              <a:gd name="connsiteY19" fmla="*/ 131880 h 3604689"/>
              <a:gd name="connsiteX20" fmla="*/ 116958 w 3986472"/>
              <a:gd name="connsiteY20" fmla="*/ 14922 h 3604689"/>
              <a:gd name="connsiteX21" fmla="*/ 1076491 w 3986472"/>
              <a:gd name="connsiteY21" fmla="*/ 14922 h 3604689"/>
              <a:gd name="connsiteX22" fmla="*/ 1193449 w 3986472"/>
              <a:gd name="connsiteY22" fmla="*/ 131880 h 3604689"/>
              <a:gd name="connsiteX23" fmla="*/ 1193449 w 3986472"/>
              <a:gd name="connsiteY23" fmla="*/ 185996 h 3604689"/>
              <a:gd name="connsiteX24" fmla="*/ 1076491 w 3986472"/>
              <a:gd name="connsiteY24" fmla="*/ 302954 h 3604689"/>
              <a:gd name="connsiteX25" fmla="*/ 1028167 w 3986472"/>
              <a:gd name="connsiteY25" fmla="*/ 302954 h 3604689"/>
              <a:gd name="connsiteX26" fmla="*/ 1028167 w 3986472"/>
              <a:gd name="connsiteY26" fmla="*/ 1733448 h 3604689"/>
              <a:gd name="connsiteX27" fmla="*/ 2848679 w 3986472"/>
              <a:gd name="connsiteY27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695056 w 3986472"/>
              <a:gd name="connsiteY6" fmla="*/ 2520272 h 3604689"/>
              <a:gd name="connsiteX7" fmla="*/ 2667555 w 3986472"/>
              <a:gd name="connsiteY7" fmla="*/ 3603007 h 3604689"/>
              <a:gd name="connsiteX8" fmla="*/ 1617559 w 3986472"/>
              <a:gd name="connsiteY8" fmla="*/ 3571118 h 3604689"/>
              <a:gd name="connsiteX9" fmla="*/ 2628063 w 3986472"/>
              <a:gd name="connsiteY9" fmla="*/ 2560614 h 3604689"/>
              <a:gd name="connsiteX10" fmla="*/ 1908216 w 3986472"/>
              <a:gd name="connsiteY10" fmla="*/ 2538753 h 3604689"/>
              <a:gd name="connsiteX11" fmla="*/ 2569809 w 3986472"/>
              <a:gd name="connsiteY11" fmla="*/ 1877159 h 3604689"/>
              <a:gd name="connsiteX12" fmla="*/ 1999634 w 3986472"/>
              <a:gd name="connsiteY12" fmla="*/ 1877159 h 3604689"/>
              <a:gd name="connsiteX13" fmla="*/ 185337 w 3986472"/>
              <a:gd name="connsiteY13" fmla="*/ 3604689 h 3604689"/>
              <a:gd name="connsiteX14" fmla="*/ 185337 w 3986472"/>
              <a:gd name="connsiteY14" fmla="*/ 2751226 h 3604689"/>
              <a:gd name="connsiteX15" fmla="*/ 185337 w 3986472"/>
              <a:gd name="connsiteY15" fmla="*/ 2535971 h 3604689"/>
              <a:gd name="connsiteX16" fmla="*/ 185337 w 3986472"/>
              <a:gd name="connsiteY16" fmla="*/ 302954 h 3604689"/>
              <a:gd name="connsiteX17" fmla="*/ 116958 w 3986472"/>
              <a:gd name="connsiteY17" fmla="*/ 302954 h 3604689"/>
              <a:gd name="connsiteX18" fmla="*/ 0 w 3986472"/>
              <a:gd name="connsiteY18" fmla="*/ 185996 h 3604689"/>
              <a:gd name="connsiteX19" fmla="*/ 0 w 3986472"/>
              <a:gd name="connsiteY19" fmla="*/ 131880 h 3604689"/>
              <a:gd name="connsiteX20" fmla="*/ 116958 w 3986472"/>
              <a:gd name="connsiteY20" fmla="*/ 14922 h 3604689"/>
              <a:gd name="connsiteX21" fmla="*/ 1076491 w 3986472"/>
              <a:gd name="connsiteY21" fmla="*/ 14922 h 3604689"/>
              <a:gd name="connsiteX22" fmla="*/ 1193449 w 3986472"/>
              <a:gd name="connsiteY22" fmla="*/ 131880 h 3604689"/>
              <a:gd name="connsiteX23" fmla="*/ 1193449 w 3986472"/>
              <a:gd name="connsiteY23" fmla="*/ 185996 h 3604689"/>
              <a:gd name="connsiteX24" fmla="*/ 1076491 w 3986472"/>
              <a:gd name="connsiteY24" fmla="*/ 302954 h 3604689"/>
              <a:gd name="connsiteX25" fmla="*/ 1028167 w 3986472"/>
              <a:gd name="connsiteY25" fmla="*/ 302954 h 3604689"/>
              <a:gd name="connsiteX26" fmla="*/ 1028167 w 3986472"/>
              <a:gd name="connsiteY26" fmla="*/ 1733448 h 3604689"/>
              <a:gd name="connsiteX27" fmla="*/ 2848679 w 3986472"/>
              <a:gd name="connsiteY27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695056 w 3986472"/>
              <a:gd name="connsiteY6" fmla="*/ 2520272 h 3604689"/>
              <a:gd name="connsiteX7" fmla="*/ 2667555 w 3986472"/>
              <a:gd name="connsiteY7" fmla="*/ 3603007 h 3604689"/>
              <a:gd name="connsiteX8" fmla="*/ 1617559 w 3986472"/>
              <a:gd name="connsiteY8" fmla="*/ 3571118 h 3604689"/>
              <a:gd name="connsiteX9" fmla="*/ 2628063 w 3986472"/>
              <a:gd name="connsiteY9" fmla="*/ 2560614 h 3604689"/>
              <a:gd name="connsiteX10" fmla="*/ 1908216 w 3986472"/>
              <a:gd name="connsiteY10" fmla="*/ 2538753 h 3604689"/>
              <a:gd name="connsiteX11" fmla="*/ 2569809 w 3986472"/>
              <a:gd name="connsiteY11" fmla="*/ 1877159 h 3604689"/>
              <a:gd name="connsiteX12" fmla="*/ 1999634 w 3986472"/>
              <a:gd name="connsiteY12" fmla="*/ 1877159 h 3604689"/>
              <a:gd name="connsiteX13" fmla="*/ 185337 w 3986472"/>
              <a:gd name="connsiteY13" fmla="*/ 3604689 h 3604689"/>
              <a:gd name="connsiteX14" fmla="*/ 185337 w 3986472"/>
              <a:gd name="connsiteY14" fmla="*/ 2751226 h 3604689"/>
              <a:gd name="connsiteX15" fmla="*/ 185337 w 3986472"/>
              <a:gd name="connsiteY15" fmla="*/ 2535971 h 3604689"/>
              <a:gd name="connsiteX16" fmla="*/ 185337 w 3986472"/>
              <a:gd name="connsiteY16" fmla="*/ 302954 h 3604689"/>
              <a:gd name="connsiteX17" fmla="*/ 116958 w 3986472"/>
              <a:gd name="connsiteY17" fmla="*/ 302954 h 3604689"/>
              <a:gd name="connsiteX18" fmla="*/ 0 w 3986472"/>
              <a:gd name="connsiteY18" fmla="*/ 185996 h 3604689"/>
              <a:gd name="connsiteX19" fmla="*/ 0 w 3986472"/>
              <a:gd name="connsiteY19" fmla="*/ 131880 h 3604689"/>
              <a:gd name="connsiteX20" fmla="*/ 116958 w 3986472"/>
              <a:gd name="connsiteY20" fmla="*/ 14922 h 3604689"/>
              <a:gd name="connsiteX21" fmla="*/ 1076491 w 3986472"/>
              <a:gd name="connsiteY21" fmla="*/ 14922 h 3604689"/>
              <a:gd name="connsiteX22" fmla="*/ 1193449 w 3986472"/>
              <a:gd name="connsiteY22" fmla="*/ 131880 h 3604689"/>
              <a:gd name="connsiteX23" fmla="*/ 1193449 w 3986472"/>
              <a:gd name="connsiteY23" fmla="*/ 185996 h 3604689"/>
              <a:gd name="connsiteX24" fmla="*/ 1076491 w 3986472"/>
              <a:gd name="connsiteY24" fmla="*/ 302954 h 3604689"/>
              <a:gd name="connsiteX25" fmla="*/ 1028167 w 3986472"/>
              <a:gd name="connsiteY25" fmla="*/ 302954 h 3604689"/>
              <a:gd name="connsiteX26" fmla="*/ 1028167 w 3986472"/>
              <a:gd name="connsiteY26" fmla="*/ 1733448 h 3604689"/>
              <a:gd name="connsiteX27" fmla="*/ 2848679 w 3986472"/>
              <a:gd name="connsiteY27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372472 w 3986472"/>
              <a:gd name="connsiteY4" fmla="*/ 1943009 h 3604689"/>
              <a:gd name="connsiteX5" fmla="*/ 3695056 w 3986472"/>
              <a:gd name="connsiteY5" fmla="*/ 2520272 h 3604689"/>
              <a:gd name="connsiteX6" fmla="*/ 2667555 w 3986472"/>
              <a:gd name="connsiteY6" fmla="*/ 3603007 h 3604689"/>
              <a:gd name="connsiteX7" fmla="*/ 1617559 w 3986472"/>
              <a:gd name="connsiteY7" fmla="*/ 3571118 h 3604689"/>
              <a:gd name="connsiteX8" fmla="*/ 2628063 w 3986472"/>
              <a:gd name="connsiteY8" fmla="*/ 2560614 h 3604689"/>
              <a:gd name="connsiteX9" fmla="*/ 1908216 w 3986472"/>
              <a:gd name="connsiteY9" fmla="*/ 2538753 h 3604689"/>
              <a:gd name="connsiteX10" fmla="*/ 2569809 w 3986472"/>
              <a:gd name="connsiteY10" fmla="*/ 1877159 h 3604689"/>
              <a:gd name="connsiteX11" fmla="*/ 1999634 w 3986472"/>
              <a:gd name="connsiteY11" fmla="*/ 1877159 h 3604689"/>
              <a:gd name="connsiteX12" fmla="*/ 185337 w 3986472"/>
              <a:gd name="connsiteY12" fmla="*/ 3604689 h 3604689"/>
              <a:gd name="connsiteX13" fmla="*/ 185337 w 3986472"/>
              <a:gd name="connsiteY13" fmla="*/ 2751226 h 3604689"/>
              <a:gd name="connsiteX14" fmla="*/ 185337 w 3986472"/>
              <a:gd name="connsiteY14" fmla="*/ 2535971 h 3604689"/>
              <a:gd name="connsiteX15" fmla="*/ 185337 w 3986472"/>
              <a:gd name="connsiteY15" fmla="*/ 302954 h 3604689"/>
              <a:gd name="connsiteX16" fmla="*/ 116958 w 3986472"/>
              <a:gd name="connsiteY16" fmla="*/ 302954 h 3604689"/>
              <a:gd name="connsiteX17" fmla="*/ 0 w 3986472"/>
              <a:gd name="connsiteY17" fmla="*/ 185996 h 3604689"/>
              <a:gd name="connsiteX18" fmla="*/ 0 w 3986472"/>
              <a:gd name="connsiteY18" fmla="*/ 131880 h 3604689"/>
              <a:gd name="connsiteX19" fmla="*/ 116958 w 3986472"/>
              <a:gd name="connsiteY19" fmla="*/ 14922 h 3604689"/>
              <a:gd name="connsiteX20" fmla="*/ 1076491 w 3986472"/>
              <a:gd name="connsiteY20" fmla="*/ 14922 h 3604689"/>
              <a:gd name="connsiteX21" fmla="*/ 1193449 w 3986472"/>
              <a:gd name="connsiteY21" fmla="*/ 131880 h 3604689"/>
              <a:gd name="connsiteX22" fmla="*/ 1193449 w 3986472"/>
              <a:gd name="connsiteY22" fmla="*/ 185996 h 3604689"/>
              <a:gd name="connsiteX23" fmla="*/ 1076491 w 3986472"/>
              <a:gd name="connsiteY23" fmla="*/ 302954 h 3604689"/>
              <a:gd name="connsiteX24" fmla="*/ 1028167 w 3986472"/>
              <a:gd name="connsiteY24" fmla="*/ 302954 h 3604689"/>
              <a:gd name="connsiteX25" fmla="*/ 1028167 w 3986472"/>
              <a:gd name="connsiteY25" fmla="*/ 1733448 h 3604689"/>
              <a:gd name="connsiteX26" fmla="*/ 2848679 w 3986472"/>
              <a:gd name="connsiteY26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372472 w 3986472"/>
              <a:gd name="connsiteY4" fmla="*/ 1943009 h 3604689"/>
              <a:gd name="connsiteX5" fmla="*/ 3695056 w 3986472"/>
              <a:gd name="connsiteY5" fmla="*/ 2520272 h 3604689"/>
              <a:gd name="connsiteX6" fmla="*/ 2667555 w 3986472"/>
              <a:gd name="connsiteY6" fmla="*/ 3603007 h 3604689"/>
              <a:gd name="connsiteX7" fmla="*/ 1617559 w 3986472"/>
              <a:gd name="connsiteY7" fmla="*/ 3571118 h 3604689"/>
              <a:gd name="connsiteX8" fmla="*/ 2628063 w 3986472"/>
              <a:gd name="connsiteY8" fmla="*/ 2560614 h 3604689"/>
              <a:gd name="connsiteX9" fmla="*/ 1908216 w 3986472"/>
              <a:gd name="connsiteY9" fmla="*/ 2538753 h 3604689"/>
              <a:gd name="connsiteX10" fmla="*/ 2569809 w 3986472"/>
              <a:gd name="connsiteY10" fmla="*/ 1877159 h 3604689"/>
              <a:gd name="connsiteX11" fmla="*/ 1999634 w 3986472"/>
              <a:gd name="connsiteY11" fmla="*/ 1877159 h 3604689"/>
              <a:gd name="connsiteX12" fmla="*/ 185337 w 3986472"/>
              <a:gd name="connsiteY12" fmla="*/ 3604689 h 3604689"/>
              <a:gd name="connsiteX13" fmla="*/ 185337 w 3986472"/>
              <a:gd name="connsiteY13" fmla="*/ 2751226 h 3604689"/>
              <a:gd name="connsiteX14" fmla="*/ 185337 w 3986472"/>
              <a:gd name="connsiteY14" fmla="*/ 2535971 h 3604689"/>
              <a:gd name="connsiteX15" fmla="*/ 185337 w 3986472"/>
              <a:gd name="connsiteY15" fmla="*/ 302954 h 3604689"/>
              <a:gd name="connsiteX16" fmla="*/ 116958 w 3986472"/>
              <a:gd name="connsiteY16" fmla="*/ 302954 h 3604689"/>
              <a:gd name="connsiteX17" fmla="*/ 0 w 3986472"/>
              <a:gd name="connsiteY17" fmla="*/ 185996 h 3604689"/>
              <a:gd name="connsiteX18" fmla="*/ 0 w 3986472"/>
              <a:gd name="connsiteY18" fmla="*/ 131880 h 3604689"/>
              <a:gd name="connsiteX19" fmla="*/ 116958 w 3986472"/>
              <a:gd name="connsiteY19" fmla="*/ 14922 h 3604689"/>
              <a:gd name="connsiteX20" fmla="*/ 1076491 w 3986472"/>
              <a:gd name="connsiteY20" fmla="*/ 14922 h 3604689"/>
              <a:gd name="connsiteX21" fmla="*/ 1193449 w 3986472"/>
              <a:gd name="connsiteY21" fmla="*/ 131880 h 3604689"/>
              <a:gd name="connsiteX22" fmla="*/ 1193449 w 3986472"/>
              <a:gd name="connsiteY22" fmla="*/ 185996 h 3604689"/>
              <a:gd name="connsiteX23" fmla="*/ 1076491 w 3986472"/>
              <a:gd name="connsiteY23" fmla="*/ 302954 h 3604689"/>
              <a:gd name="connsiteX24" fmla="*/ 1028167 w 3986472"/>
              <a:gd name="connsiteY24" fmla="*/ 302954 h 3604689"/>
              <a:gd name="connsiteX25" fmla="*/ 1028167 w 3986472"/>
              <a:gd name="connsiteY25" fmla="*/ 1733448 h 3604689"/>
              <a:gd name="connsiteX26" fmla="*/ 2848679 w 3986472"/>
              <a:gd name="connsiteY26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372472 w 3986472"/>
              <a:gd name="connsiteY4" fmla="*/ 1943009 h 3604689"/>
              <a:gd name="connsiteX5" fmla="*/ 3652526 w 3986472"/>
              <a:gd name="connsiteY5" fmla="*/ 2541537 h 3604689"/>
              <a:gd name="connsiteX6" fmla="*/ 2667555 w 3986472"/>
              <a:gd name="connsiteY6" fmla="*/ 3603007 h 3604689"/>
              <a:gd name="connsiteX7" fmla="*/ 1617559 w 3986472"/>
              <a:gd name="connsiteY7" fmla="*/ 3571118 h 3604689"/>
              <a:gd name="connsiteX8" fmla="*/ 2628063 w 3986472"/>
              <a:gd name="connsiteY8" fmla="*/ 2560614 h 3604689"/>
              <a:gd name="connsiteX9" fmla="*/ 1908216 w 3986472"/>
              <a:gd name="connsiteY9" fmla="*/ 2538753 h 3604689"/>
              <a:gd name="connsiteX10" fmla="*/ 2569809 w 3986472"/>
              <a:gd name="connsiteY10" fmla="*/ 1877159 h 3604689"/>
              <a:gd name="connsiteX11" fmla="*/ 1999634 w 3986472"/>
              <a:gd name="connsiteY11" fmla="*/ 1877159 h 3604689"/>
              <a:gd name="connsiteX12" fmla="*/ 185337 w 3986472"/>
              <a:gd name="connsiteY12" fmla="*/ 3604689 h 3604689"/>
              <a:gd name="connsiteX13" fmla="*/ 185337 w 3986472"/>
              <a:gd name="connsiteY13" fmla="*/ 2751226 h 3604689"/>
              <a:gd name="connsiteX14" fmla="*/ 185337 w 3986472"/>
              <a:gd name="connsiteY14" fmla="*/ 2535971 h 3604689"/>
              <a:gd name="connsiteX15" fmla="*/ 185337 w 3986472"/>
              <a:gd name="connsiteY15" fmla="*/ 302954 h 3604689"/>
              <a:gd name="connsiteX16" fmla="*/ 116958 w 3986472"/>
              <a:gd name="connsiteY16" fmla="*/ 302954 h 3604689"/>
              <a:gd name="connsiteX17" fmla="*/ 0 w 3986472"/>
              <a:gd name="connsiteY17" fmla="*/ 185996 h 3604689"/>
              <a:gd name="connsiteX18" fmla="*/ 0 w 3986472"/>
              <a:gd name="connsiteY18" fmla="*/ 131880 h 3604689"/>
              <a:gd name="connsiteX19" fmla="*/ 116958 w 3986472"/>
              <a:gd name="connsiteY19" fmla="*/ 14922 h 3604689"/>
              <a:gd name="connsiteX20" fmla="*/ 1076491 w 3986472"/>
              <a:gd name="connsiteY20" fmla="*/ 14922 h 3604689"/>
              <a:gd name="connsiteX21" fmla="*/ 1193449 w 3986472"/>
              <a:gd name="connsiteY21" fmla="*/ 131880 h 3604689"/>
              <a:gd name="connsiteX22" fmla="*/ 1193449 w 3986472"/>
              <a:gd name="connsiteY22" fmla="*/ 185996 h 3604689"/>
              <a:gd name="connsiteX23" fmla="*/ 1076491 w 3986472"/>
              <a:gd name="connsiteY23" fmla="*/ 302954 h 3604689"/>
              <a:gd name="connsiteX24" fmla="*/ 1028167 w 3986472"/>
              <a:gd name="connsiteY24" fmla="*/ 302954 h 3604689"/>
              <a:gd name="connsiteX25" fmla="*/ 1028167 w 3986472"/>
              <a:gd name="connsiteY25" fmla="*/ 1733448 h 3604689"/>
              <a:gd name="connsiteX26" fmla="*/ 2848679 w 3986472"/>
              <a:gd name="connsiteY26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372472 w 3986472"/>
              <a:gd name="connsiteY4" fmla="*/ 1943009 h 3604689"/>
              <a:gd name="connsiteX5" fmla="*/ 3652526 w 3986472"/>
              <a:gd name="connsiteY5" fmla="*/ 2541537 h 3604689"/>
              <a:gd name="connsiteX6" fmla="*/ 2667555 w 3986472"/>
              <a:gd name="connsiteY6" fmla="*/ 3603007 h 3604689"/>
              <a:gd name="connsiteX7" fmla="*/ 1617559 w 3986472"/>
              <a:gd name="connsiteY7" fmla="*/ 3571118 h 3604689"/>
              <a:gd name="connsiteX8" fmla="*/ 2628063 w 3986472"/>
              <a:gd name="connsiteY8" fmla="*/ 2560614 h 3604689"/>
              <a:gd name="connsiteX9" fmla="*/ 1908216 w 3986472"/>
              <a:gd name="connsiteY9" fmla="*/ 2538753 h 3604689"/>
              <a:gd name="connsiteX10" fmla="*/ 2569809 w 3986472"/>
              <a:gd name="connsiteY10" fmla="*/ 1877159 h 3604689"/>
              <a:gd name="connsiteX11" fmla="*/ 1999634 w 3986472"/>
              <a:gd name="connsiteY11" fmla="*/ 1877159 h 3604689"/>
              <a:gd name="connsiteX12" fmla="*/ 185337 w 3986472"/>
              <a:gd name="connsiteY12" fmla="*/ 3604689 h 3604689"/>
              <a:gd name="connsiteX13" fmla="*/ 185337 w 3986472"/>
              <a:gd name="connsiteY13" fmla="*/ 2751226 h 3604689"/>
              <a:gd name="connsiteX14" fmla="*/ 185337 w 3986472"/>
              <a:gd name="connsiteY14" fmla="*/ 2535971 h 3604689"/>
              <a:gd name="connsiteX15" fmla="*/ 185337 w 3986472"/>
              <a:gd name="connsiteY15" fmla="*/ 302954 h 3604689"/>
              <a:gd name="connsiteX16" fmla="*/ 116958 w 3986472"/>
              <a:gd name="connsiteY16" fmla="*/ 302954 h 3604689"/>
              <a:gd name="connsiteX17" fmla="*/ 0 w 3986472"/>
              <a:gd name="connsiteY17" fmla="*/ 185996 h 3604689"/>
              <a:gd name="connsiteX18" fmla="*/ 0 w 3986472"/>
              <a:gd name="connsiteY18" fmla="*/ 131880 h 3604689"/>
              <a:gd name="connsiteX19" fmla="*/ 116958 w 3986472"/>
              <a:gd name="connsiteY19" fmla="*/ 14922 h 3604689"/>
              <a:gd name="connsiteX20" fmla="*/ 1076491 w 3986472"/>
              <a:gd name="connsiteY20" fmla="*/ 14922 h 3604689"/>
              <a:gd name="connsiteX21" fmla="*/ 1193449 w 3986472"/>
              <a:gd name="connsiteY21" fmla="*/ 131880 h 3604689"/>
              <a:gd name="connsiteX22" fmla="*/ 1193449 w 3986472"/>
              <a:gd name="connsiteY22" fmla="*/ 185996 h 3604689"/>
              <a:gd name="connsiteX23" fmla="*/ 1076491 w 3986472"/>
              <a:gd name="connsiteY23" fmla="*/ 302954 h 3604689"/>
              <a:gd name="connsiteX24" fmla="*/ 1028167 w 3986472"/>
              <a:gd name="connsiteY24" fmla="*/ 302954 h 3604689"/>
              <a:gd name="connsiteX25" fmla="*/ 1028167 w 3986472"/>
              <a:gd name="connsiteY25" fmla="*/ 1733448 h 3604689"/>
              <a:gd name="connsiteX26" fmla="*/ 2848679 w 3986472"/>
              <a:gd name="connsiteY26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372472 w 3986472"/>
              <a:gd name="connsiteY4" fmla="*/ 1943009 h 3604689"/>
              <a:gd name="connsiteX5" fmla="*/ 3652526 w 3986472"/>
              <a:gd name="connsiteY5" fmla="*/ 2541537 h 3604689"/>
              <a:gd name="connsiteX6" fmla="*/ 2667555 w 3986472"/>
              <a:gd name="connsiteY6" fmla="*/ 3603007 h 3604689"/>
              <a:gd name="connsiteX7" fmla="*/ 1617559 w 3986472"/>
              <a:gd name="connsiteY7" fmla="*/ 3571118 h 3604689"/>
              <a:gd name="connsiteX8" fmla="*/ 2628063 w 3986472"/>
              <a:gd name="connsiteY8" fmla="*/ 2560614 h 3604689"/>
              <a:gd name="connsiteX9" fmla="*/ 1908216 w 3986472"/>
              <a:gd name="connsiteY9" fmla="*/ 2538753 h 3604689"/>
              <a:gd name="connsiteX10" fmla="*/ 2569809 w 3986472"/>
              <a:gd name="connsiteY10" fmla="*/ 1877159 h 3604689"/>
              <a:gd name="connsiteX11" fmla="*/ 1999634 w 3986472"/>
              <a:gd name="connsiteY11" fmla="*/ 1877159 h 3604689"/>
              <a:gd name="connsiteX12" fmla="*/ 185337 w 3986472"/>
              <a:gd name="connsiteY12" fmla="*/ 3604689 h 3604689"/>
              <a:gd name="connsiteX13" fmla="*/ 185337 w 3986472"/>
              <a:gd name="connsiteY13" fmla="*/ 2751226 h 3604689"/>
              <a:gd name="connsiteX14" fmla="*/ 185337 w 3986472"/>
              <a:gd name="connsiteY14" fmla="*/ 302954 h 3604689"/>
              <a:gd name="connsiteX15" fmla="*/ 116958 w 3986472"/>
              <a:gd name="connsiteY15" fmla="*/ 302954 h 3604689"/>
              <a:gd name="connsiteX16" fmla="*/ 0 w 3986472"/>
              <a:gd name="connsiteY16" fmla="*/ 185996 h 3604689"/>
              <a:gd name="connsiteX17" fmla="*/ 0 w 3986472"/>
              <a:gd name="connsiteY17" fmla="*/ 131880 h 3604689"/>
              <a:gd name="connsiteX18" fmla="*/ 116958 w 3986472"/>
              <a:gd name="connsiteY18" fmla="*/ 14922 h 3604689"/>
              <a:gd name="connsiteX19" fmla="*/ 1076491 w 3986472"/>
              <a:gd name="connsiteY19" fmla="*/ 14922 h 3604689"/>
              <a:gd name="connsiteX20" fmla="*/ 1193449 w 3986472"/>
              <a:gd name="connsiteY20" fmla="*/ 131880 h 3604689"/>
              <a:gd name="connsiteX21" fmla="*/ 1193449 w 3986472"/>
              <a:gd name="connsiteY21" fmla="*/ 185996 h 3604689"/>
              <a:gd name="connsiteX22" fmla="*/ 1076491 w 3986472"/>
              <a:gd name="connsiteY22" fmla="*/ 302954 h 3604689"/>
              <a:gd name="connsiteX23" fmla="*/ 1028167 w 3986472"/>
              <a:gd name="connsiteY23" fmla="*/ 302954 h 3604689"/>
              <a:gd name="connsiteX24" fmla="*/ 1028167 w 3986472"/>
              <a:gd name="connsiteY24" fmla="*/ 1733448 h 3604689"/>
              <a:gd name="connsiteX25" fmla="*/ 2848679 w 3986472"/>
              <a:gd name="connsiteY25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372472 w 3986472"/>
              <a:gd name="connsiteY4" fmla="*/ 1943009 h 3604689"/>
              <a:gd name="connsiteX5" fmla="*/ 3652526 w 3986472"/>
              <a:gd name="connsiteY5" fmla="*/ 2541537 h 3604689"/>
              <a:gd name="connsiteX6" fmla="*/ 2667555 w 3986472"/>
              <a:gd name="connsiteY6" fmla="*/ 3603007 h 3604689"/>
              <a:gd name="connsiteX7" fmla="*/ 1617559 w 3986472"/>
              <a:gd name="connsiteY7" fmla="*/ 3571118 h 3604689"/>
              <a:gd name="connsiteX8" fmla="*/ 2628063 w 3986472"/>
              <a:gd name="connsiteY8" fmla="*/ 2560614 h 3604689"/>
              <a:gd name="connsiteX9" fmla="*/ 1908216 w 3986472"/>
              <a:gd name="connsiteY9" fmla="*/ 2538753 h 3604689"/>
              <a:gd name="connsiteX10" fmla="*/ 2569809 w 3986472"/>
              <a:gd name="connsiteY10" fmla="*/ 1877159 h 3604689"/>
              <a:gd name="connsiteX11" fmla="*/ 1999634 w 3986472"/>
              <a:gd name="connsiteY11" fmla="*/ 1877159 h 3604689"/>
              <a:gd name="connsiteX12" fmla="*/ 185337 w 3986472"/>
              <a:gd name="connsiteY12" fmla="*/ 3604689 h 3604689"/>
              <a:gd name="connsiteX13" fmla="*/ 185337 w 3986472"/>
              <a:gd name="connsiteY13" fmla="*/ 302954 h 3604689"/>
              <a:gd name="connsiteX14" fmla="*/ 116958 w 3986472"/>
              <a:gd name="connsiteY14" fmla="*/ 302954 h 3604689"/>
              <a:gd name="connsiteX15" fmla="*/ 0 w 3986472"/>
              <a:gd name="connsiteY15" fmla="*/ 185996 h 3604689"/>
              <a:gd name="connsiteX16" fmla="*/ 0 w 3986472"/>
              <a:gd name="connsiteY16" fmla="*/ 131880 h 3604689"/>
              <a:gd name="connsiteX17" fmla="*/ 116958 w 3986472"/>
              <a:gd name="connsiteY17" fmla="*/ 14922 h 3604689"/>
              <a:gd name="connsiteX18" fmla="*/ 1076491 w 3986472"/>
              <a:gd name="connsiteY18" fmla="*/ 14922 h 3604689"/>
              <a:gd name="connsiteX19" fmla="*/ 1193449 w 3986472"/>
              <a:gd name="connsiteY19" fmla="*/ 131880 h 3604689"/>
              <a:gd name="connsiteX20" fmla="*/ 1193449 w 3986472"/>
              <a:gd name="connsiteY20" fmla="*/ 185996 h 3604689"/>
              <a:gd name="connsiteX21" fmla="*/ 1076491 w 3986472"/>
              <a:gd name="connsiteY21" fmla="*/ 302954 h 3604689"/>
              <a:gd name="connsiteX22" fmla="*/ 1028167 w 3986472"/>
              <a:gd name="connsiteY22" fmla="*/ 302954 h 3604689"/>
              <a:gd name="connsiteX23" fmla="*/ 1028167 w 3986472"/>
              <a:gd name="connsiteY23" fmla="*/ 1733448 h 3604689"/>
              <a:gd name="connsiteX24" fmla="*/ 2848679 w 3986472"/>
              <a:gd name="connsiteY24" fmla="*/ 0 h 360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86472" h="3604689">
                <a:moveTo>
                  <a:pt x="2848679" y="0"/>
                </a:moveTo>
                <a:lnTo>
                  <a:pt x="3971074" y="0"/>
                </a:lnTo>
                <a:lnTo>
                  <a:pt x="2561353" y="1342303"/>
                </a:lnTo>
                <a:lnTo>
                  <a:pt x="3986472" y="1342303"/>
                </a:lnTo>
                <a:lnTo>
                  <a:pt x="3372472" y="1943009"/>
                </a:lnTo>
                <a:cubicBezTo>
                  <a:pt x="3620560" y="2058727"/>
                  <a:pt x="3779978" y="2367682"/>
                  <a:pt x="3652526" y="2541537"/>
                </a:cubicBezTo>
                <a:lnTo>
                  <a:pt x="2667555" y="3603007"/>
                </a:lnTo>
                <a:lnTo>
                  <a:pt x="1617559" y="3571118"/>
                </a:lnTo>
                <a:lnTo>
                  <a:pt x="2628063" y="2560614"/>
                </a:lnTo>
                <a:lnTo>
                  <a:pt x="1908216" y="2538753"/>
                </a:lnTo>
                <a:lnTo>
                  <a:pt x="2569809" y="1877159"/>
                </a:lnTo>
                <a:lnTo>
                  <a:pt x="1999634" y="1877159"/>
                </a:lnTo>
                <a:lnTo>
                  <a:pt x="185337" y="3604689"/>
                </a:lnTo>
                <a:lnTo>
                  <a:pt x="185337" y="302954"/>
                </a:lnTo>
                <a:lnTo>
                  <a:pt x="116958" y="302954"/>
                </a:lnTo>
                <a:cubicBezTo>
                  <a:pt x="52364" y="302954"/>
                  <a:pt x="0" y="250590"/>
                  <a:pt x="0" y="185996"/>
                </a:cubicBezTo>
                <a:lnTo>
                  <a:pt x="0" y="131880"/>
                </a:lnTo>
                <a:cubicBezTo>
                  <a:pt x="0" y="67286"/>
                  <a:pt x="52364" y="14922"/>
                  <a:pt x="116958" y="14922"/>
                </a:cubicBezTo>
                <a:lnTo>
                  <a:pt x="1076491" y="14922"/>
                </a:lnTo>
                <a:cubicBezTo>
                  <a:pt x="1141085" y="14922"/>
                  <a:pt x="1193449" y="67286"/>
                  <a:pt x="1193449" y="131880"/>
                </a:cubicBezTo>
                <a:lnTo>
                  <a:pt x="1193449" y="185996"/>
                </a:lnTo>
                <a:cubicBezTo>
                  <a:pt x="1193449" y="250590"/>
                  <a:pt x="1141085" y="302954"/>
                  <a:pt x="1076491" y="302954"/>
                </a:cubicBezTo>
                <a:lnTo>
                  <a:pt x="1028167" y="302954"/>
                </a:lnTo>
                <a:lnTo>
                  <a:pt x="1028167" y="1733448"/>
                </a:lnTo>
                <a:lnTo>
                  <a:pt x="284867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  <a:ea typeface="+mj-ea"/>
            </a:endParaRPr>
          </a:p>
        </p:txBody>
      </p:sp>
      <p:sp>
        <p:nvSpPr>
          <p:cNvPr id="37" name="Freeform 43">
            <a:extLst>
              <a:ext uri="{FF2B5EF4-FFF2-40B4-BE49-F238E27FC236}">
                <a16:creationId xmlns:a16="http://schemas.microsoft.com/office/drawing/2014/main" id="{37ABF823-BDF6-4402-B1E6-AFDD0B039D2E}"/>
              </a:ext>
            </a:extLst>
          </p:cNvPr>
          <p:cNvSpPr>
            <a:spLocks noChangeAspect="1"/>
          </p:cNvSpPr>
          <p:nvPr/>
        </p:nvSpPr>
        <p:spPr>
          <a:xfrm>
            <a:off x="3781503" y="3901656"/>
            <a:ext cx="354910" cy="404335"/>
          </a:xfrm>
          <a:custGeom>
            <a:avLst/>
            <a:gdLst/>
            <a:ahLst/>
            <a:cxnLst/>
            <a:rect l="l" t="t" r="r" b="b"/>
            <a:pathLst>
              <a:path w="3456727" h="3938119">
                <a:moveTo>
                  <a:pt x="1728364" y="1961325"/>
                </a:moveTo>
                <a:cubicBezTo>
                  <a:pt x="1726089" y="2407152"/>
                  <a:pt x="1737463" y="2812034"/>
                  <a:pt x="1735188" y="3257861"/>
                </a:cubicBezTo>
                <a:cubicBezTo>
                  <a:pt x="2394830" y="3057694"/>
                  <a:pt x="2610919" y="2352560"/>
                  <a:pt x="2765594" y="1981796"/>
                </a:cubicBezTo>
                <a:close/>
                <a:moveTo>
                  <a:pt x="1728362" y="682044"/>
                </a:moveTo>
                <a:cubicBezTo>
                  <a:pt x="1355324" y="868563"/>
                  <a:pt x="1166530" y="952725"/>
                  <a:pt x="609247" y="1002767"/>
                </a:cubicBezTo>
                <a:cubicBezTo>
                  <a:pt x="606972" y="1330312"/>
                  <a:pt x="631992" y="1623739"/>
                  <a:pt x="704780" y="1964933"/>
                </a:cubicBezTo>
                <a:lnTo>
                  <a:pt x="1728363" y="1971757"/>
                </a:lnTo>
                <a:cubicBezTo>
                  <a:pt x="1728363" y="1541853"/>
                  <a:pt x="1728362" y="1111948"/>
                  <a:pt x="1728362" y="682044"/>
                </a:cubicBezTo>
                <a:close/>
                <a:moveTo>
                  <a:pt x="1723409" y="487996"/>
                </a:moveTo>
                <a:cubicBezTo>
                  <a:pt x="1725062" y="488690"/>
                  <a:pt x="1726712" y="489384"/>
                  <a:pt x="1728363" y="490064"/>
                </a:cubicBezTo>
                <a:cubicBezTo>
                  <a:pt x="1730015" y="489384"/>
                  <a:pt x="1731666" y="488690"/>
                  <a:pt x="1733319" y="487996"/>
                </a:cubicBezTo>
                <a:lnTo>
                  <a:pt x="1733319" y="492131"/>
                </a:lnTo>
                <a:cubicBezTo>
                  <a:pt x="2179467" y="679460"/>
                  <a:pt x="2405896" y="769409"/>
                  <a:pt x="2817789" y="813808"/>
                </a:cubicBezTo>
                <a:cubicBezTo>
                  <a:pt x="2971516" y="823489"/>
                  <a:pt x="3036247" y="875307"/>
                  <a:pt x="3033236" y="1061333"/>
                </a:cubicBezTo>
                <a:cubicBezTo>
                  <a:pt x="3015439" y="2441328"/>
                  <a:pt x="2363638" y="3359629"/>
                  <a:pt x="1733319" y="3448048"/>
                </a:cubicBezTo>
                <a:lnTo>
                  <a:pt x="1733319" y="3450123"/>
                </a:lnTo>
                <a:lnTo>
                  <a:pt x="1728363" y="3449086"/>
                </a:lnTo>
                <a:lnTo>
                  <a:pt x="1723409" y="3450123"/>
                </a:lnTo>
                <a:lnTo>
                  <a:pt x="1723409" y="3448048"/>
                </a:lnTo>
                <a:cubicBezTo>
                  <a:pt x="1093089" y="3359629"/>
                  <a:pt x="441289" y="2441328"/>
                  <a:pt x="423491" y="1061333"/>
                </a:cubicBezTo>
                <a:cubicBezTo>
                  <a:pt x="420479" y="875307"/>
                  <a:pt x="485211" y="823489"/>
                  <a:pt x="638937" y="813808"/>
                </a:cubicBezTo>
                <a:cubicBezTo>
                  <a:pt x="1050832" y="769409"/>
                  <a:pt x="1277261" y="679460"/>
                  <a:pt x="1723409" y="492131"/>
                </a:cubicBezTo>
                <a:close/>
                <a:moveTo>
                  <a:pt x="1722802" y="306889"/>
                </a:moveTo>
                <a:lnTo>
                  <a:pt x="1722802" y="311530"/>
                </a:lnTo>
                <a:cubicBezTo>
                  <a:pt x="1222099" y="521767"/>
                  <a:pt x="967982" y="622713"/>
                  <a:pt x="505720" y="672542"/>
                </a:cubicBezTo>
                <a:cubicBezTo>
                  <a:pt x="333196" y="683408"/>
                  <a:pt x="260550" y="741561"/>
                  <a:pt x="263929" y="950334"/>
                </a:cubicBezTo>
                <a:cubicBezTo>
                  <a:pt x="283902" y="2499079"/>
                  <a:pt x="1015407" y="3529669"/>
                  <a:pt x="1722802" y="3628902"/>
                </a:cubicBezTo>
                <a:lnTo>
                  <a:pt x="1722802" y="3631230"/>
                </a:lnTo>
                <a:lnTo>
                  <a:pt x="1728365" y="3630065"/>
                </a:lnTo>
                <a:lnTo>
                  <a:pt x="1733925" y="3631230"/>
                </a:lnTo>
                <a:lnTo>
                  <a:pt x="1733925" y="3628902"/>
                </a:lnTo>
                <a:cubicBezTo>
                  <a:pt x="2441322" y="3529669"/>
                  <a:pt x="3172826" y="2499079"/>
                  <a:pt x="3192800" y="950334"/>
                </a:cubicBezTo>
                <a:cubicBezTo>
                  <a:pt x="3196179" y="741561"/>
                  <a:pt x="3123532" y="683408"/>
                  <a:pt x="2951007" y="672542"/>
                </a:cubicBezTo>
                <a:cubicBezTo>
                  <a:pt x="2488747" y="622713"/>
                  <a:pt x="2234630" y="521767"/>
                  <a:pt x="1733925" y="311530"/>
                </a:cubicBezTo>
                <a:lnTo>
                  <a:pt x="1733925" y="306889"/>
                </a:lnTo>
                <a:cubicBezTo>
                  <a:pt x="1732071" y="307669"/>
                  <a:pt x="1730218" y="308445"/>
                  <a:pt x="1728365" y="309209"/>
                </a:cubicBezTo>
                <a:cubicBezTo>
                  <a:pt x="1726510" y="308445"/>
                  <a:pt x="1724659" y="307669"/>
                  <a:pt x="1722802" y="306889"/>
                </a:cubicBezTo>
                <a:close/>
                <a:moveTo>
                  <a:pt x="1721800" y="0"/>
                </a:moveTo>
                <a:cubicBezTo>
                  <a:pt x="1723991" y="923"/>
                  <a:pt x="1726176" y="1844"/>
                  <a:pt x="1728363" y="2749"/>
                </a:cubicBezTo>
                <a:cubicBezTo>
                  <a:pt x="1730551" y="1844"/>
                  <a:pt x="1732737" y="923"/>
                  <a:pt x="1734926" y="0"/>
                </a:cubicBezTo>
                <a:lnTo>
                  <a:pt x="1734926" y="5497"/>
                </a:lnTo>
                <a:cubicBezTo>
                  <a:pt x="2325825" y="254550"/>
                  <a:pt x="2625718" y="374136"/>
                  <a:pt x="3171248" y="433164"/>
                </a:cubicBezTo>
                <a:cubicBezTo>
                  <a:pt x="3374850" y="446035"/>
                  <a:pt x="3460584" y="514926"/>
                  <a:pt x="3456595" y="762245"/>
                </a:cubicBezTo>
                <a:cubicBezTo>
                  <a:pt x="3433024" y="2596936"/>
                  <a:pt x="2569749" y="3817807"/>
                  <a:pt x="1734926" y="3935360"/>
                </a:cubicBezTo>
                <a:lnTo>
                  <a:pt x="1734926" y="3938119"/>
                </a:lnTo>
                <a:lnTo>
                  <a:pt x="1728363" y="3936740"/>
                </a:lnTo>
                <a:lnTo>
                  <a:pt x="1721800" y="3938119"/>
                </a:lnTo>
                <a:lnTo>
                  <a:pt x="1721800" y="3935360"/>
                </a:lnTo>
                <a:cubicBezTo>
                  <a:pt x="886977" y="3817807"/>
                  <a:pt x="23703" y="2596936"/>
                  <a:pt x="132" y="762245"/>
                </a:cubicBezTo>
                <a:cubicBezTo>
                  <a:pt x="-3858" y="514926"/>
                  <a:pt x="81876" y="446035"/>
                  <a:pt x="285478" y="433164"/>
                </a:cubicBezTo>
                <a:cubicBezTo>
                  <a:pt x="831010" y="374136"/>
                  <a:pt x="1130903" y="254550"/>
                  <a:pt x="1721800" y="54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  <a:ea typeface="+mj-ea"/>
            </a:endParaRP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F7297B30-F236-4813-8846-93A0527256CA}"/>
              </a:ext>
            </a:extLst>
          </p:cNvPr>
          <p:cNvSpPr>
            <a:spLocks noChangeAspect="1"/>
          </p:cNvSpPr>
          <p:nvPr/>
        </p:nvSpPr>
        <p:spPr>
          <a:xfrm rot="2648398">
            <a:off x="3890977" y="2727684"/>
            <a:ext cx="191889" cy="490758"/>
          </a:xfrm>
          <a:custGeom>
            <a:avLst/>
            <a:gdLst/>
            <a:ahLst/>
            <a:cxnLst/>
            <a:rect l="l" t="t" r="r" b="b"/>
            <a:pathLst>
              <a:path w="1862952" h="4764557">
                <a:moveTo>
                  <a:pt x="289679" y="2004751"/>
                </a:moveTo>
                <a:cubicBezTo>
                  <a:pt x="458860" y="1838972"/>
                  <a:pt x="691283" y="1737733"/>
                  <a:pt x="946849" y="1740329"/>
                </a:cubicBezTo>
                <a:cubicBezTo>
                  <a:pt x="982916" y="1740695"/>
                  <a:pt x="1018481" y="1743119"/>
                  <a:pt x="1053366" y="1748014"/>
                </a:cubicBezTo>
                <a:cubicBezTo>
                  <a:pt x="1317748" y="1888655"/>
                  <a:pt x="1203170" y="2165630"/>
                  <a:pt x="978473" y="2204473"/>
                </a:cubicBezTo>
                <a:cubicBezTo>
                  <a:pt x="966642" y="2201190"/>
                  <a:pt x="954470" y="2200566"/>
                  <a:pt x="942176" y="2200441"/>
                </a:cubicBezTo>
                <a:cubicBezTo>
                  <a:pt x="697403" y="2197955"/>
                  <a:pt x="496962" y="2394367"/>
                  <a:pt x="494475" y="2639137"/>
                </a:cubicBezTo>
                <a:lnTo>
                  <a:pt x="482110" y="3856696"/>
                </a:lnTo>
                <a:cubicBezTo>
                  <a:pt x="479624" y="4101467"/>
                  <a:pt x="676035" y="4301910"/>
                  <a:pt x="920807" y="4304396"/>
                </a:cubicBezTo>
                <a:cubicBezTo>
                  <a:pt x="1043193" y="4305639"/>
                  <a:pt x="1154496" y="4257158"/>
                  <a:pt x="1235513" y="4177768"/>
                </a:cubicBezTo>
                <a:cubicBezTo>
                  <a:pt x="1316531" y="4098380"/>
                  <a:pt x="1367262" y="3988084"/>
                  <a:pt x="1368506" y="3865699"/>
                </a:cubicBezTo>
                <a:lnTo>
                  <a:pt x="1375662" y="3161156"/>
                </a:lnTo>
                <a:cubicBezTo>
                  <a:pt x="1504082" y="3167548"/>
                  <a:pt x="1792622" y="2981572"/>
                  <a:pt x="1861834" y="2783546"/>
                </a:cubicBezTo>
                <a:lnTo>
                  <a:pt x="1851019" y="3848423"/>
                </a:lnTo>
                <a:cubicBezTo>
                  <a:pt x="1848423" y="4103989"/>
                  <a:pt x="1742485" y="4334308"/>
                  <a:pt x="1573304" y="4500088"/>
                </a:cubicBezTo>
                <a:cubicBezTo>
                  <a:pt x="1404123" y="4665866"/>
                  <a:pt x="1171700" y="4767105"/>
                  <a:pt x="916134" y="4764509"/>
                </a:cubicBezTo>
                <a:cubicBezTo>
                  <a:pt x="405002" y="4759318"/>
                  <a:pt x="-5143" y="4340756"/>
                  <a:pt x="48" y="3829624"/>
                </a:cubicBezTo>
                <a:lnTo>
                  <a:pt x="11964" y="2656415"/>
                </a:lnTo>
                <a:cubicBezTo>
                  <a:pt x="14559" y="2400849"/>
                  <a:pt x="120498" y="2170529"/>
                  <a:pt x="289679" y="2004751"/>
                </a:cubicBezTo>
                <a:close/>
                <a:moveTo>
                  <a:pt x="282968" y="271082"/>
                </a:moveTo>
                <a:cubicBezTo>
                  <a:pt x="450457" y="103594"/>
                  <a:pt x="681840" y="0"/>
                  <a:pt x="937419" y="0"/>
                </a:cubicBezTo>
                <a:cubicBezTo>
                  <a:pt x="1448577" y="0"/>
                  <a:pt x="1862952" y="414375"/>
                  <a:pt x="1862952" y="925533"/>
                </a:cubicBezTo>
                <a:lnTo>
                  <a:pt x="1862952" y="2098803"/>
                </a:lnTo>
                <a:cubicBezTo>
                  <a:pt x="1862952" y="2609961"/>
                  <a:pt x="1448577" y="3024336"/>
                  <a:pt x="937419" y="3024336"/>
                </a:cubicBezTo>
                <a:cubicBezTo>
                  <a:pt x="901350" y="3024336"/>
                  <a:pt x="865762" y="3022273"/>
                  <a:pt x="830829" y="3017733"/>
                </a:cubicBezTo>
                <a:cubicBezTo>
                  <a:pt x="565032" y="2879784"/>
                  <a:pt x="676792" y="2601660"/>
                  <a:pt x="901083" y="2560538"/>
                </a:cubicBezTo>
                <a:cubicBezTo>
                  <a:pt x="912947" y="2563700"/>
                  <a:pt x="925124" y="2564200"/>
                  <a:pt x="937419" y="2564200"/>
                </a:cubicBezTo>
                <a:cubicBezTo>
                  <a:pt x="1182204" y="2564200"/>
                  <a:pt x="1380640" y="2365763"/>
                  <a:pt x="1380641" y="2120980"/>
                </a:cubicBezTo>
                <a:lnTo>
                  <a:pt x="1380640" y="903358"/>
                </a:lnTo>
                <a:cubicBezTo>
                  <a:pt x="1380640" y="658574"/>
                  <a:pt x="1182204" y="460137"/>
                  <a:pt x="937419" y="460137"/>
                </a:cubicBezTo>
                <a:cubicBezTo>
                  <a:pt x="815027" y="460137"/>
                  <a:pt x="704222" y="509746"/>
                  <a:pt x="624015" y="589954"/>
                </a:cubicBezTo>
                <a:cubicBezTo>
                  <a:pt x="543808" y="670161"/>
                  <a:pt x="494199" y="780966"/>
                  <a:pt x="494199" y="903358"/>
                </a:cubicBezTo>
                <a:lnTo>
                  <a:pt x="494198" y="1607937"/>
                </a:lnTo>
                <a:cubicBezTo>
                  <a:pt x="365720" y="1602850"/>
                  <a:pt x="79084" y="1791747"/>
                  <a:pt x="11886" y="1990465"/>
                </a:cubicBezTo>
                <a:lnTo>
                  <a:pt x="11886" y="925533"/>
                </a:lnTo>
                <a:cubicBezTo>
                  <a:pt x="11886" y="669954"/>
                  <a:pt x="115480" y="438571"/>
                  <a:pt x="282968" y="271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  <a:ea typeface="+mj-ea"/>
            </a:endParaRPr>
          </a:p>
        </p:txBody>
      </p:sp>
      <p:sp>
        <p:nvSpPr>
          <p:cNvPr id="39" name="Rectangle 1">
            <a:extLst>
              <a:ext uri="{FF2B5EF4-FFF2-40B4-BE49-F238E27FC236}">
                <a16:creationId xmlns:a16="http://schemas.microsoft.com/office/drawing/2014/main" id="{A4EAFCDC-3CB5-4489-AD2C-44643AA558FE}"/>
              </a:ext>
            </a:extLst>
          </p:cNvPr>
          <p:cNvSpPr>
            <a:spLocks noChangeAspect="1"/>
          </p:cNvSpPr>
          <p:nvPr/>
        </p:nvSpPr>
        <p:spPr>
          <a:xfrm>
            <a:off x="3815258" y="6169124"/>
            <a:ext cx="327963" cy="323116"/>
          </a:xfrm>
          <a:custGeom>
            <a:avLst/>
            <a:gdLst/>
            <a:ahLst/>
            <a:cxnLst/>
            <a:rect l="l" t="t" r="r" b="b"/>
            <a:pathLst>
              <a:path w="3994694" h="3935658">
                <a:moveTo>
                  <a:pt x="3059053" y="3287658"/>
                </a:moveTo>
                <a:lnTo>
                  <a:pt x="3994694" y="3287658"/>
                </a:lnTo>
                <a:lnTo>
                  <a:pt x="3994694" y="3935658"/>
                </a:lnTo>
                <a:lnTo>
                  <a:pt x="3059053" y="3935658"/>
                </a:lnTo>
                <a:close/>
                <a:moveTo>
                  <a:pt x="1259497" y="3287658"/>
                </a:moveTo>
                <a:lnTo>
                  <a:pt x="2915681" y="3287658"/>
                </a:lnTo>
                <a:lnTo>
                  <a:pt x="2915681" y="3935658"/>
                </a:lnTo>
                <a:lnTo>
                  <a:pt x="1259497" y="3935658"/>
                </a:lnTo>
                <a:close/>
                <a:moveTo>
                  <a:pt x="0" y="3287658"/>
                </a:moveTo>
                <a:lnTo>
                  <a:pt x="1116124" y="3287658"/>
                </a:lnTo>
                <a:lnTo>
                  <a:pt x="1116124" y="3935658"/>
                </a:lnTo>
                <a:lnTo>
                  <a:pt x="0" y="3935658"/>
                </a:lnTo>
                <a:close/>
                <a:moveTo>
                  <a:pt x="3886694" y="2470824"/>
                </a:moveTo>
                <a:lnTo>
                  <a:pt x="3994694" y="2470824"/>
                </a:lnTo>
                <a:lnTo>
                  <a:pt x="3994694" y="3118824"/>
                </a:lnTo>
                <a:lnTo>
                  <a:pt x="3886694" y="3118824"/>
                </a:lnTo>
                <a:close/>
                <a:moveTo>
                  <a:pt x="2123068" y="2470824"/>
                </a:moveTo>
                <a:lnTo>
                  <a:pt x="3779252" y="2470824"/>
                </a:lnTo>
                <a:lnTo>
                  <a:pt x="3779252" y="3118824"/>
                </a:lnTo>
                <a:lnTo>
                  <a:pt x="2123068" y="3118824"/>
                </a:lnTo>
                <a:close/>
                <a:moveTo>
                  <a:pt x="359442" y="2470824"/>
                </a:moveTo>
                <a:lnTo>
                  <a:pt x="2015626" y="2470824"/>
                </a:lnTo>
                <a:lnTo>
                  <a:pt x="2015626" y="3118824"/>
                </a:lnTo>
                <a:lnTo>
                  <a:pt x="359442" y="3118824"/>
                </a:lnTo>
                <a:close/>
                <a:moveTo>
                  <a:pt x="0" y="2470824"/>
                </a:moveTo>
                <a:lnTo>
                  <a:pt x="252000" y="2470824"/>
                </a:lnTo>
                <a:lnTo>
                  <a:pt x="252000" y="3118824"/>
                </a:lnTo>
                <a:lnTo>
                  <a:pt x="0" y="3118824"/>
                </a:lnTo>
                <a:close/>
                <a:moveTo>
                  <a:pt x="3059053" y="1635982"/>
                </a:moveTo>
                <a:lnTo>
                  <a:pt x="3994694" y="1635982"/>
                </a:lnTo>
                <a:lnTo>
                  <a:pt x="3994694" y="2283982"/>
                </a:lnTo>
                <a:lnTo>
                  <a:pt x="3059053" y="2283982"/>
                </a:lnTo>
                <a:close/>
                <a:moveTo>
                  <a:pt x="1259496" y="1635982"/>
                </a:moveTo>
                <a:lnTo>
                  <a:pt x="2915680" y="1635982"/>
                </a:lnTo>
                <a:lnTo>
                  <a:pt x="2915680" y="2283982"/>
                </a:lnTo>
                <a:lnTo>
                  <a:pt x="1259496" y="2283982"/>
                </a:lnTo>
                <a:close/>
                <a:moveTo>
                  <a:pt x="0" y="1635982"/>
                </a:moveTo>
                <a:lnTo>
                  <a:pt x="1116124" y="1635982"/>
                </a:lnTo>
                <a:lnTo>
                  <a:pt x="1116124" y="2283982"/>
                </a:lnTo>
                <a:lnTo>
                  <a:pt x="0" y="2283982"/>
                </a:lnTo>
                <a:close/>
                <a:moveTo>
                  <a:pt x="3886694" y="836400"/>
                </a:moveTo>
                <a:lnTo>
                  <a:pt x="3994694" y="836400"/>
                </a:lnTo>
                <a:lnTo>
                  <a:pt x="3994694" y="1484400"/>
                </a:lnTo>
                <a:lnTo>
                  <a:pt x="3886694" y="1484400"/>
                </a:lnTo>
                <a:close/>
                <a:moveTo>
                  <a:pt x="2123068" y="820634"/>
                </a:moveTo>
                <a:lnTo>
                  <a:pt x="3779252" y="820634"/>
                </a:lnTo>
                <a:lnTo>
                  <a:pt x="3779252" y="1468634"/>
                </a:lnTo>
                <a:lnTo>
                  <a:pt x="2123068" y="1468634"/>
                </a:lnTo>
                <a:close/>
                <a:moveTo>
                  <a:pt x="359442" y="820634"/>
                </a:moveTo>
                <a:lnTo>
                  <a:pt x="2015626" y="820634"/>
                </a:lnTo>
                <a:lnTo>
                  <a:pt x="2015626" y="1468634"/>
                </a:lnTo>
                <a:lnTo>
                  <a:pt x="359442" y="1468634"/>
                </a:lnTo>
                <a:close/>
                <a:moveTo>
                  <a:pt x="0" y="820634"/>
                </a:moveTo>
                <a:lnTo>
                  <a:pt x="252000" y="820634"/>
                </a:lnTo>
                <a:lnTo>
                  <a:pt x="252000" y="1468634"/>
                </a:lnTo>
                <a:lnTo>
                  <a:pt x="0" y="1468634"/>
                </a:lnTo>
                <a:close/>
                <a:moveTo>
                  <a:pt x="3059053" y="0"/>
                </a:moveTo>
                <a:lnTo>
                  <a:pt x="3994694" y="0"/>
                </a:lnTo>
                <a:lnTo>
                  <a:pt x="3994694" y="648000"/>
                </a:lnTo>
                <a:lnTo>
                  <a:pt x="3059053" y="648000"/>
                </a:lnTo>
                <a:close/>
                <a:moveTo>
                  <a:pt x="1259496" y="0"/>
                </a:moveTo>
                <a:lnTo>
                  <a:pt x="2915680" y="0"/>
                </a:lnTo>
                <a:lnTo>
                  <a:pt x="2915680" y="648000"/>
                </a:lnTo>
                <a:lnTo>
                  <a:pt x="1259496" y="648000"/>
                </a:lnTo>
                <a:close/>
                <a:moveTo>
                  <a:pt x="0" y="0"/>
                </a:moveTo>
                <a:lnTo>
                  <a:pt x="1116124" y="0"/>
                </a:lnTo>
                <a:lnTo>
                  <a:pt x="1116124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  <a:ea typeface="+mj-ea"/>
            </a:endParaRPr>
          </a:p>
        </p:txBody>
      </p:sp>
      <p:pic>
        <p:nvPicPr>
          <p:cNvPr id="2054" name="Picture 6" descr="https://bcpslis.pbworks.com/f/1556733266/noun_goal_1218074_0066C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5" y="1169778"/>
            <a:ext cx="765758" cy="76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1101585" y="1126072"/>
            <a:ext cx="18651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ЦЕЛЬ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56" name="Picture 8" descr="https://avatars.mds.yandex.net/get-zen_doc/1352765/pub_5ea00b827c1cd903b7685a89_5ea00c1392055a0c646f07ac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08" l="0" r="100000">
                        <a14:foregroundMark x1="24583" y1="33681" x2="24583" y2="33681"/>
                        <a14:foregroundMark x1="26000" y1="22846" x2="26000" y2="22846"/>
                        <a14:foregroundMark x1="21667" y1="12010" x2="21667" y2="12010"/>
                        <a14:foregroundMark x1="22333" y1="7833" x2="22333" y2="7833"/>
                        <a14:foregroundMark x1="16833" y1="4830" x2="16833" y2="4830"/>
                        <a14:foregroundMark x1="17667" y1="4961" x2="17667" y2="4961"/>
                        <a14:foregroundMark x1="57000" y1="87076" x2="57000" y2="87076"/>
                        <a14:foregroundMark x1="74500" y1="40992" x2="74500" y2="40992"/>
                        <a14:foregroundMark x1="25964" y1="47581" x2="25964" y2="47581"/>
                        <a14:foregroundMark x1="45501" y1="61290" x2="45501" y2="61290"/>
                        <a14:foregroundMark x1="32648" y1="69758" x2="32648" y2="69758"/>
                        <a14:foregroundMark x1="58355" y1="66935" x2="58355" y2="66935"/>
                        <a14:foregroundMark x1="63753" y1="82661" x2="63753" y2="82661"/>
                        <a14:foregroundMark x1="35990" y1="64113" x2="35990" y2="64113"/>
                        <a14:foregroundMark x1="39589" y1="54032" x2="39589" y2="54032"/>
                        <a14:foregroundMark x1="43702" y1="76210" x2="43702" y2="76210"/>
                        <a14:foregroundMark x1="47301" y1="90726" x2="47301" y2="90726"/>
                        <a14:foregroundMark x1="19537" y1="21774" x2="19537" y2="21774"/>
                        <a14:foregroundMark x1="41388" y1="92742" x2="41388" y2="92742"/>
                        <a14:foregroundMark x1="67866" y1="87903" x2="67866" y2="87903"/>
                        <a14:foregroundMark x1="30077" y1="55645" x2="30077" y2="55645"/>
                        <a14:foregroundMark x1="29563" y1="64919" x2="29563" y2="64919"/>
                        <a14:foregroundMark x1="24936" y1="16935" x2="24936" y2="16935"/>
                        <a14:foregroundMark x1="21337" y1="17742" x2="21337" y2="17742"/>
                        <a14:foregroundMark x1="21851" y1="22581" x2="21851" y2="22581"/>
                        <a14:foregroundMark x1="19537" y1="9274" x2="19537" y2="9274"/>
                        <a14:foregroundMark x1="16452" y1="8871" x2="16452" y2="8871"/>
                        <a14:foregroundMark x1="27763" y1="39113" x2="27763" y2="39113"/>
                        <a14:foregroundMark x1="52442" y1="50000" x2="52442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68" y="4453459"/>
            <a:ext cx="1446473" cy="92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-308627" y="3841097"/>
            <a:ext cx="25776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ЗАДАЧИ</a:t>
            </a:r>
            <a:endParaRPr lang="ru-RU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3643956" y="955040"/>
            <a:ext cx="7938443" cy="139001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и разработка мероприятий по обеспечению безопасности питьевого водоснабжения путём улучшения экологической обстановки на водосборе поверхностного водоисточника на примере реки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Вологда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рямоугольный треугольник 75"/>
          <p:cNvSpPr/>
          <p:nvPr/>
        </p:nvSpPr>
        <p:spPr>
          <a:xfrm rot="2667042">
            <a:off x="3163932" y="1158479"/>
            <a:ext cx="960046" cy="982902"/>
          </a:xfrm>
          <a:prstGeom prst="rtTriangle">
            <a:avLst/>
          </a:prstGeom>
          <a:solidFill>
            <a:srgbClr val="2C6E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4136413" y="5845134"/>
            <a:ext cx="7517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сформулировать выводы и рекомендации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регулированию хозяйственного использования водосбора для оптимизации гидрохимического режима водоисточника и повышения эффективности водоподготовки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3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92093438"/>
              </p:ext>
            </p:extLst>
          </p:nvPr>
        </p:nvGraphicFramePr>
        <p:xfrm>
          <a:off x="-254000" y="1149301"/>
          <a:ext cx="8361680" cy="5607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2401" y="911774"/>
            <a:ext cx="10830559" cy="95410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marL="1616075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использование земель в пределах зон санитарной охраны р. Вологда</a:t>
            </a: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265703"/>
              </p:ext>
            </p:extLst>
          </p:nvPr>
        </p:nvGraphicFramePr>
        <p:xfrm>
          <a:off x="5994401" y="2343400"/>
          <a:ext cx="5283199" cy="364621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595512">
                  <a:extLst>
                    <a:ext uri="{9D8B030D-6E8A-4147-A177-3AD203B41FA5}">
                      <a16:colId xmlns:a16="http://schemas.microsoft.com/office/drawing/2014/main" val="2697828700"/>
                    </a:ext>
                  </a:extLst>
                </a:gridCol>
                <a:gridCol w="1687687">
                  <a:extLst>
                    <a:ext uri="{9D8B030D-6E8A-4147-A177-3AD203B41FA5}">
                      <a16:colId xmlns:a16="http://schemas.microsoft.com/office/drawing/2014/main" val="2493637274"/>
                    </a:ext>
                  </a:extLst>
                </a:gridCol>
              </a:tblGrid>
              <a:tr h="7252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разрешенного использования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Площадь, га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713588"/>
                  </a:ext>
                </a:extLst>
              </a:tr>
              <a:tr h="7252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под мелиоративными системами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1321,9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49675"/>
                  </a:ext>
                </a:extLst>
              </a:tr>
              <a:tr h="3676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с/х назначения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630448"/>
                  </a:ext>
                </a:extLst>
              </a:tr>
              <a:tr h="7252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Личное подсобное хозяйство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094835"/>
                  </a:ext>
                </a:extLst>
              </a:tr>
              <a:tr h="3676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Садоводство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977144"/>
                  </a:ext>
                </a:extLst>
              </a:tr>
              <a:tr h="3676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лесного фонда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2943"/>
                  </a:ext>
                </a:extLst>
              </a:tr>
              <a:tr h="3676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939314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11240" y="3871259"/>
            <a:ext cx="193040" cy="182880"/>
          </a:xfrm>
          <a:prstGeom prst="rect">
            <a:avLst/>
          </a:prstGeom>
          <a:solidFill>
            <a:srgbClr val="477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11240" y="4440219"/>
            <a:ext cx="193040" cy="182880"/>
          </a:xfrm>
          <a:prstGeom prst="rect">
            <a:avLst/>
          </a:prstGeom>
          <a:solidFill>
            <a:srgbClr val="FFC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11240" y="4958379"/>
            <a:ext cx="193040" cy="182880"/>
          </a:xfrm>
          <a:prstGeom prst="rect">
            <a:avLst/>
          </a:prstGeom>
          <a:solidFill>
            <a:srgbClr val="466C2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11240" y="5329219"/>
            <a:ext cx="193040" cy="182880"/>
          </a:xfrm>
          <a:prstGeom prst="rect">
            <a:avLst/>
          </a:prstGeom>
          <a:solidFill>
            <a:srgbClr val="2747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111240" y="3210860"/>
            <a:ext cx="193040" cy="182880"/>
          </a:xfrm>
          <a:prstGeom prst="rect">
            <a:avLst/>
          </a:prstGeom>
          <a:solidFill>
            <a:srgbClr val="74B4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4" name="Пятиугольник 13"/>
          <p:cNvSpPr/>
          <p:nvPr/>
        </p:nvSpPr>
        <p:spPr>
          <a:xfrm>
            <a:off x="0" y="71120"/>
            <a:ext cx="10220960" cy="74168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52401" y="180458"/>
            <a:ext cx="4937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ТЕХНОЛОГИИ</a:t>
            </a:r>
          </a:p>
        </p:txBody>
      </p:sp>
      <p:sp>
        <p:nvSpPr>
          <p:cNvPr id="16" name="Блок-схема: документ 15"/>
          <p:cNvSpPr/>
          <p:nvPr/>
        </p:nvSpPr>
        <p:spPr>
          <a:xfrm>
            <a:off x="11280966" y="0"/>
            <a:ext cx="901263" cy="812800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g2.freepng.ru/20180630/gfa/kisspng-computer-icons-business-global-positioning-system-5b37e20de8ff18.0354541715303890059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6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812800"/>
            <a:ext cx="1849120" cy="105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16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029577"/>
              </p:ext>
            </p:extLst>
          </p:nvPr>
        </p:nvGraphicFramePr>
        <p:xfrm>
          <a:off x="7081521" y="2092961"/>
          <a:ext cx="4897120" cy="453135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00479">
                  <a:extLst>
                    <a:ext uri="{9D8B030D-6E8A-4147-A177-3AD203B41FA5}">
                      <a16:colId xmlns:a16="http://schemas.microsoft.com/office/drawing/2014/main" val="2783713021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4209746787"/>
                    </a:ext>
                  </a:extLst>
                </a:gridCol>
                <a:gridCol w="1457167">
                  <a:extLst>
                    <a:ext uri="{9D8B030D-6E8A-4147-A177-3AD203B41FA5}">
                      <a16:colId xmlns:a16="http://schemas.microsoft.com/office/drawing/2014/main" val="1452589938"/>
                    </a:ext>
                  </a:extLst>
                </a:gridCol>
                <a:gridCol w="1346994">
                  <a:extLst>
                    <a:ext uri="{9D8B030D-6E8A-4147-A177-3AD203B41FA5}">
                      <a16:colId xmlns:a16="http://schemas.microsoft.com/office/drawing/2014/main" val="3091664540"/>
                    </a:ext>
                  </a:extLst>
                </a:gridCol>
              </a:tblGrid>
              <a:tr h="1192463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показателя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период наблюдений 2008-2020 гг.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defTabSz="808038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Значение показателя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период наблюдений 1990-2000 гг.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478050"/>
                  </a:ext>
                </a:extLst>
              </a:tr>
              <a:tr h="2384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Вологда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044471"/>
                  </a:ext>
                </a:extLst>
              </a:tr>
              <a:tr h="23849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765489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201-12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140-13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54427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Мутность</a:t>
                      </a: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ЕМФ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,64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19,6-0,6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83761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Окисляемость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перманганатная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мгО</a:t>
                      </a:r>
                      <a:r>
                        <a:rPr lang="ru-RU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дм</a:t>
                      </a:r>
                      <a:r>
                        <a:rPr lang="ru-RU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32-3</a:t>
                      </a: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25,6-1,57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10,56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594868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Железо</a:t>
                      </a: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мг/дм</a:t>
                      </a:r>
                      <a:r>
                        <a:rPr lang="ru-RU" sz="1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2,940-0,045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7,46-0,0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0,62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9810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Фенол</a:t>
                      </a: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мг/дм</a:t>
                      </a:r>
                      <a:r>
                        <a:rPr lang="ru-RU" sz="1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027-0</a:t>
                      </a:r>
                      <a:r>
                        <a:rPr lang="ru-RU" sz="14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0,00182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7,07-0,0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0,006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656221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Хлороформ</a:t>
                      </a: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мкг/дм</a:t>
                      </a:r>
                      <a:r>
                        <a:rPr lang="ru-RU" sz="1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399-3,7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9" marR="38579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83,1-23,74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53,42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53826"/>
                  </a:ext>
                </a:extLst>
              </a:tr>
            </a:tbl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804640584"/>
              </p:ext>
            </p:extLst>
          </p:nvPr>
        </p:nvGraphicFramePr>
        <p:xfrm>
          <a:off x="113664" y="2092960"/>
          <a:ext cx="6429375" cy="453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3664" y="1143224"/>
            <a:ext cx="6368417" cy="83099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>
            <a:spAutoFit/>
          </a:bodyPr>
          <a:lstStyle/>
          <a:p>
            <a:pPr marL="1341438" algn="ctr">
              <a:tabLst>
                <a:tab pos="15240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гидрологического </a:t>
            </a:r>
          </a:p>
          <a:p>
            <a:pPr marL="1341438" algn="ctr">
              <a:tabLst>
                <a:tab pos="15240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режима р. Вологды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81521" y="1143224"/>
            <a:ext cx="4897120" cy="83099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>
            <a:spAutoFit/>
          </a:bodyPr>
          <a:lstStyle/>
          <a:p>
            <a:pPr marL="893763"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гидрохимического режима р. Вологды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aleksandria.land/wp-content/uploads/2020/11/Methow_Icon_Wa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90" y="1143224"/>
            <a:ext cx="786449" cy="7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sd.videouroki.net/html/2018/05/10/v_5af41f84401c2/99715838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99" y="1143224"/>
            <a:ext cx="792481" cy="79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ятиугольник 8"/>
          <p:cNvSpPr/>
          <p:nvPr/>
        </p:nvSpPr>
        <p:spPr>
          <a:xfrm>
            <a:off x="0" y="71120"/>
            <a:ext cx="10220960" cy="74168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401" y="180458"/>
            <a:ext cx="4937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ТЕХНОЛОГИИ</a:t>
            </a:r>
          </a:p>
        </p:txBody>
      </p:sp>
      <p:sp>
        <p:nvSpPr>
          <p:cNvPr id="11" name="Блок-схема: документ 10"/>
          <p:cNvSpPr/>
          <p:nvPr/>
        </p:nvSpPr>
        <p:spPr>
          <a:xfrm>
            <a:off x="11280966" y="0"/>
            <a:ext cx="901263" cy="812800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6685981" y="1354422"/>
            <a:ext cx="252595" cy="196915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16200000">
            <a:off x="6685981" y="6505542"/>
            <a:ext cx="252595" cy="196915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6810376" y="1536448"/>
            <a:ext cx="12925" cy="508787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0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D5BC98A-8114-EB48-8A8D-8DFFBBB0B2EC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9" t="5495" r="4130" b="6814"/>
          <a:stretch/>
        </p:blipFill>
        <p:spPr bwMode="auto">
          <a:xfrm>
            <a:off x="4134484" y="2367280"/>
            <a:ext cx="7955915" cy="449072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4484" y="936053"/>
            <a:ext cx="7955915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pPr marL="1168400"/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Коррелограмма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– это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график, который необходим для визуализации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корреляционного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анализа.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Синий цвет обозначает положительную корреляцию, красный отрицательную. Интенсивность цвета обозначает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степень корреляции.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291638"/>
              </p:ext>
            </p:extLst>
          </p:nvPr>
        </p:nvGraphicFramePr>
        <p:xfrm>
          <a:off x="0" y="936053"/>
          <a:ext cx="3947475" cy="2091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060855"/>
              </p:ext>
            </p:extLst>
          </p:nvPr>
        </p:nvGraphicFramePr>
        <p:xfrm>
          <a:off x="-43023" y="3027680"/>
          <a:ext cx="3990498" cy="183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230528"/>
              </p:ext>
            </p:extLst>
          </p:nvPr>
        </p:nvGraphicFramePr>
        <p:xfrm>
          <a:off x="-43022" y="4866640"/>
          <a:ext cx="3990497" cy="199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Пятиугольник 7"/>
          <p:cNvSpPr/>
          <p:nvPr/>
        </p:nvSpPr>
        <p:spPr>
          <a:xfrm>
            <a:off x="0" y="71120"/>
            <a:ext cx="10220960" cy="74168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401" y="180458"/>
            <a:ext cx="4937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ТЕХНОЛОГИИ</a:t>
            </a:r>
          </a:p>
        </p:txBody>
      </p:sp>
      <p:sp>
        <p:nvSpPr>
          <p:cNvPr id="10" name="Блок-схема: документ 9"/>
          <p:cNvSpPr/>
          <p:nvPr/>
        </p:nvSpPr>
        <p:spPr>
          <a:xfrm>
            <a:off x="11280966" y="0"/>
            <a:ext cx="901263" cy="812800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cdn.onlinewebfonts.com/svg/download_2878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88" y="1057834"/>
            <a:ext cx="784769" cy="80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7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E87EA618-73AA-49AC-B2A5-4A0B20D2F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26319"/>
              </p:ext>
            </p:extLst>
          </p:nvPr>
        </p:nvGraphicFramePr>
        <p:xfrm>
          <a:off x="132081" y="2191993"/>
          <a:ext cx="11907518" cy="43950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2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3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1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9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0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4000" b="1" dirty="0">
                          <a:solidFill>
                            <a:schemeClr val="accent1"/>
                          </a:solidFill>
                          <a:latin typeface="+mn-lt"/>
                          <a:cs typeface="Arial" pitchFamily="34" charset="0"/>
                        </a:rPr>
                        <a:t>01</a:t>
                      </a:r>
                      <a:endParaRPr lang="ko-KR" altLang="en-US" sz="4000" b="1" dirty="0">
                        <a:solidFill>
                          <a:schemeClr val="accent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4000" b="1" dirty="0">
                          <a:solidFill>
                            <a:schemeClr val="accent2"/>
                          </a:solidFill>
                          <a:latin typeface="+mn-lt"/>
                          <a:cs typeface="Arial" pitchFamily="34" charset="0"/>
                        </a:rPr>
                        <a:t>02</a:t>
                      </a:r>
                      <a:endParaRPr lang="ko-KR" altLang="en-US" sz="4000" b="1" dirty="0">
                        <a:solidFill>
                          <a:schemeClr val="accent2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4000" b="1" dirty="0">
                          <a:solidFill>
                            <a:schemeClr val="accent3"/>
                          </a:solidFill>
                          <a:latin typeface="+mn-lt"/>
                          <a:cs typeface="Arial" pitchFamily="34" charset="0"/>
                        </a:rPr>
                        <a:t>03</a:t>
                      </a:r>
                      <a:endParaRPr lang="ko-KR" altLang="en-US" sz="4000" b="1" dirty="0">
                        <a:solidFill>
                          <a:schemeClr val="accent3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4000" b="1" dirty="0">
                          <a:solidFill>
                            <a:schemeClr val="accent1"/>
                          </a:solidFill>
                          <a:latin typeface="+mn-lt"/>
                          <a:cs typeface="Arial" pitchFamily="34" charset="0"/>
                        </a:rPr>
                        <a:t>04</a:t>
                      </a:r>
                      <a:endParaRPr lang="ko-KR" altLang="en-US" sz="4000" b="1" dirty="0">
                        <a:solidFill>
                          <a:schemeClr val="accent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3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82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Защита водного объекта от воздействия объектов-загрязнителей: таких как неочищенные сточные воды, сбросные воды с мелиорированных земель, поверхностный сток с селитебных территорий и объектов инфраструктуры</a:t>
                      </a:r>
                      <a:endParaRPr lang="ko-KR" alt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80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Ограждение объектов-загрязнителей защитными валами и дамбами, организация и очистка стока с обвалованной территории, для первого и второго пояса зон санитарной охраны – вынос объектов-загрязнителей за ее пределы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80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Лесомелиоративные мероприятия, предназначенные для снижения объёма поверхностного стока и перевода его в подземный: посадки лесокустарниковой и травянистой растительности по периметру с/х угодий или </a:t>
                      </a:r>
                      <a:r>
                        <a:rPr lang="ru-RU" altLang="ko-KR" sz="1800" kern="1200" noProof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залужение</a:t>
                      </a:r>
                      <a:r>
                        <a:rPr lang="ru-RU" altLang="ko-KR" sz="180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пашни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Упорядочивание или полное запрещение сельскохозяйственного использования в границах первого и второго пояса зон санитарной охраны, как это рекомендуется нормативными документами и санитарными правилами и нормами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8" name="Picture 2" descr="https://w7.pngwing.com/pngs/442/190/png-transparent-computer-icons-check-mark-others-cdr-angle-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587" y1="20217" x2="13587" y2="20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41" y="3322319"/>
            <a:ext cx="341313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7.pngwing.com/pngs/442/190/png-transparent-computer-icons-check-mark-others-cdr-angle-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587" y1="20217" x2="13587" y2="20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21" y="3322319"/>
            <a:ext cx="341313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7.pngwing.com/pngs/442/190/png-transparent-computer-icons-check-mark-others-cdr-angle-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587" y1="20217" x2="13587" y2="20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1" y="3322318"/>
            <a:ext cx="341313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7.pngwing.com/pngs/442/190/png-transparent-computer-icons-check-mark-others-cdr-angle-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587" y1="20217" x2="13587" y2="20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261" y="3322317"/>
            <a:ext cx="341313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1835" y="1067208"/>
            <a:ext cx="7865746" cy="1015663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>
            <a:spAutoFit/>
          </a:bodyPr>
          <a:lstStyle/>
          <a:p>
            <a:pPr marL="1076325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Предлагаемые мероприятия по обеспечению безопасности </a:t>
            </a:r>
          </a:p>
          <a:p>
            <a:pPr marL="1076325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питьевого водоснабжения путём улучшения экологической </a:t>
            </a:r>
          </a:p>
          <a:p>
            <a:pPr marL="1076325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обстановки на водосборе поверхностного водоисточника</a:t>
            </a:r>
            <a:endParaRPr lang="ru-RU" sz="2000" dirty="0"/>
          </a:p>
        </p:txBody>
      </p:sp>
      <p:sp>
        <p:nvSpPr>
          <p:cNvPr id="9" name="Пятиугольник 8"/>
          <p:cNvSpPr/>
          <p:nvPr/>
        </p:nvSpPr>
        <p:spPr>
          <a:xfrm>
            <a:off x="0" y="71120"/>
            <a:ext cx="10220960" cy="74168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401" y="180458"/>
            <a:ext cx="4937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ТЕХНОЛОГИИ</a:t>
            </a:r>
          </a:p>
        </p:txBody>
      </p:sp>
      <p:sp>
        <p:nvSpPr>
          <p:cNvPr id="11" name="Блок-схема: документ 10"/>
          <p:cNvSpPr/>
          <p:nvPr/>
        </p:nvSpPr>
        <p:spPr>
          <a:xfrm>
            <a:off x="11280966" y="0"/>
            <a:ext cx="901263" cy="812800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https://icon-library.com/images/projects-icon/projects-icon-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2062"/>
            <a:ext cx="784913" cy="7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7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2000"/>
            </a:blip>
            <a:srcRect/>
            <a:stretch>
              <a:fillRect t="-1227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90E4F-E05F-474E-8056-35D3A0EF61FC}"/>
              </a:ext>
            </a:extLst>
          </p:cNvPr>
          <p:cNvSpPr txBox="1"/>
          <p:nvPr/>
        </p:nvSpPr>
        <p:spPr>
          <a:xfrm>
            <a:off x="557447" y="3614375"/>
            <a:ext cx="14495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ru-RU" altLang="ko-KR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ko-KR" altLang="en-US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03B43-0A77-4506-A39F-900E745CDE79}"/>
              </a:ext>
            </a:extLst>
          </p:cNvPr>
          <p:cNvSpPr txBox="1"/>
          <p:nvPr/>
        </p:nvSpPr>
        <p:spPr>
          <a:xfrm>
            <a:off x="140858" y="4060107"/>
            <a:ext cx="2194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Сформулирована концепция научного исследования.</a:t>
            </a:r>
          </a:p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прошли апробацию на конференциях всероссийского и международного уровней.</a:t>
            </a:r>
            <a:endParaRPr lang="en-US" altLang="ko-K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A5F404-4E9A-4F8C-A89C-24CB22D93D81}"/>
              </a:ext>
            </a:extLst>
          </p:cNvPr>
          <p:cNvSpPr txBox="1"/>
          <p:nvPr/>
        </p:nvSpPr>
        <p:spPr>
          <a:xfrm>
            <a:off x="2062271" y="1108895"/>
            <a:ext cx="19584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теоретических и экспериментальных исследований. Победитель XIII Ежегодной научной сессии аспирантов и молодых ученых.</a:t>
            </a:r>
            <a:endParaRPr lang="en-US" altLang="ko-K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8">
            <a:extLst>
              <a:ext uri="{FF2B5EF4-FFF2-40B4-BE49-F238E27FC236}">
                <a16:creationId xmlns:a16="http://schemas.microsoft.com/office/drawing/2014/main" id="{CCCFEC62-430D-4103-B1E3-D077E44D5848}"/>
              </a:ext>
            </a:extLst>
          </p:cNvPr>
          <p:cNvSpPr>
            <a:spLocks noChangeAspect="1"/>
          </p:cNvSpPr>
          <p:nvPr/>
        </p:nvSpPr>
        <p:spPr>
          <a:xfrm>
            <a:off x="2744244" y="3827120"/>
            <a:ext cx="731520" cy="73152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9" name="Oval 19">
            <a:extLst>
              <a:ext uri="{FF2B5EF4-FFF2-40B4-BE49-F238E27FC236}">
                <a16:creationId xmlns:a16="http://schemas.microsoft.com/office/drawing/2014/main" id="{722FC461-44D0-4D17-9BE7-D7C289624559}"/>
              </a:ext>
            </a:extLst>
          </p:cNvPr>
          <p:cNvSpPr>
            <a:spLocks noChangeAspect="1"/>
          </p:cNvSpPr>
          <p:nvPr/>
        </p:nvSpPr>
        <p:spPr>
          <a:xfrm>
            <a:off x="4473844" y="2334579"/>
            <a:ext cx="731520" cy="73152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810BA3-1CFF-451A-A741-18339519E81B}"/>
              </a:ext>
            </a:extLst>
          </p:cNvPr>
          <p:cNvSpPr txBox="1"/>
          <p:nvPr/>
        </p:nvSpPr>
        <p:spPr>
          <a:xfrm>
            <a:off x="3773002" y="3607702"/>
            <a:ext cx="22641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в сборнике материалов XIII Ежегодной научной сессии аспирантов и молодых ученых: т.2, Вологда, 2019. – С. 394-397. Стеблева И. В. Методика оценки земли под строительство централизованной системы водоснабжения.</a:t>
            </a:r>
            <a:endParaRPr lang="en-US" altLang="ko-K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4">
            <a:extLst>
              <a:ext uri="{FF2B5EF4-FFF2-40B4-BE49-F238E27FC236}">
                <a16:creationId xmlns:a16="http://schemas.microsoft.com/office/drawing/2014/main" id="{D8CAF5FB-3E18-4835-86C1-47A66A72D932}"/>
              </a:ext>
            </a:extLst>
          </p:cNvPr>
          <p:cNvSpPr>
            <a:spLocks noChangeAspect="1"/>
          </p:cNvSpPr>
          <p:nvPr/>
        </p:nvSpPr>
        <p:spPr>
          <a:xfrm>
            <a:off x="7933044" y="2334579"/>
            <a:ext cx="731520" cy="73152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72232D-0719-4C5B-B7A8-907E0395921F}"/>
              </a:ext>
            </a:extLst>
          </p:cNvPr>
          <p:cNvSpPr txBox="1"/>
          <p:nvPr/>
        </p:nvSpPr>
        <p:spPr>
          <a:xfrm>
            <a:off x="7047914" y="3625299"/>
            <a:ext cx="248079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в сборнике материалов Международной научной конференции «Молодые исследователи – регионам»: т.1, Вологда, 2020. – С. 409-411.</a:t>
            </a:r>
          </a:p>
          <a:p>
            <a:pPr algn="ctr"/>
            <a:r>
              <a:rPr lang="ru-RU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Стеблева И. В. Хозяйственное использование территорий в зонах санитарной охраны </a:t>
            </a:r>
            <a:r>
              <a:rPr lang="ru-RU" altLang="ko-K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водоисточников</a:t>
            </a:r>
            <a:r>
              <a:rPr lang="ru-RU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ko-K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7B017D-837D-46F6-981F-498666561CD9}"/>
              </a:ext>
            </a:extLst>
          </p:cNvPr>
          <p:cNvSpPr txBox="1"/>
          <p:nvPr/>
        </p:nvSpPr>
        <p:spPr>
          <a:xfrm>
            <a:off x="5629109" y="1478891"/>
            <a:ext cx="1813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Статистический анализ; выявление корреляционных зависимостей; проведение численных экспериментов.</a:t>
            </a:r>
            <a:endParaRPr lang="en-US" altLang="ko-K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6ACEBE-1A2A-4128-98EC-F8EA0EB68DDD}"/>
              </a:ext>
            </a:extLst>
          </p:cNvPr>
          <p:cNvSpPr txBox="1"/>
          <p:nvPr/>
        </p:nvSpPr>
        <p:spPr>
          <a:xfrm>
            <a:off x="8541250" y="997226"/>
            <a:ext cx="37326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Международной научно-практической конференции «Наука – 2020». Публикация по материалам конференции: Кемерово, 2020 – С. 43-45.</a:t>
            </a:r>
          </a:p>
          <a:p>
            <a:pPr algn="ctr"/>
            <a:r>
              <a:rPr lang="ru-RU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Стеблева И. В. Анализ хозяйственной деятельности в границах зон санитарной охраны на территории водосбора реки Вологда.</a:t>
            </a:r>
            <a:endParaRPr lang="en-US" altLang="ko-K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Parallelogram 15">
            <a:extLst>
              <a:ext uri="{FF2B5EF4-FFF2-40B4-BE49-F238E27FC236}">
                <a16:creationId xmlns:a16="http://schemas.microsoft.com/office/drawing/2014/main" id="{0A74FE83-235E-454A-B704-1B3942D74B7A}"/>
              </a:ext>
            </a:extLst>
          </p:cNvPr>
          <p:cNvSpPr/>
          <p:nvPr/>
        </p:nvSpPr>
        <p:spPr>
          <a:xfrm flipH="1">
            <a:off x="2931859" y="4012257"/>
            <a:ext cx="360126" cy="360126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6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id="{14E557A0-9E20-4BC3-8545-3C5FF4AA78B5}"/>
              </a:ext>
            </a:extLst>
          </p:cNvPr>
          <p:cNvSpPr/>
          <p:nvPr/>
        </p:nvSpPr>
        <p:spPr>
          <a:xfrm>
            <a:off x="4625833" y="2516306"/>
            <a:ext cx="415824" cy="34759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43" name="Rounded Rectangle 27">
            <a:extLst>
              <a:ext uri="{FF2B5EF4-FFF2-40B4-BE49-F238E27FC236}">
                <a16:creationId xmlns:a16="http://schemas.microsoft.com/office/drawing/2014/main" id="{6DD72A96-24D1-4326-B283-6B9C7DA0A6A3}"/>
              </a:ext>
            </a:extLst>
          </p:cNvPr>
          <p:cNvSpPr/>
          <p:nvPr/>
        </p:nvSpPr>
        <p:spPr>
          <a:xfrm>
            <a:off x="8137413" y="2548477"/>
            <a:ext cx="345419" cy="265328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3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7D551A-C045-4DE7-B865-56947E697D2F}"/>
              </a:ext>
            </a:extLst>
          </p:cNvPr>
          <p:cNvSpPr txBox="1"/>
          <p:nvPr/>
        </p:nvSpPr>
        <p:spPr>
          <a:xfrm>
            <a:off x="5811323" y="1017639"/>
            <a:ext cx="14495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altLang="ko-KR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ko-KR" altLang="en-US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2042"/>
          <a:stretch/>
        </p:blipFill>
        <p:spPr>
          <a:xfrm>
            <a:off x="2334931" y="3710280"/>
            <a:ext cx="1413102" cy="19845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564" t="14794" r="32836" b="21152"/>
          <a:stretch/>
        </p:blipFill>
        <p:spPr>
          <a:xfrm>
            <a:off x="4146810" y="1326847"/>
            <a:ext cx="1423881" cy="18253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0993" y="2210011"/>
            <a:ext cx="1525763" cy="942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4774" y="3648752"/>
            <a:ext cx="2297531" cy="16267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31126605-BCDF-48EC-9724-C31257FCE87E}"/>
              </a:ext>
            </a:extLst>
          </p:cNvPr>
          <p:cNvGrpSpPr/>
          <p:nvPr/>
        </p:nvGrpSpPr>
        <p:grpSpPr>
          <a:xfrm>
            <a:off x="516037" y="3225937"/>
            <a:ext cx="10365380" cy="366086"/>
            <a:chOff x="401092" y="3097535"/>
            <a:chExt cx="8203356" cy="366086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10A51B80-BE25-4B58-AC7D-C71E941EEBE4}"/>
                </a:ext>
              </a:extLst>
            </p:cNvPr>
            <p:cNvSpPr/>
            <p:nvPr/>
          </p:nvSpPr>
          <p:spPr>
            <a:xfrm>
              <a:off x="401092" y="320324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86BA66-5F1C-4613-8A98-78837CA2D37C}"/>
                </a:ext>
              </a:extLst>
            </p:cNvPr>
            <p:cNvSpPr/>
            <p:nvPr/>
          </p:nvSpPr>
          <p:spPr>
            <a:xfrm rot="10800000">
              <a:off x="1763688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accent1"/>
                </a:solidFill>
              </a:endParaRPr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2FDE795C-A164-4C18-9B13-0560F1A1BE01}"/>
                </a:ext>
              </a:extLst>
            </p:cNvPr>
            <p:cNvSpPr/>
            <p:nvPr/>
          </p:nvSpPr>
          <p:spPr>
            <a:xfrm>
              <a:off x="3131839" y="3207413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D60D5D23-3D68-4635-A865-F740063117A5}"/>
                </a:ext>
              </a:extLst>
            </p:cNvPr>
            <p:cNvSpPr/>
            <p:nvPr/>
          </p:nvSpPr>
          <p:spPr>
            <a:xfrm rot="10800000">
              <a:off x="4499992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41FD1879-391B-4C63-B6CE-7827F96D06C8}"/>
                </a:ext>
              </a:extLst>
            </p:cNvPr>
            <p:cNvSpPr/>
            <p:nvPr/>
          </p:nvSpPr>
          <p:spPr>
            <a:xfrm>
              <a:off x="5868141" y="320324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B53D7184-1D9A-4369-BA86-9D5254244445}"/>
                </a:ext>
              </a:extLst>
            </p:cNvPr>
            <p:cNvSpPr/>
            <p:nvPr/>
          </p:nvSpPr>
          <p:spPr>
            <a:xfrm rot="10800000">
              <a:off x="7236296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9" name="Oval 9">
            <a:extLst>
              <a:ext uri="{FF2B5EF4-FFF2-40B4-BE49-F238E27FC236}">
                <a16:creationId xmlns:a16="http://schemas.microsoft.com/office/drawing/2014/main" id="{2288ADC4-4379-4ED1-915A-5747C7B07EB9}"/>
              </a:ext>
            </a:extLst>
          </p:cNvPr>
          <p:cNvSpPr>
            <a:spLocks noChangeAspect="1"/>
          </p:cNvSpPr>
          <p:nvPr/>
        </p:nvSpPr>
        <p:spPr>
          <a:xfrm>
            <a:off x="1014644" y="2334579"/>
            <a:ext cx="731520" cy="731520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95B5E393-655B-4766-B22F-FB32013D6FE9}"/>
              </a:ext>
            </a:extLst>
          </p:cNvPr>
          <p:cNvSpPr/>
          <p:nvPr/>
        </p:nvSpPr>
        <p:spPr>
          <a:xfrm rot="2700000">
            <a:off x="1231051" y="2472081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5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38" name="Oval 38">
            <a:extLst>
              <a:ext uri="{FF2B5EF4-FFF2-40B4-BE49-F238E27FC236}">
                <a16:creationId xmlns:a16="http://schemas.microsoft.com/office/drawing/2014/main" id="{2724DCAC-56DF-4230-A803-7C2AB13AE92A}"/>
              </a:ext>
            </a:extLst>
          </p:cNvPr>
          <p:cNvSpPr>
            <a:spLocks noChangeAspect="1"/>
          </p:cNvSpPr>
          <p:nvPr/>
        </p:nvSpPr>
        <p:spPr>
          <a:xfrm>
            <a:off x="6243734" y="3710280"/>
            <a:ext cx="731520" cy="73152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4" name="Oval 21">
            <a:extLst>
              <a:ext uri="{FF2B5EF4-FFF2-40B4-BE49-F238E27FC236}">
                <a16:creationId xmlns:a16="http://schemas.microsoft.com/office/drawing/2014/main" id="{C1ED2357-2148-40B4-A8D5-0291593698A0}"/>
              </a:ext>
            </a:extLst>
          </p:cNvPr>
          <p:cNvSpPr>
            <a:spLocks noChangeAspect="1"/>
          </p:cNvSpPr>
          <p:nvPr/>
        </p:nvSpPr>
        <p:spPr>
          <a:xfrm>
            <a:off x="6413575" y="3862435"/>
            <a:ext cx="395373" cy="39867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48" name="Пятиугольник 47"/>
          <p:cNvSpPr/>
          <p:nvPr/>
        </p:nvSpPr>
        <p:spPr>
          <a:xfrm>
            <a:off x="0" y="71120"/>
            <a:ext cx="10220960" cy="74168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152401" y="180458"/>
            <a:ext cx="4321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</a:p>
        </p:txBody>
      </p:sp>
      <p:sp>
        <p:nvSpPr>
          <p:cNvPr id="50" name="Блок-схема: документ 49"/>
          <p:cNvSpPr/>
          <p:nvPr/>
        </p:nvSpPr>
        <p:spPr>
          <a:xfrm>
            <a:off x="11280966" y="0"/>
            <a:ext cx="901263" cy="812800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2000"/>
            </a:blip>
            <a:srcRect/>
            <a:stretch>
              <a:fillRect t="-1227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31126605-BCDF-48EC-9724-C31257FCE87E}"/>
              </a:ext>
            </a:extLst>
          </p:cNvPr>
          <p:cNvGrpSpPr/>
          <p:nvPr/>
        </p:nvGrpSpPr>
        <p:grpSpPr>
          <a:xfrm>
            <a:off x="756032" y="3872902"/>
            <a:ext cx="10531430" cy="371649"/>
            <a:chOff x="395536" y="3097535"/>
            <a:chExt cx="8208912" cy="371649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10A51B80-BE25-4B58-AC7D-C71E941EEBE4}"/>
                </a:ext>
              </a:extLst>
            </p:cNvPr>
            <p:cNvSpPr/>
            <p:nvPr/>
          </p:nvSpPr>
          <p:spPr>
            <a:xfrm>
              <a:off x="395536" y="3212976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86BA66-5F1C-4613-8A98-78837CA2D37C}"/>
                </a:ext>
              </a:extLst>
            </p:cNvPr>
            <p:cNvSpPr/>
            <p:nvPr/>
          </p:nvSpPr>
          <p:spPr>
            <a:xfrm rot="10800000">
              <a:off x="1762110" y="3106007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accent1"/>
                </a:solidFill>
              </a:endParaRPr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2FDE795C-A164-4C18-9B13-0560F1A1BE01}"/>
                </a:ext>
              </a:extLst>
            </p:cNvPr>
            <p:cNvSpPr/>
            <p:nvPr/>
          </p:nvSpPr>
          <p:spPr>
            <a:xfrm>
              <a:off x="3131840" y="3212976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D60D5D23-3D68-4635-A865-F740063117A5}"/>
                </a:ext>
              </a:extLst>
            </p:cNvPr>
            <p:cNvSpPr/>
            <p:nvPr/>
          </p:nvSpPr>
          <p:spPr>
            <a:xfrm rot="10800000">
              <a:off x="4585433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41FD1879-391B-4C63-B6CE-7827F96D06C8}"/>
                </a:ext>
              </a:extLst>
            </p:cNvPr>
            <p:cNvSpPr/>
            <p:nvPr/>
          </p:nvSpPr>
          <p:spPr>
            <a:xfrm>
              <a:off x="5953586" y="3212976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B53D7184-1D9A-4369-BA86-9D5254244445}"/>
                </a:ext>
              </a:extLst>
            </p:cNvPr>
            <p:cNvSpPr/>
            <p:nvPr/>
          </p:nvSpPr>
          <p:spPr>
            <a:xfrm rot="10800000">
              <a:off x="7321738" y="3097535"/>
              <a:ext cx="1282710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9" name="Oval 9">
            <a:extLst>
              <a:ext uri="{FF2B5EF4-FFF2-40B4-BE49-F238E27FC236}">
                <a16:creationId xmlns:a16="http://schemas.microsoft.com/office/drawing/2014/main" id="{2288ADC4-4379-4ED1-915A-5747C7B07EB9}"/>
              </a:ext>
            </a:extLst>
          </p:cNvPr>
          <p:cNvSpPr>
            <a:spLocks noChangeAspect="1"/>
          </p:cNvSpPr>
          <p:nvPr/>
        </p:nvSpPr>
        <p:spPr>
          <a:xfrm>
            <a:off x="1261659" y="2963965"/>
            <a:ext cx="731520" cy="731520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90E4F-E05F-474E-8056-35D3A0EF61FC}"/>
              </a:ext>
            </a:extLst>
          </p:cNvPr>
          <p:cNvSpPr txBox="1"/>
          <p:nvPr/>
        </p:nvSpPr>
        <p:spPr>
          <a:xfrm>
            <a:off x="890462" y="4357209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altLang="ko-KR" sz="2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ko-KR" altLang="en-US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03B43-0A77-4506-A39F-900E745CDE79}"/>
              </a:ext>
            </a:extLst>
          </p:cNvPr>
          <p:cNvSpPr txBox="1"/>
          <p:nvPr/>
        </p:nvSpPr>
        <p:spPr>
          <a:xfrm>
            <a:off x="663257" y="4795897"/>
            <a:ext cx="1790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dirty="0"/>
              <a:t>Предварительные результаты представлены на защите магистерской диссертации. Защита на отлично. </a:t>
            </a:r>
            <a:endParaRPr lang="en-US" altLang="ko-K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A5F404-4E9A-4F8C-A89C-24CB22D93D81}"/>
              </a:ext>
            </a:extLst>
          </p:cNvPr>
          <p:cNvSpPr txBox="1"/>
          <p:nvPr/>
        </p:nvSpPr>
        <p:spPr>
          <a:xfrm>
            <a:off x="2086985" y="1173854"/>
            <a:ext cx="26862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dirty="0"/>
              <a:t>Победитель Международной научной конференции «Молодые исследователи – регионам». Публикация по материалам </a:t>
            </a:r>
            <a:r>
              <a:rPr lang="ru-RU" altLang="ko-KR" dirty="0" smtClean="0"/>
              <a:t>конференции: </a:t>
            </a:r>
            <a:r>
              <a:rPr lang="ru-RU" altLang="ko-KR" dirty="0"/>
              <a:t>т.1, Вологда, 2021. – С. 368-369.</a:t>
            </a:r>
          </a:p>
          <a:p>
            <a:r>
              <a:rPr lang="ru-RU" altLang="ko-KR" dirty="0"/>
              <a:t>Стеблева И. В. Влияние хозяйственного использования водосбора на схему водоподготовки.</a:t>
            </a:r>
            <a:endParaRPr lang="en-US" altLang="ko-K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10BA3-1CFF-451A-A741-18339519E81B}"/>
              </a:ext>
            </a:extLst>
          </p:cNvPr>
          <p:cNvSpPr txBox="1"/>
          <p:nvPr/>
        </p:nvSpPr>
        <p:spPr>
          <a:xfrm>
            <a:off x="3882659" y="4233956"/>
            <a:ext cx="22509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dirty="0"/>
              <a:t>Апробация результатов исследования на Международном молодежном научном форуме «ЛОМОНОСОВ-2021».</a:t>
            </a:r>
          </a:p>
          <a:p>
            <a:r>
              <a:rPr lang="ru-RU" altLang="ko-KR" dirty="0"/>
              <a:t>Подана заявка на государственный научный грант Вологодской области</a:t>
            </a:r>
          </a:p>
          <a:p>
            <a:endParaRPr lang="en-US" altLang="ko-K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72232D-0719-4C5B-B7A8-907E0395921F}"/>
              </a:ext>
            </a:extLst>
          </p:cNvPr>
          <p:cNvSpPr txBox="1"/>
          <p:nvPr/>
        </p:nvSpPr>
        <p:spPr>
          <a:xfrm>
            <a:off x="7483520" y="4335675"/>
            <a:ext cx="4129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dirty="0"/>
              <a:t>1. Разработка рекомендаций и методических материалов по использованию результатов НИР  в системе повышения квалификации работников ЖКХ Вологодской области.</a:t>
            </a:r>
          </a:p>
          <a:p>
            <a:r>
              <a:rPr lang="ru-RU" altLang="ko-KR" dirty="0"/>
              <a:t>2. Разработка учебных материалов  по новому научно-образовательному курсу «Управление качеством поверхностных </a:t>
            </a:r>
            <a:r>
              <a:rPr lang="ru-RU" altLang="ko-KR" dirty="0" err="1"/>
              <a:t>водоисточников</a:t>
            </a:r>
            <a:r>
              <a:rPr lang="ru-RU" altLang="ko-KR" dirty="0"/>
              <a:t> в условиях Вологодской области».</a:t>
            </a:r>
            <a:endParaRPr lang="en-US" altLang="ko-K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B017D-837D-46F6-981F-498666561CD9}"/>
              </a:ext>
            </a:extLst>
          </p:cNvPr>
          <p:cNvSpPr txBox="1"/>
          <p:nvPr/>
        </p:nvSpPr>
        <p:spPr>
          <a:xfrm>
            <a:off x="6131361" y="1614085"/>
            <a:ext cx="1428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dirty="0"/>
              <a:t>Подача заявки на конкурс «УМНИК-2021».</a:t>
            </a:r>
          </a:p>
          <a:p>
            <a:r>
              <a:rPr lang="ru-RU" altLang="ko-KR" dirty="0"/>
              <a:t>Оформление заявки на охранный документ Роспатента.</a:t>
            </a:r>
            <a:endParaRPr lang="en-US" altLang="ko-K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6ACEBE-1A2A-4128-98EC-F8EA0EB68DDD}"/>
              </a:ext>
            </a:extLst>
          </p:cNvPr>
          <p:cNvSpPr txBox="1"/>
          <p:nvPr/>
        </p:nvSpPr>
        <p:spPr>
          <a:xfrm>
            <a:off x="9115948" y="1999298"/>
            <a:ext cx="284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ko-KR" dirty="0"/>
              <a:t>Проведение технико-экономических исследований эффективности внедрения результатов НИР на  объекте городского хозяйства. Оценка возможности создания конкурентоспособных услуг. </a:t>
            </a:r>
            <a:endParaRPr lang="en-US" altLang="ko-KR" dirty="0"/>
          </a:p>
        </p:txBody>
      </p:sp>
      <p:sp>
        <p:nvSpPr>
          <p:cNvPr id="21" name="Oval 38">
            <a:extLst>
              <a:ext uri="{FF2B5EF4-FFF2-40B4-BE49-F238E27FC236}">
                <a16:creationId xmlns:a16="http://schemas.microsoft.com/office/drawing/2014/main" id="{2724DCAC-56DF-4230-A803-7C2AB13AE92A}"/>
              </a:ext>
            </a:extLst>
          </p:cNvPr>
          <p:cNvSpPr>
            <a:spLocks noChangeAspect="1"/>
          </p:cNvSpPr>
          <p:nvPr/>
        </p:nvSpPr>
        <p:spPr>
          <a:xfrm>
            <a:off x="6574890" y="4456506"/>
            <a:ext cx="731520" cy="73152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95B5E393-655B-4766-B22F-FB32013D6FE9}"/>
              </a:ext>
            </a:extLst>
          </p:cNvPr>
          <p:cNvSpPr/>
          <p:nvPr/>
        </p:nvSpPr>
        <p:spPr>
          <a:xfrm rot="2700000">
            <a:off x="1478066" y="3101467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5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27" name="Oval 21">
            <a:extLst>
              <a:ext uri="{FF2B5EF4-FFF2-40B4-BE49-F238E27FC236}">
                <a16:creationId xmlns:a16="http://schemas.microsoft.com/office/drawing/2014/main" id="{C1ED2357-2148-40B4-A8D5-0291593698A0}"/>
              </a:ext>
            </a:extLst>
          </p:cNvPr>
          <p:cNvSpPr>
            <a:spLocks noChangeAspect="1"/>
          </p:cNvSpPr>
          <p:nvPr/>
        </p:nvSpPr>
        <p:spPr>
          <a:xfrm>
            <a:off x="6744731" y="4608661"/>
            <a:ext cx="395373" cy="39867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690E4F-E05F-474E-8056-35D3A0EF61FC}"/>
              </a:ext>
            </a:extLst>
          </p:cNvPr>
          <p:cNvSpPr txBox="1"/>
          <p:nvPr/>
        </p:nvSpPr>
        <p:spPr>
          <a:xfrm>
            <a:off x="6065980" y="1242209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20</a:t>
            </a:r>
            <a:r>
              <a:rPr lang="ru-RU" altLang="ko-KR" dirty="0" smtClean="0"/>
              <a:t>21-</a:t>
            </a:r>
            <a:r>
              <a:rPr lang="ru-RU" altLang="ko-KR" dirty="0"/>
              <a:t>…</a:t>
            </a:r>
            <a:endParaRPr lang="ko-KR" altLang="en-US" dirty="0"/>
          </a:p>
        </p:txBody>
      </p:sp>
      <p:pic>
        <p:nvPicPr>
          <p:cNvPr id="1026" name="Picture 2" descr="https://sun9-9.userapi.com/impg/2fcoPyZ22KySGBjsQz1xsorjQUOOzLWfZsWEiQ/kptFmBER7jk.jpg?size=1200x1600&amp;quality=96&amp;sign=fe54339275fa31fdd71011f69415ca34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" t="3452" r="8922" b="2694"/>
          <a:stretch/>
        </p:blipFill>
        <p:spPr bwMode="auto">
          <a:xfrm>
            <a:off x="2435186" y="4537409"/>
            <a:ext cx="1544812" cy="20105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7/7a/Coat_of_arms_of_Vologda_oblast.svg/1200px-Coat_of_arms_of_Vologda_oblast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429" y="2808717"/>
            <a:ext cx="768962" cy="9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iznes-penza.ru/wp-content/uploads/2021/05/FlLgr8LhD0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817" y="2808717"/>
            <a:ext cx="941956" cy="9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ятиугольник 33"/>
          <p:cNvSpPr/>
          <p:nvPr/>
        </p:nvSpPr>
        <p:spPr>
          <a:xfrm>
            <a:off x="0" y="71120"/>
            <a:ext cx="10220960" cy="74168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52401" y="180458"/>
            <a:ext cx="4321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</a:p>
        </p:txBody>
      </p:sp>
      <p:sp>
        <p:nvSpPr>
          <p:cNvPr id="36" name="Блок-схема: документ 35"/>
          <p:cNvSpPr/>
          <p:nvPr/>
        </p:nvSpPr>
        <p:spPr>
          <a:xfrm>
            <a:off x="11280966" y="0"/>
            <a:ext cx="901263" cy="812800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Равнобедренный треугольник 36"/>
          <p:cNvSpPr/>
          <p:nvPr/>
        </p:nvSpPr>
        <p:spPr>
          <a:xfrm rot="5400000">
            <a:off x="5945614" y="1357923"/>
            <a:ext cx="252595" cy="196915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/>
          <p:cNvSpPr/>
          <p:nvPr/>
        </p:nvSpPr>
        <p:spPr>
          <a:xfrm rot="16200000">
            <a:off x="5945614" y="6509043"/>
            <a:ext cx="252595" cy="196915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6070009" y="1539949"/>
            <a:ext cx="12925" cy="508787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40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1166</Words>
  <Application>Microsoft Office PowerPoint</Application>
  <PresentationFormat>Широкоэкранный</PresentationFormat>
  <Paragraphs>201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맑은 고딕</vt:lpstr>
      <vt:lpstr>Arial</vt:lpstr>
      <vt:lpstr>Calibri</vt:lpstr>
      <vt:lpstr>Calibri Light</vt:lpstr>
      <vt:lpstr>Times New Roman</vt:lpstr>
      <vt:lpstr>Тема Office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user</dc:creator>
  <cp:lastModifiedBy>user</cp:lastModifiedBy>
  <cp:revision>64</cp:revision>
  <dcterms:created xsi:type="dcterms:W3CDTF">2021-10-15T12:12:30Z</dcterms:created>
  <dcterms:modified xsi:type="dcterms:W3CDTF">2021-10-17T21:49:31Z</dcterms:modified>
</cp:coreProperties>
</file>