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29" r:id="rId3"/>
    <p:sldId id="324" r:id="rId4"/>
    <p:sldId id="326" r:id="rId5"/>
    <p:sldId id="331" r:id="rId6"/>
    <p:sldId id="332" r:id="rId7"/>
    <p:sldId id="333" r:id="rId8"/>
    <p:sldId id="334" r:id="rId9"/>
    <p:sldId id="335" r:id="rId10"/>
    <p:sldId id="336" r:id="rId11"/>
    <p:sldId id="328" r:id="rId12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274B0"/>
    <a:srgbClr val="C12115"/>
    <a:srgbClr val="618DC3"/>
    <a:srgbClr val="5283BE"/>
    <a:srgbClr val="D626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71" autoAdjust="0"/>
  </p:normalViewPr>
  <p:slideViewPr>
    <p:cSldViewPr>
      <p:cViewPr varScale="1">
        <p:scale>
          <a:sx n="151" d="100"/>
          <a:sy n="151" d="100"/>
        </p:scale>
        <p:origin x="-47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DD5D9-B1EF-44EE-AC40-4F542BAA303A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C8657-48F4-48F8-8F96-18A46AD3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59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278AE-5750-40F4-A477-3C86E6FE6824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3135021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278AE-5750-40F4-A477-3C86E6FE6824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253315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278AE-5750-40F4-A477-3C86E6FE6824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696598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278AE-5750-40F4-A477-3C86E6FE6824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1676971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278AE-5750-40F4-A477-3C86E6FE6824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4221860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278AE-5750-40F4-A477-3C86E6FE6824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1058219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278AE-5750-40F4-A477-3C86E6FE6824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2364630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278AE-5750-40F4-A477-3C86E6FE6824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396020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278AE-5750-40F4-A477-3C86E6FE6824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3236529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278AE-5750-40F4-A477-3C86E6FE6824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81692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068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03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292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5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05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434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84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72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83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9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76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82236-1E45-4AAD-A4D2-35E416F917E9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5AFB-9FE5-4856-BD0D-A474A0678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068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llenn08@yandex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0"/>
            <a:ext cx="8362320" cy="78226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827584" y="2787774"/>
            <a:ext cx="7894776" cy="861770"/>
          </a:xfrm>
          <a:prstGeom prst="rect">
            <a:avLst/>
          </a:prstGeom>
        </p:spPr>
        <p:txBody>
          <a:bodyPr wrap="square" lIns="121917" tIns="60958" rIns="121917" bIns="60958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Cambria Math" panose="02040503050406030204" pitchFamily="18" charset="0"/>
                <a:cs typeface="Angsana New" panose="02020603050405020304" pitchFamily="18" charset="-34"/>
              </a:rPr>
              <a:t>Научно-технический проект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Cambria Math" panose="02040503050406030204" pitchFamily="18" charset="0"/>
                <a:cs typeface="Angsana New" panose="02020603050405020304" pitchFamily="18" charset="-34"/>
              </a:rPr>
              <a:t> «Новый способ уничтожения борщевика»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Cambria Math" panose="02040503050406030204" pitchFamily="18" charset="0"/>
              <a:cs typeface="Angsana New" panose="02020603050405020304" pitchFamily="18" charset="-3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1760" y="3723878"/>
            <a:ext cx="6528906" cy="81009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400" b="1" dirty="0" smtClean="0">
                <a:solidFill>
                  <a:srgbClr val="4274B0"/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Федченко Владимир Александрович, магистрант </a:t>
            </a:r>
            <a:r>
              <a:rPr lang="ru-RU" sz="1400" b="1" dirty="0" err="1" smtClean="0">
                <a:solidFill>
                  <a:srgbClr val="4274B0"/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ВоГУ</a:t>
            </a:r>
            <a:r>
              <a:rPr lang="ru-RU" sz="1400" b="1" dirty="0" smtClean="0">
                <a:solidFill>
                  <a:srgbClr val="4274B0"/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 </a:t>
            </a:r>
          </a:p>
          <a:p>
            <a:pPr algn="r"/>
            <a:r>
              <a:rPr lang="ru-RU" sz="1400" b="1" dirty="0" smtClean="0">
                <a:solidFill>
                  <a:srgbClr val="4274B0"/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Федченко Елена Ивановна, специалист по УМР,</a:t>
            </a:r>
          </a:p>
          <a:p>
            <a:pPr algn="r"/>
            <a:r>
              <a:rPr lang="ru-RU" sz="1400" b="1" dirty="0" smtClean="0">
                <a:solidFill>
                  <a:srgbClr val="4274B0"/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 старший преподаватель </a:t>
            </a:r>
            <a:r>
              <a:rPr lang="ru-RU" sz="1400" b="1" dirty="0" err="1" smtClean="0">
                <a:solidFill>
                  <a:srgbClr val="4274B0"/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ВоГУ</a:t>
            </a:r>
            <a:r>
              <a:rPr lang="ru-RU" sz="1400" b="1" dirty="0" smtClean="0">
                <a:solidFill>
                  <a:srgbClr val="4274B0"/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987574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274B0"/>
                </a:solidFill>
              </a:rPr>
              <a:t>Областной конкурс научно-технических проектов Вологодской области</a:t>
            </a:r>
          </a:p>
          <a:p>
            <a:pPr algn="ctr"/>
            <a:r>
              <a:rPr lang="ru-RU" sz="2400" b="1" dirty="0" smtClean="0">
                <a:solidFill>
                  <a:srgbClr val="4274B0"/>
                </a:solidFill>
              </a:rPr>
              <a:t> «Потенциал будущего»</a:t>
            </a:r>
            <a:endParaRPr lang="ru-RU" sz="2400" b="1" dirty="0">
              <a:solidFill>
                <a:srgbClr val="4274B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235572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4274B0"/>
                </a:solidFill>
              </a:rPr>
              <a:t>Номинация «</a:t>
            </a:r>
            <a:r>
              <a:rPr lang="ru-RU" b="1" dirty="0" err="1" smtClean="0">
                <a:solidFill>
                  <a:srgbClr val="4274B0"/>
                </a:solidFill>
              </a:rPr>
              <a:t>СтартАп</a:t>
            </a:r>
            <a:r>
              <a:rPr lang="ru-RU" b="1" dirty="0" smtClean="0">
                <a:solidFill>
                  <a:srgbClr val="4274B0"/>
                </a:solidFill>
              </a:rPr>
              <a:t>»</a:t>
            </a:r>
            <a:endParaRPr lang="ru-RU" b="1" dirty="0">
              <a:solidFill>
                <a:srgbClr val="4274B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58797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4274B0"/>
                </a:solidFill>
              </a:rPr>
              <a:t>2021 год</a:t>
            </a:r>
            <a:endParaRPr lang="ru-RU" dirty="0">
              <a:solidFill>
                <a:srgbClr val="4274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6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Freeform 23"/>
          <p:cNvSpPr>
            <a:spLocks/>
          </p:cNvSpPr>
          <p:nvPr/>
        </p:nvSpPr>
        <p:spPr bwMode="auto">
          <a:xfrm>
            <a:off x="2554169" y="2727787"/>
            <a:ext cx="477090" cy="2176917"/>
          </a:xfrm>
          <a:custGeom>
            <a:avLst/>
            <a:gdLst>
              <a:gd name="T0" fmla="*/ 0 w 355"/>
              <a:gd name="T1" fmla="*/ 2147483647 h 1632"/>
              <a:gd name="T2" fmla="*/ 2147483647 w 355"/>
              <a:gd name="T3" fmla="*/ 2147483647 h 1632"/>
              <a:gd name="T4" fmla="*/ 2147483647 w 355"/>
              <a:gd name="T5" fmla="*/ 2147483647 h 1632"/>
              <a:gd name="T6" fmla="*/ 2147483647 w 355"/>
              <a:gd name="T7" fmla="*/ 0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355"/>
              <a:gd name="T13" fmla="*/ 0 h 1632"/>
              <a:gd name="T14" fmla="*/ 166 w 355"/>
              <a:gd name="T15" fmla="*/ 681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5" h="1632">
                <a:moveTo>
                  <a:pt x="0" y="1632"/>
                </a:moveTo>
                <a:lnTo>
                  <a:pt x="267" y="503"/>
                </a:lnTo>
                <a:lnTo>
                  <a:pt x="355" y="288"/>
                </a:lnTo>
                <a:lnTo>
                  <a:pt x="208" y="0"/>
                </a:lnTo>
              </a:path>
            </a:pathLst>
          </a:cu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6" name="Freeform 31"/>
          <p:cNvSpPr>
            <a:spLocks/>
          </p:cNvSpPr>
          <p:nvPr/>
        </p:nvSpPr>
        <p:spPr bwMode="auto">
          <a:xfrm>
            <a:off x="4274381" y="541533"/>
            <a:ext cx="756624" cy="1156487"/>
          </a:xfrm>
          <a:custGeom>
            <a:avLst/>
            <a:gdLst>
              <a:gd name="T0" fmla="*/ 0 w 563"/>
              <a:gd name="T1" fmla="*/ 2147483647 h 867"/>
              <a:gd name="T2" fmla="*/ 2147483647 w 563"/>
              <a:gd name="T3" fmla="*/ 2147483647 h 867"/>
              <a:gd name="T4" fmla="*/ 2147483647 w 563"/>
              <a:gd name="T5" fmla="*/ 0 h 867"/>
              <a:gd name="T6" fmla="*/ 0 60000 65536"/>
              <a:gd name="T7" fmla="*/ 0 60000 65536"/>
              <a:gd name="T8" fmla="*/ 0 60000 65536"/>
              <a:gd name="T9" fmla="*/ 0 w 563"/>
              <a:gd name="T10" fmla="*/ 0 h 867"/>
              <a:gd name="T11" fmla="*/ 363 w 563"/>
              <a:gd name="T12" fmla="*/ 136 h 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3" h="867">
                <a:moveTo>
                  <a:pt x="0" y="867"/>
                </a:moveTo>
                <a:lnTo>
                  <a:pt x="83" y="867"/>
                </a:lnTo>
                <a:lnTo>
                  <a:pt x="301" y="754"/>
                </a:lnTo>
                <a:lnTo>
                  <a:pt x="357" y="654"/>
                </a:lnTo>
                <a:lnTo>
                  <a:pt x="349" y="374"/>
                </a:lnTo>
                <a:lnTo>
                  <a:pt x="407" y="320"/>
                </a:lnTo>
                <a:lnTo>
                  <a:pt x="465" y="308"/>
                </a:lnTo>
                <a:lnTo>
                  <a:pt x="563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7" name="Freeform 38"/>
          <p:cNvSpPr>
            <a:spLocks/>
          </p:cNvSpPr>
          <p:nvPr/>
        </p:nvSpPr>
        <p:spPr bwMode="auto">
          <a:xfrm>
            <a:off x="5247376" y="540199"/>
            <a:ext cx="1239090" cy="4348499"/>
          </a:xfrm>
          <a:custGeom>
            <a:avLst/>
            <a:gdLst>
              <a:gd name="T0" fmla="*/ 2147483647 w 922"/>
              <a:gd name="T1" fmla="*/ 2147483647 h 3260"/>
              <a:gd name="T2" fmla="*/ 2147483647 w 922"/>
              <a:gd name="T3" fmla="*/ 2147483647 h 3260"/>
              <a:gd name="T4" fmla="*/ 0 w 922"/>
              <a:gd name="T5" fmla="*/ 2147483647 h 3260"/>
              <a:gd name="T6" fmla="*/ 2147483647 w 922"/>
              <a:gd name="T7" fmla="*/ 2147483647 h 3260"/>
              <a:gd name="T8" fmla="*/ 2147483647 w 922"/>
              <a:gd name="T9" fmla="*/ 2147483647 h 3260"/>
              <a:gd name="T10" fmla="*/ 2147483647 w 922"/>
              <a:gd name="T11" fmla="*/ 2147483647 h 3260"/>
              <a:gd name="T12" fmla="*/ 2147483647 w 922"/>
              <a:gd name="T13" fmla="*/ 2147483647 h 3260"/>
              <a:gd name="T14" fmla="*/ 2147483647 w 922"/>
              <a:gd name="T15" fmla="*/ 2147483647 h 3260"/>
              <a:gd name="T16" fmla="*/ 2147483647 w 922"/>
              <a:gd name="T17" fmla="*/ 2147483647 h 3260"/>
              <a:gd name="T18" fmla="*/ 2147483647 w 922"/>
              <a:gd name="T19" fmla="*/ 2147483647 h 3260"/>
              <a:gd name="T20" fmla="*/ 2147483647 w 922"/>
              <a:gd name="T21" fmla="*/ 2147483647 h 3260"/>
              <a:gd name="T22" fmla="*/ 2147483647 w 922"/>
              <a:gd name="T23" fmla="*/ 2147483647 h 3260"/>
              <a:gd name="T24" fmla="*/ 2147483647 w 922"/>
              <a:gd name="T25" fmla="*/ 2147483647 h 3260"/>
              <a:gd name="T26" fmla="*/ 2147483647 w 922"/>
              <a:gd name="T27" fmla="*/ 0 h 32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22"/>
              <a:gd name="T43" fmla="*/ 0 h 3260"/>
              <a:gd name="T44" fmla="*/ 912 w 922"/>
              <a:gd name="T45" fmla="*/ 2038 h 32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22" h="3260">
                <a:moveTo>
                  <a:pt x="0" y="3260"/>
                </a:moveTo>
                <a:lnTo>
                  <a:pt x="242" y="2784"/>
                </a:lnTo>
                <a:lnTo>
                  <a:pt x="276" y="2704"/>
                </a:lnTo>
                <a:lnTo>
                  <a:pt x="292" y="2646"/>
                </a:lnTo>
                <a:lnTo>
                  <a:pt x="290" y="2574"/>
                </a:lnTo>
                <a:lnTo>
                  <a:pt x="232" y="2416"/>
                </a:lnTo>
                <a:lnTo>
                  <a:pt x="83" y="2063"/>
                </a:lnTo>
                <a:lnTo>
                  <a:pt x="345" y="1728"/>
                </a:lnTo>
                <a:lnTo>
                  <a:pt x="461" y="1586"/>
                </a:lnTo>
                <a:lnTo>
                  <a:pt x="496" y="1494"/>
                </a:lnTo>
                <a:lnTo>
                  <a:pt x="571" y="1419"/>
                </a:lnTo>
                <a:lnTo>
                  <a:pt x="599" y="1334"/>
                </a:lnTo>
                <a:lnTo>
                  <a:pt x="705" y="1231"/>
                </a:lnTo>
                <a:lnTo>
                  <a:pt x="742" y="1044"/>
                </a:lnTo>
                <a:lnTo>
                  <a:pt x="785" y="965"/>
                </a:lnTo>
                <a:lnTo>
                  <a:pt x="828" y="936"/>
                </a:lnTo>
                <a:lnTo>
                  <a:pt x="891" y="846"/>
                </a:lnTo>
                <a:lnTo>
                  <a:pt x="922" y="772"/>
                </a:lnTo>
                <a:lnTo>
                  <a:pt x="850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9" name="Freeform 41"/>
          <p:cNvSpPr>
            <a:spLocks/>
          </p:cNvSpPr>
          <p:nvPr/>
        </p:nvSpPr>
        <p:spPr bwMode="auto">
          <a:xfrm>
            <a:off x="2699313" y="537532"/>
            <a:ext cx="2660952" cy="2719813"/>
          </a:xfrm>
          <a:custGeom>
            <a:avLst/>
            <a:gdLst>
              <a:gd name="T0" fmla="*/ 0 w 1979"/>
              <a:gd name="T1" fmla="*/ 2147483647 h 2039"/>
              <a:gd name="T2" fmla="*/ 2147483647 w 1979"/>
              <a:gd name="T3" fmla="*/ 2147483647 h 2039"/>
              <a:gd name="T4" fmla="*/ 2147483647 w 1979"/>
              <a:gd name="T5" fmla="*/ 2147483647 h 2039"/>
              <a:gd name="T6" fmla="*/ 2147483647 w 1979"/>
              <a:gd name="T7" fmla="*/ 2147483647 h 2039"/>
              <a:gd name="T8" fmla="*/ 2147483647 w 1979"/>
              <a:gd name="T9" fmla="*/ 2147483647 h 2039"/>
              <a:gd name="T10" fmla="*/ 2147483647 w 1979"/>
              <a:gd name="T11" fmla="*/ 0 h 2039"/>
              <a:gd name="T12" fmla="*/ 2147483647 w 1979"/>
              <a:gd name="T13" fmla="*/ 0 h 2039"/>
              <a:gd name="T14" fmla="*/ 2147483647 w 1979"/>
              <a:gd name="T15" fmla="*/ 2147483647 h 2039"/>
              <a:gd name="T16" fmla="*/ 2147483647 w 1979"/>
              <a:gd name="T17" fmla="*/ 2147483647 h 2039"/>
              <a:gd name="T18" fmla="*/ 2147483647 w 1979"/>
              <a:gd name="T19" fmla="*/ 2147483647 h 2039"/>
              <a:gd name="T20" fmla="*/ 2147483647 w 1979"/>
              <a:gd name="T21" fmla="*/ 2147483647 h 2039"/>
              <a:gd name="T22" fmla="*/ 2147483647 w 1979"/>
              <a:gd name="T23" fmla="*/ 2147483647 h 2039"/>
              <a:gd name="T24" fmla="*/ 2147483647 w 1979"/>
              <a:gd name="T25" fmla="*/ 2147483647 h 2039"/>
              <a:gd name="T26" fmla="*/ 2147483647 w 1979"/>
              <a:gd name="T27" fmla="*/ 2147483647 h 2039"/>
              <a:gd name="T28" fmla="*/ 2147483647 w 1979"/>
              <a:gd name="T29" fmla="*/ 2147483647 h 2039"/>
              <a:gd name="T30" fmla="*/ 2147483647 w 1979"/>
              <a:gd name="T31" fmla="*/ 2147483647 h 2039"/>
              <a:gd name="T32" fmla="*/ 2147483647 w 1979"/>
              <a:gd name="T33" fmla="*/ 2147483647 h 2039"/>
              <a:gd name="T34" fmla="*/ 2147483647 w 1979"/>
              <a:gd name="T35" fmla="*/ 2147483647 h 2039"/>
              <a:gd name="T36" fmla="*/ 2147483647 w 1979"/>
              <a:gd name="T37" fmla="*/ 2147483647 h 2039"/>
              <a:gd name="T38" fmla="*/ 2147483647 w 1979"/>
              <a:gd name="T39" fmla="*/ 2147483647 h 2039"/>
              <a:gd name="T40" fmla="*/ 2147483647 w 1979"/>
              <a:gd name="T41" fmla="*/ 2147483647 h 2039"/>
              <a:gd name="T42" fmla="*/ 2147483647 w 1979"/>
              <a:gd name="T43" fmla="*/ 2147483647 h 2039"/>
              <a:gd name="T44" fmla="*/ 2147483647 w 1979"/>
              <a:gd name="T45" fmla="*/ 2147483647 h 2039"/>
              <a:gd name="T46" fmla="*/ 2147483647 w 1979"/>
              <a:gd name="T47" fmla="*/ 2147483647 h 2039"/>
              <a:gd name="T48" fmla="*/ 2147483647 w 1979"/>
              <a:gd name="T49" fmla="*/ 2147483647 h 2039"/>
              <a:gd name="T50" fmla="*/ 2147483647 w 1979"/>
              <a:gd name="T51" fmla="*/ 2147483647 h 2039"/>
              <a:gd name="T52" fmla="*/ 2147483647 w 1979"/>
              <a:gd name="T53" fmla="*/ 2147483647 h 2039"/>
              <a:gd name="T54" fmla="*/ 2147483647 w 1979"/>
              <a:gd name="T55" fmla="*/ 2147483647 h 2039"/>
              <a:gd name="T56" fmla="*/ 2147483647 w 1979"/>
              <a:gd name="T57" fmla="*/ 2147483647 h 203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979"/>
              <a:gd name="T88" fmla="*/ 0 h 2039"/>
              <a:gd name="T89" fmla="*/ 1764 w 1979"/>
              <a:gd name="T90" fmla="*/ 1486 h 203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979" h="2039">
                <a:moveTo>
                  <a:pt x="0" y="0"/>
                </a:moveTo>
                <a:lnTo>
                  <a:pt x="98" y="134"/>
                </a:lnTo>
                <a:lnTo>
                  <a:pt x="160" y="240"/>
                </a:lnTo>
                <a:lnTo>
                  <a:pt x="274" y="304"/>
                </a:lnTo>
                <a:lnTo>
                  <a:pt x="346" y="372"/>
                </a:lnTo>
                <a:lnTo>
                  <a:pt x="420" y="484"/>
                </a:lnTo>
                <a:lnTo>
                  <a:pt x="410" y="572"/>
                </a:lnTo>
                <a:lnTo>
                  <a:pt x="366" y="638"/>
                </a:lnTo>
                <a:lnTo>
                  <a:pt x="340" y="668"/>
                </a:lnTo>
                <a:lnTo>
                  <a:pt x="328" y="726"/>
                </a:lnTo>
                <a:lnTo>
                  <a:pt x="386" y="780"/>
                </a:lnTo>
                <a:lnTo>
                  <a:pt x="490" y="820"/>
                </a:lnTo>
                <a:lnTo>
                  <a:pt x="532" y="820"/>
                </a:lnTo>
                <a:lnTo>
                  <a:pt x="574" y="820"/>
                </a:lnTo>
                <a:lnTo>
                  <a:pt x="615" y="739"/>
                </a:lnTo>
                <a:lnTo>
                  <a:pt x="657" y="697"/>
                </a:lnTo>
                <a:lnTo>
                  <a:pt x="739" y="697"/>
                </a:lnTo>
                <a:lnTo>
                  <a:pt x="781" y="739"/>
                </a:lnTo>
                <a:lnTo>
                  <a:pt x="863" y="779"/>
                </a:lnTo>
                <a:lnTo>
                  <a:pt x="947" y="820"/>
                </a:lnTo>
                <a:lnTo>
                  <a:pt x="988" y="861"/>
                </a:lnTo>
                <a:lnTo>
                  <a:pt x="1071" y="861"/>
                </a:lnTo>
                <a:lnTo>
                  <a:pt x="1154" y="861"/>
                </a:lnTo>
                <a:lnTo>
                  <a:pt x="1237" y="902"/>
                </a:lnTo>
                <a:lnTo>
                  <a:pt x="1237" y="944"/>
                </a:lnTo>
                <a:lnTo>
                  <a:pt x="1279" y="984"/>
                </a:lnTo>
                <a:lnTo>
                  <a:pt x="1237" y="1066"/>
                </a:lnTo>
                <a:lnTo>
                  <a:pt x="1237" y="1148"/>
                </a:lnTo>
                <a:lnTo>
                  <a:pt x="1279" y="1230"/>
                </a:lnTo>
                <a:lnTo>
                  <a:pt x="1362" y="1312"/>
                </a:lnTo>
                <a:lnTo>
                  <a:pt x="1444" y="1353"/>
                </a:lnTo>
                <a:lnTo>
                  <a:pt x="1486" y="1435"/>
                </a:lnTo>
                <a:lnTo>
                  <a:pt x="1486" y="1517"/>
                </a:lnTo>
                <a:lnTo>
                  <a:pt x="1568" y="1558"/>
                </a:lnTo>
                <a:lnTo>
                  <a:pt x="1776" y="1763"/>
                </a:lnTo>
                <a:lnTo>
                  <a:pt x="1859" y="1844"/>
                </a:lnTo>
                <a:lnTo>
                  <a:pt x="1900" y="1926"/>
                </a:lnTo>
                <a:lnTo>
                  <a:pt x="1900" y="1968"/>
                </a:lnTo>
                <a:lnTo>
                  <a:pt x="1979" y="2039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0" name="Freeform 43"/>
          <p:cNvSpPr>
            <a:spLocks/>
          </p:cNvSpPr>
          <p:nvPr/>
        </p:nvSpPr>
        <p:spPr bwMode="auto">
          <a:xfrm>
            <a:off x="3692467" y="534863"/>
            <a:ext cx="111545" cy="920388"/>
          </a:xfrm>
          <a:custGeom>
            <a:avLst/>
            <a:gdLst>
              <a:gd name="T0" fmla="*/ 0 w 83"/>
              <a:gd name="T1" fmla="*/ 2147483647 h 690"/>
              <a:gd name="T2" fmla="*/ 2147483647 w 83"/>
              <a:gd name="T3" fmla="*/ 2147483647 h 690"/>
              <a:gd name="T4" fmla="*/ 2147483647 w 83"/>
              <a:gd name="T5" fmla="*/ 0 h 690"/>
              <a:gd name="T6" fmla="*/ 0 60000 65536"/>
              <a:gd name="T7" fmla="*/ 0 60000 65536"/>
              <a:gd name="T8" fmla="*/ 0 60000 65536"/>
              <a:gd name="T9" fmla="*/ 0 w 83"/>
              <a:gd name="T10" fmla="*/ 0 h 690"/>
              <a:gd name="T11" fmla="*/ 91 w 83"/>
              <a:gd name="T12" fmla="*/ 499 h 6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690">
                <a:moveTo>
                  <a:pt x="0" y="690"/>
                </a:moveTo>
                <a:lnTo>
                  <a:pt x="83" y="527"/>
                </a:lnTo>
                <a:lnTo>
                  <a:pt x="7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26" name="Rectangle 181"/>
          <p:cNvSpPr>
            <a:spLocks noChangeArrowheads="1"/>
          </p:cNvSpPr>
          <p:nvPr/>
        </p:nvSpPr>
        <p:spPr bwMode="auto">
          <a:xfrm rot="886881">
            <a:off x="2497726" y="4217748"/>
            <a:ext cx="303725" cy="7416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39" name="Rectangle 191"/>
          <p:cNvSpPr>
            <a:spLocks noChangeArrowheads="1"/>
          </p:cNvSpPr>
          <p:nvPr/>
        </p:nvSpPr>
        <p:spPr bwMode="auto">
          <a:xfrm rot="931618">
            <a:off x="4771631" y="357456"/>
            <a:ext cx="520095" cy="469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1" name="Rectangle 193"/>
          <p:cNvSpPr>
            <a:spLocks noChangeArrowheads="1"/>
          </p:cNvSpPr>
          <p:nvPr/>
        </p:nvSpPr>
        <p:spPr bwMode="auto">
          <a:xfrm rot="-5568100">
            <a:off x="6147362" y="927326"/>
            <a:ext cx="598919" cy="27819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2" name="Rectangle 194"/>
          <p:cNvSpPr>
            <a:spLocks noChangeArrowheads="1"/>
          </p:cNvSpPr>
          <p:nvPr/>
        </p:nvSpPr>
        <p:spPr bwMode="auto">
          <a:xfrm rot="-199824">
            <a:off x="5430148" y="476172"/>
            <a:ext cx="305068" cy="318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3" name="Rectangle 195"/>
          <p:cNvSpPr>
            <a:spLocks noChangeArrowheads="1"/>
          </p:cNvSpPr>
          <p:nvPr/>
        </p:nvSpPr>
        <p:spPr bwMode="auto">
          <a:xfrm rot="-199824">
            <a:off x="6196180" y="366793"/>
            <a:ext cx="305068" cy="408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85" name="Rectangle 150"/>
          <p:cNvSpPr>
            <a:spLocks noChangeArrowheads="1"/>
          </p:cNvSpPr>
          <p:nvPr/>
        </p:nvSpPr>
        <p:spPr bwMode="auto">
          <a:xfrm>
            <a:off x="683568" y="4390879"/>
            <a:ext cx="3744416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200" b="1" baseline="30000" dirty="0" smtClean="0">
              <a:solidFill>
                <a:schemeClr val="bg2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1400" dirty="0" smtClean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dirty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b="1" baseline="30000" dirty="0">
              <a:solidFill>
                <a:srgbClr val="CC0000"/>
              </a:solidFill>
              <a:latin typeface="Century Gothic" pitchFamily="34" charset="0"/>
            </a:endParaRPr>
          </a:p>
        </p:txBody>
      </p:sp>
      <p:pic>
        <p:nvPicPr>
          <p:cNvPr id="176" name="Picture 2" descr="C:\Users\Администратор.000\Downloads\konvert_220x11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47"/>
          <a:stretch>
            <a:fillRect/>
          </a:stretch>
        </p:blipFill>
        <p:spPr bwMode="auto">
          <a:xfrm>
            <a:off x="1" y="75010"/>
            <a:ext cx="8950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512233" y="865347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274B0"/>
                </a:solidFill>
              </a:rPr>
              <a:t>Смета НТП на проведение 2 этапа – </a:t>
            </a:r>
            <a:r>
              <a:rPr lang="ru-RU" dirty="0" smtClean="0">
                <a:solidFill>
                  <a:srgbClr val="4274B0"/>
                </a:solidFill>
              </a:rPr>
              <a:t>проведение </a:t>
            </a:r>
            <a:r>
              <a:rPr lang="ru-RU" dirty="0">
                <a:solidFill>
                  <a:srgbClr val="4274B0"/>
                </a:solidFill>
              </a:rPr>
              <a:t>экспериментальных работ по практическому применению данного </a:t>
            </a:r>
            <a:r>
              <a:rPr lang="ru-RU" dirty="0" smtClean="0">
                <a:solidFill>
                  <a:srgbClr val="4274B0"/>
                </a:solidFill>
              </a:rPr>
              <a:t>способа.</a:t>
            </a:r>
            <a:r>
              <a:rPr lang="ru-RU" b="1" dirty="0" smtClean="0">
                <a:solidFill>
                  <a:srgbClr val="4274B0"/>
                </a:solidFill>
              </a:rPr>
              <a:t> 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5896672"/>
              </p:ext>
            </p:extLst>
          </p:nvPr>
        </p:nvGraphicFramePr>
        <p:xfrm>
          <a:off x="1475656" y="1615016"/>
          <a:ext cx="6768751" cy="3244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8836"/>
                <a:gridCol w="3740827"/>
                <a:gridCol w="1809088"/>
              </a:tblGrid>
              <a:tr h="510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п/п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расходов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Сумма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(руб.)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6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Комплект оборудования на жидком топливе с </a:t>
                      </a:r>
                      <a:r>
                        <a:rPr lang="ru-RU" sz="1800" dirty="0" smtClean="0">
                          <a:effectLst/>
                        </a:rPr>
                        <a:t>компрессором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КЖТ-1-240-24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57 000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Дизельное топливо 100 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5 000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Транспортные расходы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10 000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Расходные материалы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10 000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Заработная плата (2 чел.)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50 000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132 000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3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Freeform 23"/>
          <p:cNvSpPr>
            <a:spLocks/>
          </p:cNvSpPr>
          <p:nvPr/>
        </p:nvSpPr>
        <p:spPr bwMode="auto">
          <a:xfrm>
            <a:off x="2554169" y="2727787"/>
            <a:ext cx="477090" cy="2176917"/>
          </a:xfrm>
          <a:custGeom>
            <a:avLst/>
            <a:gdLst>
              <a:gd name="T0" fmla="*/ 0 w 355"/>
              <a:gd name="T1" fmla="*/ 2147483647 h 1632"/>
              <a:gd name="T2" fmla="*/ 2147483647 w 355"/>
              <a:gd name="T3" fmla="*/ 2147483647 h 1632"/>
              <a:gd name="T4" fmla="*/ 2147483647 w 355"/>
              <a:gd name="T5" fmla="*/ 2147483647 h 1632"/>
              <a:gd name="T6" fmla="*/ 2147483647 w 355"/>
              <a:gd name="T7" fmla="*/ 0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355"/>
              <a:gd name="T13" fmla="*/ 0 h 1632"/>
              <a:gd name="T14" fmla="*/ 166 w 355"/>
              <a:gd name="T15" fmla="*/ 681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5" h="1632">
                <a:moveTo>
                  <a:pt x="0" y="1632"/>
                </a:moveTo>
                <a:lnTo>
                  <a:pt x="267" y="503"/>
                </a:lnTo>
                <a:lnTo>
                  <a:pt x="355" y="288"/>
                </a:lnTo>
                <a:lnTo>
                  <a:pt x="208" y="0"/>
                </a:lnTo>
              </a:path>
            </a:pathLst>
          </a:cu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6" name="Freeform 31"/>
          <p:cNvSpPr>
            <a:spLocks/>
          </p:cNvSpPr>
          <p:nvPr/>
        </p:nvSpPr>
        <p:spPr bwMode="auto">
          <a:xfrm>
            <a:off x="4274381" y="541533"/>
            <a:ext cx="756624" cy="1156487"/>
          </a:xfrm>
          <a:custGeom>
            <a:avLst/>
            <a:gdLst>
              <a:gd name="T0" fmla="*/ 0 w 563"/>
              <a:gd name="T1" fmla="*/ 2147483647 h 867"/>
              <a:gd name="T2" fmla="*/ 2147483647 w 563"/>
              <a:gd name="T3" fmla="*/ 2147483647 h 867"/>
              <a:gd name="T4" fmla="*/ 2147483647 w 563"/>
              <a:gd name="T5" fmla="*/ 0 h 867"/>
              <a:gd name="T6" fmla="*/ 0 60000 65536"/>
              <a:gd name="T7" fmla="*/ 0 60000 65536"/>
              <a:gd name="T8" fmla="*/ 0 60000 65536"/>
              <a:gd name="T9" fmla="*/ 0 w 563"/>
              <a:gd name="T10" fmla="*/ 0 h 867"/>
              <a:gd name="T11" fmla="*/ 363 w 563"/>
              <a:gd name="T12" fmla="*/ 136 h 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3" h="867">
                <a:moveTo>
                  <a:pt x="0" y="867"/>
                </a:moveTo>
                <a:lnTo>
                  <a:pt x="83" y="867"/>
                </a:lnTo>
                <a:lnTo>
                  <a:pt x="301" y="754"/>
                </a:lnTo>
                <a:lnTo>
                  <a:pt x="357" y="654"/>
                </a:lnTo>
                <a:lnTo>
                  <a:pt x="349" y="374"/>
                </a:lnTo>
                <a:lnTo>
                  <a:pt x="407" y="320"/>
                </a:lnTo>
                <a:lnTo>
                  <a:pt x="465" y="308"/>
                </a:lnTo>
                <a:lnTo>
                  <a:pt x="563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7" name="Freeform 38"/>
          <p:cNvSpPr>
            <a:spLocks/>
          </p:cNvSpPr>
          <p:nvPr/>
        </p:nvSpPr>
        <p:spPr bwMode="auto">
          <a:xfrm>
            <a:off x="5247376" y="540199"/>
            <a:ext cx="1239090" cy="4348499"/>
          </a:xfrm>
          <a:custGeom>
            <a:avLst/>
            <a:gdLst>
              <a:gd name="T0" fmla="*/ 2147483647 w 922"/>
              <a:gd name="T1" fmla="*/ 2147483647 h 3260"/>
              <a:gd name="T2" fmla="*/ 2147483647 w 922"/>
              <a:gd name="T3" fmla="*/ 2147483647 h 3260"/>
              <a:gd name="T4" fmla="*/ 0 w 922"/>
              <a:gd name="T5" fmla="*/ 2147483647 h 3260"/>
              <a:gd name="T6" fmla="*/ 2147483647 w 922"/>
              <a:gd name="T7" fmla="*/ 2147483647 h 3260"/>
              <a:gd name="T8" fmla="*/ 2147483647 w 922"/>
              <a:gd name="T9" fmla="*/ 2147483647 h 3260"/>
              <a:gd name="T10" fmla="*/ 2147483647 w 922"/>
              <a:gd name="T11" fmla="*/ 2147483647 h 3260"/>
              <a:gd name="T12" fmla="*/ 2147483647 w 922"/>
              <a:gd name="T13" fmla="*/ 2147483647 h 3260"/>
              <a:gd name="T14" fmla="*/ 2147483647 w 922"/>
              <a:gd name="T15" fmla="*/ 2147483647 h 3260"/>
              <a:gd name="T16" fmla="*/ 2147483647 w 922"/>
              <a:gd name="T17" fmla="*/ 2147483647 h 3260"/>
              <a:gd name="T18" fmla="*/ 2147483647 w 922"/>
              <a:gd name="T19" fmla="*/ 2147483647 h 3260"/>
              <a:gd name="T20" fmla="*/ 2147483647 w 922"/>
              <a:gd name="T21" fmla="*/ 2147483647 h 3260"/>
              <a:gd name="T22" fmla="*/ 2147483647 w 922"/>
              <a:gd name="T23" fmla="*/ 2147483647 h 3260"/>
              <a:gd name="T24" fmla="*/ 2147483647 w 922"/>
              <a:gd name="T25" fmla="*/ 2147483647 h 3260"/>
              <a:gd name="T26" fmla="*/ 2147483647 w 922"/>
              <a:gd name="T27" fmla="*/ 0 h 32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22"/>
              <a:gd name="T43" fmla="*/ 0 h 3260"/>
              <a:gd name="T44" fmla="*/ 912 w 922"/>
              <a:gd name="T45" fmla="*/ 2038 h 32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22" h="3260">
                <a:moveTo>
                  <a:pt x="0" y="3260"/>
                </a:moveTo>
                <a:lnTo>
                  <a:pt x="242" y="2784"/>
                </a:lnTo>
                <a:lnTo>
                  <a:pt x="276" y="2704"/>
                </a:lnTo>
                <a:lnTo>
                  <a:pt x="292" y="2646"/>
                </a:lnTo>
                <a:lnTo>
                  <a:pt x="290" y="2574"/>
                </a:lnTo>
                <a:lnTo>
                  <a:pt x="232" y="2416"/>
                </a:lnTo>
                <a:lnTo>
                  <a:pt x="83" y="2063"/>
                </a:lnTo>
                <a:lnTo>
                  <a:pt x="345" y="1728"/>
                </a:lnTo>
                <a:lnTo>
                  <a:pt x="461" y="1586"/>
                </a:lnTo>
                <a:lnTo>
                  <a:pt x="496" y="1494"/>
                </a:lnTo>
                <a:lnTo>
                  <a:pt x="571" y="1419"/>
                </a:lnTo>
                <a:lnTo>
                  <a:pt x="599" y="1334"/>
                </a:lnTo>
                <a:lnTo>
                  <a:pt x="705" y="1231"/>
                </a:lnTo>
                <a:lnTo>
                  <a:pt x="742" y="1044"/>
                </a:lnTo>
                <a:lnTo>
                  <a:pt x="785" y="965"/>
                </a:lnTo>
                <a:lnTo>
                  <a:pt x="828" y="936"/>
                </a:lnTo>
                <a:lnTo>
                  <a:pt x="891" y="846"/>
                </a:lnTo>
                <a:lnTo>
                  <a:pt x="922" y="772"/>
                </a:lnTo>
                <a:lnTo>
                  <a:pt x="850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9" name="Freeform 41"/>
          <p:cNvSpPr>
            <a:spLocks/>
          </p:cNvSpPr>
          <p:nvPr/>
        </p:nvSpPr>
        <p:spPr bwMode="auto">
          <a:xfrm>
            <a:off x="2555776" y="483518"/>
            <a:ext cx="2660952" cy="2719813"/>
          </a:xfrm>
          <a:custGeom>
            <a:avLst/>
            <a:gdLst>
              <a:gd name="T0" fmla="*/ 0 w 1979"/>
              <a:gd name="T1" fmla="*/ 2147483647 h 2039"/>
              <a:gd name="T2" fmla="*/ 2147483647 w 1979"/>
              <a:gd name="T3" fmla="*/ 2147483647 h 2039"/>
              <a:gd name="T4" fmla="*/ 2147483647 w 1979"/>
              <a:gd name="T5" fmla="*/ 2147483647 h 2039"/>
              <a:gd name="T6" fmla="*/ 2147483647 w 1979"/>
              <a:gd name="T7" fmla="*/ 2147483647 h 2039"/>
              <a:gd name="T8" fmla="*/ 2147483647 w 1979"/>
              <a:gd name="T9" fmla="*/ 2147483647 h 2039"/>
              <a:gd name="T10" fmla="*/ 2147483647 w 1979"/>
              <a:gd name="T11" fmla="*/ 0 h 2039"/>
              <a:gd name="T12" fmla="*/ 2147483647 w 1979"/>
              <a:gd name="T13" fmla="*/ 0 h 2039"/>
              <a:gd name="T14" fmla="*/ 2147483647 w 1979"/>
              <a:gd name="T15" fmla="*/ 2147483647 h 2039"/>
              <a:gd name="T16" fmla="*/ 2147483647 w 1979"/>
              <a:gd name="T17" fmla="*/ 2147483647 h 2039"/>
              <a:gd name="T18" fmla="*/ 2147483647 w 1979"/>
              <a:gd name="T19" fmla="*/ 2147483647 h 2039"/>
              <a:gd name="T20" fmla="*/ 2147483647 w 1979"/>
              <a:gd name="T21" fmla="*/ 2147483647 h 2039"/>
              <a:gd name="T22" fmla="*/ 2147483647 w 1979"/>
              <a:gd name="T23" fmla="*/ 2147483647 h 2039"/>
              <a:gd name="T24" fmla="*/ 2147483647 w 1979"/>
              <a:gd name="T25" fmla="*/ 2147483647 h 2039"/>
              <a:gd name="T26" fmla="*/ 2147483647 w 1979"/>
              <a:gd name="T27" fmla="*/ 2147483647 h 2039"/>
              <a:gd name="T28" fmla="*/ 2147483647 w 1979"/>
              <a:gd name="T29" fmla="*/ 2147483647 h 2039"/>
              <a:gd name="T30" fmla="*/ 2147483647 w 1979"/>
              <a:gd name="T31" fmla="*/ 2147483647 h 2039"/>
              <a:gd name="T32" fmla="*/ 2147483647 w 1979"/>
              <a:gd name="T33" fmla="*/ 2147483647 h 2039"/>
              <a:gd name="T34" fmla="*/ 2147483647 w 1979"/>
              <a:gd name="T35" fmla="*/ 2147483647 h 2039"/>
              <a:gd name="T36" fmla="*/ 2147483647 w 1979"/>
              <a:gd name="T37" fmla="*/ 2147483647 h 2039"/>
              <a:gd name="T38" fmla="*/ 2147483647 w 1979"/>
              <a:gd name="T39" fmla="*/ 2147483647 h 2039"/>
              <a:gd name="T40" fmla="*/ 2147483647 w 1979"/>
              <a:gd name="T41" fmla="*/ 2147483647 h 2039"/>
              <a:gd name="T42" fmla="*/ 2147483647 w 1979"/>
              <a:gd name="T43" fmla="*/ 2147483647 h 2039"/>
              <a:gd name="T44" fmla="*/ 2147483647 w 1979"/>
              <a:gd name="T45" fmla="*/ 2147483647 h 2039"/>
              <a:gd name="T46" fmla="*/ 2147483647 w 1979"/>
              <a:gd name="T47" fmla="*/ 2147483647 h 2039"/>
              <a:gd name="T48" fmla="*/ 2147483647 w 1979"/>
              <a:gd name="T49" fmla="*/ 2147483647 h 2039"/>
              <a:gd name="T50" fmla="*/ 2147483647 w 1979"/>
              <a:gd name="T51" fmla="*/ 2147483647 h 2039"/>
              <a:gd name="T52" fmla="*/ 2147483647 w 1979"/>
              <a:gd name="T53" fmla="*/ 2147483647 h 2039"/>
              <a:gd name="T54" fmla="*/ 2147483647 w 1979"/>
              <a:gd name="T55" fmla="*/ 2147483647 h 2039"/>
              <a:gd name="T56" fmla="*/ 2147483647 w 1979"/>
              <a:gd name="T57" fmla="*/ 2147483647 h 203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979"/>
              <a:gd name="T88" fmla="*/ 0 h 2039"/>
              <a:gd name="T89" fmla="*/ 1764 w 1979"/>
              <a:gd name="T90" fmla="*/ 1486 h 203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979" h="2039">
                <a:moveTo>
                  <a:pt x="0" y="0"/>
                </a:moveTo>
                <a:lnTo>
                  <a:pt x="98" y="134"/>
                </a:lnTo>
                <a:lnTo>
                  <a:pt x="160" y="240"/>
                </a:lnTo>
                <a:lnTo>
                  <a:pt x="274" y="304"/>
                </a:lnTo>
                <a:lnTo>
                  <a:pt x="346" y="372"/>
                </a:lnTo>
                <a:lnTo>
                  <a:pt x="420" y="484"/>
                </a:lnTo>
                <a:lnTo>
                  <a:pt x="410" y="572"/>
                </a:lnTo>
                <a:lnTo>
                  <a:pt x="366" y="638"/>
                </a:lnTo>
                <a:lnTo>
                  <a:pt x="340" y="668"/>
                </a:lnTo>
                <a:lnTo>
                  <a:pt x="328" y="726"/>
                </a:lnTo>
                <a:lnTo>
                  <a:pt x="386" y="780"/>
                </a:lnTo>
                <a:lnTo>
                  <a:pt x="490" y="820"/>
                </a:lnTo>
                <a:lnTo>
                  <a:pt x="532" y="820"/>
                </a:lnTo>
                <a:lnTo>
                  <a:pt x="574" y="820"/>
                </a:lnTo>
                <a:lnTo>
                  <a:pt x="615" y="739"/>
                </a:lnTo>
                <a:lnTo>
                  <a:pt x="657" y="697"/>
                </a:lnTo>
                <a:lnTo>
                  <a:pt x="739" y="697"/>
                </a:lnTo>
                <a:lnTo>
                  <a:pt x="781" y="739"/>
                </a:lnTo>
                <a:lnTo>
                  <a:pt x="863" y="779"/>
                </a:lnTo>
                <a:lnTo>
                  <a:pt x="947" y="820"/>
                </a:lnTo>
                <a:lnTo>
                  <a:pt x="988" y="861"/>
                </a:lnTo>
                <a:lnTo>
                  <a:pt x="1071" y="861"/>
                </a:lnTo>
                <a:lnTo>
                  <a:pt x="1154" y="861"/>
                </a:lnTo>
                <a:lnTo>
                  <a:pt x="1237" y="902"/>
                </a:lnTo>
                <a:lnTo>
                  <a:pt x="1237" y="944"/>
                </a:lnTo>
                <a:lnTo>
                  <a:pt x="1279" y="984"/>
                </a:lnTo>
                <a:lnTo>
                  <a:pt x="1237" y="1066"/>
                </a:lnTo>
                <a:lnTo>
                  <a:pt x="1237" y="1148"/>
                </a:lnTo>
                <a:lnTo>
                  <a:pt x="1279" y="1230"/>
                </a:lnTo>
                <a:lnTo>
                  <a:pt x="1362" y="1312"/>
                </a:lnTo>
                <a:lnTo>
                  <a:pt x="1444" y="1353"/>
                </a:lnTo>
                <a:lnTo>
                  <a:pt x="1486" y="1435"/>
                </a:lnTo>
                <a:lnTo>
                  <a:pt x="1486" y="1517"/>
                </a:lnTo>
                <a:lnTo>
                  <a:pt x="1568" y="1558"/>
                </a:lnTo>
                <a:lnTo>
                  <a:pt x="1776" y="1763"/>
                </a:lnTo>
                <a:lnTo>
                  <a:pt x="1859" y="1844"/>
                </a:lnTo>
                <a:lnTo>
                  <a:pt x="1900" y="1926"/>
                </a:lnTo>
                <a:lnTo>
                  <a:pt x="1900" y="1968"/>
                </a:lnTo>
                <a:lnTo>
                  <a:pt x="1979" y="2039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0" name="Freeform 43"/>
          <p:cNvSpPr>
            <a:spLocks/>
          </p:cNvSpPr>
          <p:nvPr/>
        </p:nvSpPr>
        <p:spPr bwMode="auto">
          <a:xfrm>
            <a:off x="3692467" y="534863"/>
            <a:ext cx="111545" cy="920388"/>
          </a:xfrm>
          <a:custGeom>
            <a:avLst/>
            <a:gdLst>
              <a:gd name="T0" fmla="*/ 0 w 83"/>
              <a:gd name="T1" fmla="*/ 2147483647 h 690"/>
              <a:gd name="T2" fmla="*/ 2147483647 w 83"/>
              <a:gd name="T3" fmla="*/ 2147483647 h 690"/>
              <a:gd name="T4" fmla="*/ 2147483647 w 83"/>
              <a:gd name="T5" fmla="*/ 0 h 690"/>
              <a:gd name="T6" fmla="*/ 0 60000 65536"/>
              <a:gd name="T7" fmla="*/ 0 60000 65536"/>
              <a:gd name="T8" fmla="*/ 0 60000 65536"/>
              <a:gd name="T9" fmla="*/ 0 w 83"/>
              <a:gd name="T10" fmla="*/ 0 h 690"/>
              <a:gd name="T11" fmla="*/ 91 w 83"/>
              <a:gd name="T12" fmla="*/ 499 h 6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690">
                <a:moveTo>
                  <a:pt x="0" y="690"/>
                </a:moveTo>
                <a:lnTo>
                  <a:pt x="83" y="527"/>
                </a:lnTo>
                <a:lnTo>
                  <a:pt x="7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26" name="Rectangle 181"/>
          <p:cNvSpPr>
            <a:spLocks noChangeArrowheads="1"/>
          </p:cNvSpPr>
          <p:nvPr/>
        </p:nvSpPr>
        <p:spPr bwMode="auto">
          <a:xfrm rot="886881">
            <a:off x="2497726" y="4217748"/>
            <a:ext cx="303725" cy="7416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39" name="Rectangle 191"/>
          <p:cNvSpPr>
            <a:spLocks noChangeArrowheads="1"/>
          </p:cNvSpPr>
          <p:nvPr/>
        </p:nvSpPr>
        <p:spPr bwMode="auto">
          <a:xfrm rot="931618">
            <a:off x="4771631" y="357456"/>
            <a:ext cx="520095" cy="469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1" name="Rectangle 193"/>
          <p:cNvSpPr>
            <a:spLocks noChangeArrowheads="1"/>
          </p:cNvSpPr>
          <p:nvPr/>
        </p:nvSpPr>
        <p:spPr bwMode="auto">
          <a:xfrm rot="-5568100">
            <a:off x="6147362" y="927326"/>
            <a:ext cx="598919" cy="27819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2" name="Rectangle 194"/>
          <p:cNvSpPr>
            <a:spLocks noChangeArrowheads="1"/>
          </p:cNvSpPr>
          <p:nvPr/>
        </p:nvSpPr>
        <p:spPr bwMode="auto">
          <a:xfrm rot="-199824">
            <a:off x="5430148" y="476172"/>
            <a:ext cx="305068" cy="318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3" name="Rectangle 195"/>
          <p:cNvSpPr>
            <a:spLocks noChangeArrowheads="1"/>
          </p:cNvSpPr>
          <p:nvPr/>
        </p:nvSpPr>
        <p:spPr bwMode="auto">
          <a:xfrm rot="-199824">
            <a:off x="6196180" y="366793"/>
            <a:ext cx="305068" cy="408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85" name="Rectangle 150"/>
          <p:cNvSpPr>
            <a:spLocks noChangeArrowheads="1"/>
          </p:cNvSpPr>
          <p:nvPr/>
        </p:nvSpPr>
        <p:spPr bwMode="auto">
          <a:xfrm>
            <a:off x="683568" y="4390879"/>
            <a:ext cx="3744416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200" b="1" baseline="30000" dirty="0" smtClean="0">
              <a:solidFill>
                <a:schemeClr val="bg2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1400" dirty="0" smtClean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dirty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b="1" baseline="30000" dirty="0">
              <a:solidFill>
                <a:srgbClr val="CC0000"/>
              </a:solidFill>
              <a:latin typeface="Century Gothic" pitchFamily="34" charset="0"/>
            </a:endParaRPr>
          </a:p>
        </p:txBody>
      </p:sp>
      <p:pic>
        <p:nvPicPr>
          <p:cNvPr id="176" name="Picture 2" descr="C:\Users\Администратор.000\Downloads\konvert_220x11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47"/>
          <a:stretch>
            <a:fillRect/>
          </a:stretch>
        </p:blipFill>
        <p:spPr bwMode="auto">
          <a:xfrm>
            <a:off x="1" y="75010"/>
            <a:ext cx="8950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691680" y="1995686"/>
            <a:ext cx="5559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1005" y="3662696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Федченко Владимир Александрович, +79814479969,</a:t>
            </a:r>
          </a:p>
          <a:p>
            <a:r>
              <a:rPr lang="ru-RU" dirty="0" smtClean="0"/>
              <a:t>Федченко  Елена Ивановна, </a:t>
            </a:r>
            <a:r>
              <a:rPr lang="en-US" dirty="0" smtClean="0">
                <a:hlinkClick r:id="rId4"/>
              </a:rPr>
              <a:t>ellenn08@yandex.ru</a:t>
            </a:r>
            <a:r>
              <a:rPr lang="ru-RU" dirty="0" smtClean="0"/>
              <a:t>, +79110497668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3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Freeform 23"/>
          <p:cNvSpPr>
            <a:spLocks/>
          </p:cNvSpPr>
          <p:nvPr/>
        </p:nvSpPr>
        <p:spPr bwMode="auto">
          <a:xfrm>
            <a:off x="2554169" y="2727787"/>
            <a:ext cx="477090" cy="2176917"/>
          </a:xfrm>
          <a:custGeom>
            <a:avLst/>
            <a:gdLst>
              <a:gd name="T0" fmla="*/ 0 w 355"/>
              <a:gd name="T1" fmla="*/ 2147483647 h 1632"/>
              <a:gd name="T2" fmla="*/ 2147483647 w 355"/>
              <a:gd name="T3" fmla="*/ 2147483647 h 1632"/>
              <a:gd name="T4" fmla="*/ 2147483647 w 355"/>
              <a:gd name="T5" fmla="*/ 2147483647 h 1632"/>
              <a:gd name="T6" fmla="*/ 2147483647 w 355"/>
              <a:gd name="T7" fmla="*/ 0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355"/>
              <a:gd name="T13" fmla="*/ 0 h 1632"/>
              <a:gd name="T14" fmla="*/ 166 w 355"/>
              <a:gd name="T15" fmla="*/ 681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5" h="1632">
                <a:moveTo>
                  <a:pt x="0" y="1632"/>
                </a:moveTo>
                <a:lnTo>
                  <a:pt x="267" y="503"/>
                </a:lnTo>
                <a:lnTo>
                  <a:pt x="355" y="288"/>
                </a:lnTo>
                <a:lnTo>
                  <a:pt x="208" y="0"/>
                </a:lnTo>
              </a:path>
            </a:pathLst>
          </a:cu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26" name="Rectangle 181"/>
          <p:cNvSpPr>
            <a:spLocks noChangeArrowheads="1"/>
          </p:cNvSpPr>
          <p:nvPr/>
        </p:nvSpPr>
        <p:spPr bwMode="auto">
          <a:xfrm rot="886881">
            <a:off x="2497726" y="4217748"/>
            <a:ext cx="303725" cy="7416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39" name="Rectangle 191"/>
          <p:cNvSpPr>
            <a:spLocks noChangeArrowheads="1"/>
          </p:cNvSpPr>
          <p:nvPr/>
        </p:nvSpPr>
        <p:spPr bwMode="auto">
          <a:xfrm rot="931618">
            <a:off x="4771631" y="357456"/>
            <a:ext cx="520095" cy="469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1" name="Rectangle 193"/>
          <p:cNvSpPr>
            <a:spLocks noChangeArrowheads="1"/>
          </p:cNvSpPr>
          <p:nvPr/>
        </p:nvSpPr>
        <p:spPr bwMode="auto">
          <a:xfrm rot="-5568100">
            <a:off x="6147362" y="927326"/>
            <a:ext cx="598919" cy="27819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2" name="Rectangle 194"/>
          <p:cNvSpPr>
            <a:spLocks noChangeArrowheads="1"/>
          </p:cNvSpPr>
          <p:nvPr/>
        </p:nvSpPr>
        <p:spPr bwMode="auto">
          <a:xfrm rot="-199824">
            <a:off x="5430148" y="476172"/>
            <a:ext cx="305068" cy="318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3" name="Rectangle 195"/>
          <p:cNvSpPr>
            <a:spLocks noChangeArrowheads="1"/>
          </p:cNvSpPr>
          <p:nvPr/>
        </p:nvSpPr>
        <p:spPr bwMode="auto">
          <a:xfrm rot="-199824">
            <a:off x="6196180" y="366793"/>
            <a:ext cx="305068" cy="408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85" name="Rectangle 150"/>
          <p:cNvSpPr>
            <a:spLocks noChangeArrowheads="1"/>
          </p:cNvSpPr>
          <p:nvPr/>
        </p:nvSpPr>
        <p:spPr bwMode="auto">
          <a:xfrm>
            <a:off x="683568" y="4390879"/>
            <a:ext cx="3744416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200" b="1" baseline="30000" dirty="0" smtClean="0">
              <a:solidFill>
                <a:schemeClr val="bg2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1400" dirty="0" smtClean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dirty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b="1" baseline="30000" dirty="0">
              <a:solidFill>
                <a:srgbClr val="CC0000"/>
              </a:solidFill>
              <a:latin typeface="Century Gothic" pitchFamily="34" charset="0"/>
            </a:endParaRPr>
          </a:p>
        </p:txBody>
      </p:sp>
      <p:pic>
        <p:nvPicPr>
          <p:cNvPr id="176" name="Picture 2" descr="C:\Users\Администратор.000\Downloads\konvert_220x11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47"/>
          <a:stretch>
            <a:fillRect/>
          </a:stretch>
        </p:blipFill>
        <p:spPr bwMode="auto">
          <a:xfrm>
            <a:off x="1" y="75010"/>
            <a:ext cx="8950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23528" y="1059582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4274B0"/>
                </a:solidFill>
              </a:rPr>
              <a:t>Актуальность: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4274B0"/>
                </a:solidFill>
              </a:rPr>
              <a:t> борщевик Сосновского с каждым годом захватывает все новые территории, в том числе и в Вологодской области;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4274B0"/>
                </a:solidFill>
              </a:rPr>
              <a:t> на борьбу с борщевиком тратятся миллионы рублей ежегодно;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4274B0"/>
                </a:solidFill>
              </a:rPr>
              <a:t> большинство из применяемых способов уничтожения борщевика дают временный эффект и применять их необходимо каждый год в течение 7-10 лет;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4274B0"/>
                </a:solidFill>
              </a:rPr>
              <a:t> необходимо искать новые способы уничтожения борщевика, которые покажут лучшую эффективность.</a:t>
            </a:r>
          </a:p>
          <a:p>
            <a:pPr algn="just"/>
            <a:endParaRPr lang="ru-RU" b="1" dirty="0" smtClean="0">
              <a:solidFill>
                <a:srgbClr val="4274B0"/>
              </a:solidFill>
            </a:endParaRPr>
          </a:p>
          <a:p>
            <a:pPr algn="just"/>
            <a:r>
              <a:rPr lang="ru-RU" b="1" dirty="0" smtClean="0">
                <a:solidFill>
                  <a:srgbClr val="4274B0"/>
                </a:solidFill>
              </a:rPr>
              <a:t>Научная новизна </a:t>
            </a:r>
            <a:r>
              <a:rPr lang="ru-RU" dirty="0" smtClean="0">
                <a:solidFill>
                  <a:srgbClr val="4274B0"/>
                </a:solidFill>
              </a:rPr>
              <a:t>заключается в разработке нового способа уничтожения семян борщевика в почве.</a:t>
            </a:r>
          </a:p>
        </p:txBody>
      </p:sp>
    </p:spTree>
    <p:extLst>
      <p:ext uri="{BB962C8B-B14F-4D97-AF65-F5344CB8AC3E}">
        <p14:creationId xmlns:p14="http://schemas.microsoft.com/office/powerpoint/2010/main" xmlns="" val="1093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5" name="Freeform 37"/>
          <p:cNvSpPr>
            <a:spLocks/>
          </p:cNvSpPr>
          <p:nvPr/>
        </p:nvSpPr>
        <p:spPr bwMode="auto">
          <a:xfrm>
            <a:off x="1691680" y="2355726"/>
            <a:ext cx="3642011" cy="911051"/>
          </a:xfrm>
          <a:custGeom>
            <a:avLst/>
            <a:gdLst>
              <a:gd name="T0" fmla="*/ 2147483647 w 2710"/>
              <a:gd name="T1" fmla="*/ 2147483647 h 683"/>
              <a:gd name="T2" fmla="*/ 2147483647 w 2710"/>
              <a:gd name="T3" fmla="*/ 2147483647 h 683"/>
              <a:gd name="T4" fmla="*/ 2147483647 w 2710"/>
              <a:gd name="T5" fmla="*/ 2147483647 h 683"/>
              <a:gd name="T6" fmla="*/ 2147483647 w 2710"/>
              <a:gd name="T7" fmla="*/ 2147483647 h 683"/>
              <a:gd name="T8" fmla="*/ 2147483647 w 2710"/>
              <a:gd name="T9" fmla="*/ 2147483647 h 683"/>
              <a:gd name="T10" fmla="*/ 2147483647 w 2710"/>
              <a:gd name="T11" fmla="*/ 2147483647 h 683"/>
              <a:gd name="T12" fmla="*/ 2147483647 w 2710"/>
              <a:gd name="T13" fmla="*/ 2147483647 h 683"/>
              <a:gd name="T14" fmla="*/ 2147483647 w 2710"/>
              <a:gd name="T15" fmla="*/ 2147483647 h 683"/>
              <a:gd name="T16" fmla="*/ 2147483647 w 2710"/>
              <a:gd name="T17" fmla="*/ 2147483647 h 683"/>
              <a:gd name="T18" fmla="*/ 2147483647 w 2710"/>
              <a:gd name="T19" fmla="*/ 0 h 683"/>
              <a:gd name="T20" fmla="*/ 0 w 2710"/>
              <a:gd name="T21" fmla="*/ 2147483647 h 68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710"/>
              <a:gd name="T34" fmla="*/ 0 h 683"/>
              <a:gd name="T35" fmla="*/ 2058 w 2710"/>
              <a:gd name="T36" fmla="*/ 437 h 68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710" h="683">
                <a:moveTo>
                  <a:pt x="2710" y="633"/>
                </a:moveTo>
                <a:lnTo>
                  <a:pt x="2511" y="609"/>
                </a:lnTo>
                <a:lnTo>
                  <a:pt x="2288" y="655"/>
                </a:lnTo>
                <a:lnTo>
                  <a:pt x="2162" y="628"/>
                </a:lnTo>
                <a:lnTo>
                  <a:pt x="1976" y="683"/>
                </a:lnTo>
                <a:lnTo>
                  <a:pt x="1414" y="541"/>
                </a:lnTo>
                <a:lnTo>
                  <a:pt x="1354" y="463"/>
                </a:lnTo>
                <a:lnTo>
                  <a:pt x="1261" y="422"/>
                </a:lnTo>
                <a:lnTo>
                  <a:pt x="1223" y="422"/>
                </a:lnTo>
                <a:lnTo>
                  <a:pt x="1019" y="289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6" name="Freeform 31"/>
          <p:cNvSpPr>
            <a:spLocks/>
          </p:cNvSpPr>
          <p:nvPr/>
        </p:nvSpPr>
        <p:spPr bwMode="auto">
          <a:xfrm>
            <a:off x="4274381" y="541533"/>
            <a:ext cx="756624" cy="1156487"/>
          </a:xfrm>
          <a:custGeom>
            <a:avLst/>
            <a:gdLst>
              <a:gd name="T0" fmla="*/ 0 w 563"/>
              <a:gd name="T1" fmla="*/ 2147483647 h 867"/>
              <a:gd name="T2" fmla="*/ 2147483647 w 563"/>
              <a:gd name="T3" fmla="*/ 2147483647 h 867"/>
              <a:gd name="T4" fmla="*/ 2147483647 w 563"/>
              <a:gd name="T5" fmla="*/ 0 h 867"/>
              <a:gd name="T6" fmla="*/ 0 60000 65536"/>
              <a:gd name="T7" fmla="*/ 0 60000 65536"/>
              <a:gd name="T8" fmla="*/ 0 60000 65536"/>
              <a:gd name="T9" fmla="*/ 0 w 563"/>
              <a:gd name="T10" fmla="*/ 0 h 867"/>
              <a:gd name="T11" fmla="*/ 363 w 563"/>
              <a:gd name="T12" fmla="*/ 136 h 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3" h="867">
                <a:moveTo>
                  <a:pt x="0" y="867"/>
                </a:moveTo>
                <a:lnTo>
                  <a:pt x="83" y="867"/>
                </a:lnTo>
                <a:lnTo>
                  <a:pt x="301" y="754"/>
                </a:lnTo>
                <a:lnTo>
                  <a:pt x="357" y="654"/>
                </a:lnTo>
                <a:lnTo>
                  <a:pt x="349" y="374"/>
                </a:lnTo>
                <a:lnTo>
                  <a:pt x="407" y="320"/>
                </a:lnTo>
                <a:lnTo>
                  <a:pt x="465" y="308"/>
                </a:lnTo>
                <a:lnTo>
                  <a:pt x="563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7" name="Freeform 38"/>
          <p:cNvSpPr>
            <a:spLocks/>
          </p:cNvSpPr>
          <p:nvPr/>
        </p:nvSpPr>
        <p:spPr bwMode="auto">
          <a:xfrm>
            <a:off x="5247376" y="540199"/>
            <a:ext cx="1239090" cy="4348499"/>
          </a:xfrm>
          <a:custGeom>
            <a:avLst/>
            <a:gdLst>
              <a:gd name="T0" fmla="*/ 2147483647 w 922"/>
              <a:gd name="T1" fmla="*/ 2147483647 h 3260"/>
              <a:gd name="T2" fmla="*/ 2147483647 w 922"/>
              <a:gd name="T3" fmla="*/ 2147483647 h 3260"/>
              <a:gd name="T4" fmla="*/ 0 w 922"/>
              <a:gd name="T5" fmla="*/ 2147483647 h 3260"/>
              <a:gd name="T6" fmla="*/ 2147483647 w 922"/>
              <a:gd name="T7" fmla="*/ 2147483647 h 3260"/>
              <a:gd name="T8" fmla="*/ 2147483647 w 922"/>
              <a:gd name="T9" fmla="*/ 2147483647 h 3260"/>
              <a:gd name="T10" fmla="*/ 2147483647 w 922"/>
              <a:gd name="T11" fmla="*/ 2147483647 h 3260"/>
              <a:gd name="T12" fmla="*/ 2147483647 w 922"/>
              <a:gd name="T13" fmla="*/ 2147483647 h 3260"/>
              <a:gd name="T14" fmla="*/ 2147483647 w 922"/>
              <a:gd name="T15" fmla="*/ 2147483647 h 3260"/>
              <a:gd name="T16" fmla="*/ 2147483647 w 922"/>
              <a:gd name="T17" fmla="*/ 2147483647 h 3260"/>
              <a:gd name="T18" fmla="*/ 2147483647 w 922"/>
              <a:gd name="T19" fmla="*/ 2147483647 h 3260"/>
              <a:gd name="T20" fmla="*/ 2147483647 w 922"/>
              <a:gd name="T21" fmla="*/ 2147483647 h 3260"/>
              <a:gd name="T22" fmla="*/ 2147483647 w 922"/>
              <a:gd name="T23" fmla="*/ 2147483647 h 3260"/>
              <a:gd name="T24" fmla="*/ 2147483647 w 922"/>
              <a:gd name="T25" fmla="*/ 2147483647 h 3260"/>
              <a:gd name="T26" fmla="*/ 2147483647 w 922"/>
              <a:gd name="T27" fmla="*/ 0 h 32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22"/>
              <a:gd name="T43" fmla="*/ 0 h 3260"/>
              <a:gd name="T44" fmla="*/ 912 w 922"/>
              <a:gd name="T45" fmla="*/ 2038 h 32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22" h="3260">
                <a:moveTo>
                  <a:pt x="0" y="3260"/>
                </a:moveTo>
                <a:lnTo>
                  <a:pt x="242" y="2784"/>
                </a:lnTo>
                <a:lnTo>
                  <a:pt x="276" y="2704"/>
                </a:lnTo>
                <a:lnTo>
                  <a:pt x="292" y="2646"/>
                </a:lnTo>
                <a:lnTo>
                  <a:pt x="290" y="2574"/>
                </a:lnTo>
                <a:lnTo>
                  <a:pt x="232" y="2416"/>
                </a:lnTo>
                <a:lnTo>
                  <a:pt x="83" y="2063"/>
                </a:lnTo>
                <a:lnTo>
                  <a:pt x="345" y="1728"/>
                </a:lnTo>
                <a:lnTo>
                  <a:pt x="461" y="1586"/>
                </a:lnTo>
                <a:lnTo>
                  <a:pt x="496" y="1494"/>
                </a:lnTo>
                <a:lnTo>
                  <a:pt x="571" y="1419"/>
                </a:lnTo>
                <a:lnTo>
                  <a:pt x="599" y="1334"/>
                </a:lnTo>
                <a:lnTo>
                  <a:pt x="705" y="1231"/>
                </a:lnTo>
                <a:lnTo>
                  <a:pt x="742" y="1044"/>
                </a:lnTo>
                <a:lnTo>
                  <a:pt x="785" y="965"/>
                </a:lnTo>
                <a:lnTo>
                  <a:pt x="828" y="936"/>
                </a:lnTo>
                <a:lnTo>
                  <a:pt x="891" y="846"/>
                </a:lnTo>
                <a:lnTo>
                  <a:pt x="922" y="772"/>
                </a:lnTo>
                <a:lnTo>
                  <a:pt x="850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0" name="Freeform 43"/>
          <p:cNvSpPr>
            <a:spLocks/>
          </p:cNvSpPr>
          <p:nvPr/>
        </p:nvSpPr>
        <p:spPr bwMode="auto">
          <a:xfrm>
            <a:off x="3692467" y="534863"/>
            <a:ext cx="111545" cy="920388"/>
          </a:xfrm>
          <a:custGeom>
            <a:avLst/>
            <a:gdLst>
              <a:gd name="T0" fmla="*/ 0 w 83"/>
              <a:gd name="T1" fmla="*/ 2147483647 h 690"/>
              <a:gd name="T2" fmla="*/ 2147483647 w 83"/>
              <a:gd name="T3" fmla="*/ 2147483647 h 690"/>
              <a:gd name="T4" fmla="*/ 2147483647 w 83"/>
              <a:gd name="T5" fmla="*/ 0 h 690"/>
              <a:gd name="T6" fmla="*/ 0 60000 65536"/>
              <a:gd name="T7" fmla="*/ 0 60000 65536"/>
              <a:gd name="T8" fmla="*/ 0 60000 65536"/>
              <a:gd name="T9" fmla="*/ 0 w 83"/>
              <a:gd name="T10" fmla="*/ 0 h 690"/>
              <a:gd name="T11" fmla="*/ 91 w 83"/>
              <a:gd name="T12" fmla="*/ 499 h 6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690">
                <a:moveTo>
                  <a:pt x="0" y="690"/>
                </a:moveTo>
                <a:lnTo>
                  <a:pt x="83" y="527"/>
                </a:lnTo>
                <a:lnTo>
                  <a:pt x="7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35" name="Rectangle 187"/>
          <p:cNvSpPr>
            <a:spLocks noChangeArrowheads="1"/>
          </p:cNvSpPr>
          <p:nvPr/>
        </p:nvSpPr>
        <p:spPr bwMode="auto">
          <a:xfrm rot="-7618647">
            <a:off x="2808376" y="952517"/>
            <a:ext cx="544229" cy="182772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39" name="Rectangle 191"/>
          <p:cNvSpPr>
            <a:spLocks noChangeArrowheads="1"/>
          </p:cNvSpPr>
          <p:nvPr/>
        </p:nvSpPr>
        <p:spPr bwMode="auto">
          <a:xfrm rot="931618">
            <a:off x="4771631" y="357456"/>
            <a:ext cx="520095" cy="469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1" name="Rectangle 193"/>
          <p:cNvSpPr>
            <a:spLocks noChangeArrowheads="1"/>
          </p:cNvSpPr>
          <p:nvPr/>
        </p:nvSpPr>
        <p:spPr bwMode="auto">
          <a:xfrm rot="-5568100">
            <a:off x="6147362" y="927326"/>
            <a:ext cx="598919" cy="27819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2" name="Rectangle 194"/>
          <p:cNvSpPr>
            <a:spLocks noChangeArrowheads="1"/>
          </p:cNvSpPr>
          <p:nvPr/>
        </p:nvSpPr>
        <p:spPr bwMode="auto">
          <a:xfrm rot="-199824">
            <a:off x="5430148" y="476172"/>
            <a:ext cx="305068" cy="318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3" name="Rectangle 195"/>
          <p:cNvSpPr>
            <a:spLocks noChangeArrowheads="1"/>
          </p:cNvSpPr>
          <p:nvPr/>
        </p:nvSpPr>
        <p:spPr bwMode="auto">
          <a:xfrm rot="-199824">
            <a:off x="6196180" y="366793"/>
            <a:ext cx="305068" cy="408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pic>
        <p:nvPicPr>
          <p:cNvPr id="176" name="Picture 2" descr="C:\Users\Администратор.000\Downloads\konvert_220x11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47"/>
          <a:stretch>
            <a:fillRect/>
          </a:stretch>
        </p:blipFill>
        <p:spPr bwMode="auto">
          <a:xfrm>
            <a:off x="1" y="75010"/>
            <a:ext cx="8950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39552" y="987574"/>
            <a:ext cx="684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4274B0"/>
                </a:solidFill>
              </a:rPr>
              <a:t>Цель проекта: </a:t>
            </a:r>
            <a:r>
              <a:rPr lang="ru-RU" dirty="0" smtClean="0">
                <a:solidFill>
                  <a:srgbClr val="4274B0"/>
                </a:solidFill>
              </a:rPr>
              <a:t>разработать новый способ уничтожения борщевика.</a:t>
            </a:r>
            <a:endParaRPr lang="ru-RU" dirty="0">
              <a:solidFill>
                <a:srgbClr val="4274B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1560998"/>
            <a:ext cx="81150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274B0"/>
                </a:solidFill>
              </a:rPr>
              <a:t>Задачи проекта: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ru-RU" dirty="0" smtClean="0">
                <a:solidFill>
                  <a:srgbClr val="4274B0"/>
                </a:solidFill>
              </a:rPr>
              <a:t> разработать способ уничтожения семян борщевика в почве;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4274B0"/>
                </a:solidFill>
              </a:rPr>
              <a:t>провести экспериментальные работы по практическому применению разработанного способа;</a:t>
            </a:r>
            <a:endParaRPr lang="ru-RU" dirty="0">
              <a:solidFill>
                <a:srgbClr val="4274B0"/>
              </a:solidFill>
            </a:endParaRPr>
          </a:p>
          <a:p>
            <a:r>
              <a:rPr lang="ru-RU" dirty="0" smtClean="0">
                <a:solidFill>
                  <a:srgbClr val="4274B0"/>
                </a:solidFill>
              </a:rPr>
              <a:t>- создать комплексное решение проблемы уничтожения борщевика.</a:t>
            </a:r>
            <a:endParaRPr lang="ru-RU" dirty="0">
              <a:solidFill>
                <a:srgbClr val="4274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Freeform 23"/>
          <p:cNvSpPr>
            <a:spLocks/>
          </p:cNvSpPr>
          <p:nvPr/>
        </p:nvSpPr>
        <p:spPr bwMode="auto">
          <a:xfrm>
            <a:off x="2554169" y="2727787"/>
            <a:ext cx="477090" cy="2176917"/>
          </a:xfrm>
          <a:custGeom>
            <a:avLst/>
            <a:gdLst>
              <a:gd name="T0" fmla="*/ 0 w 355"/>
              <a:gd name="T1" fmla="*/ 2147483647 h 1632"/>
              <a:gd name="T2" fmla="*/ 2147483647 w 355"/>
              <a:gd name="T3" fmla="*/ 2147483647 h 1632"/>
              <a:gd name="T4" fmla="*/ 2147483647 w 355"/>
              <a:gd name="T5" fmla="*/ 2147483647 h 1632"/>
              <a:gd name="T6" fmla="*/ 2147483647 w 355"/>
              <a:gd name="T7" fmla="*/ 0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355"/>
              <a:gd name="T13" fmla="*/ 0 h 1632"/>
              <a:gd name="T14" fmla="*/ 166 w 355"/>
              <a:gd name="T15" fmla="*/ 681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5" h="1632">
                <a:moveTo>
                  <a:pt x="0" y="1632"/>
                </a:moveTo>
                <a:lnTo>
                  <a:pt x="267" y="503"/>
                </a:lnTo>
                <a:lnTo>
                  <a:pt x="355" y="288"/>
                </a:lnTo>
                <a:lnTo>
                  <a:pt x="208" y="0"/>
                </a:lnTo>
              </a:path>
            </a:pathLst>
          </a:cu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6" name="Freeform 31"/>
          <p:cNvSpPr>
            <a:spLocks/>
          </p:cNvSpPr>
          <p:nvPr/>
        </p:nvSpPr>
        <p:spPr bwMode="auto">
          <a:xfrm>
            <a:off x="4274381" y="541533"/>
            <a:ext cx="756624" cy="1156487"/>
          </a:xfrm>
          <a:custGeom>
            <a:avLst/>
            <a:gdLst>
              <a:gd name="T0" fmla="*/ 0 w 563"/>
              <a:gd name="T1" fmla="*/ 2147483647 h 867"/>
              <a:gd name="T2" fmla="*/ 2147483647 w 563"/>
              <a:gd name="T3" fmla="*/ 2147483647 h 867"/>
              <a:gd name="T4" fmla="*/ 2147483647 w 563"/>
              <a:gd name="T5" fmla="*/ 0 h 867"/>
              <a:gd name="T6" fmla="*/ 0 60000 65536"/>
              <a:gd name="T7" fmla="*/ 0 60000 65536"/>
              <a:gd name="T8" fmla="*/ 0 60000 65536"/>
              <a:gd name="T9" fmla="*/ 0 w 563"/>
              <a:gd name="T10" fmla="*/ 0 h 867"/>
              <a:gd name="T11" fmla="*/ 363 w 563"/>
              <a:gd name="T12" fmla="*/ 136 h 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3" h="867">
                <a:moveTo>
                  <a:pt x="0" y="867"/>
                </a:moveTo>
                <a:lnTo>
                  <a:pt x="83" y="867"/>
                </a:lnTo>
                <a:lnTo>
                  <a:pt x="301" y="754"/>
                </a:lnTo>
                <a:lnTo>
                  <a:pt x="357" y="654"/>
                </a:lnTo>
                <a:lnTo>
                  <a:pt x="349" y="374"/>
                </a:lnTo>
                <a:lnTo>
                  <a:pt x="407" y="320"/>
                </a:lnTo>
                <a:lnTo>
                  <a:pt x="465" y="308"/>
                </a:lnTo>
                <a:lnTo>
                  <a:pt x="563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7" name="Freeform 38"/>
          <p:cNvSpPr>
            <a:spLocks/>
          </p:cNvSpPr>
          <p:nvPr/>
        </p:nvSpPr>
        <p:spPr bwMode="auto">
          <a:xfrm>
            <a:off x="5247376" y="540199"/>
            <a:ext cx="1239090" cy="4348499"/>
          </a:xfrm>
          <a:custGeom>
            <a:avLst/>
            <a:gdLst>
              <a:gd name="T0" fmla="*/ 2147483647 w 922"/>
              <a:gd name="T1" fmla="*/ 2147483647 h 3260"/>
              <a:gd name="T2" fmla="*/ 2147483647 w 922"/>
              <a:gd name="T3" fmla="*/ 2147483647 h 3260"/>
              <a:gd name="T4" fmla="*/ 0 w 922"/>
              <a:gd name="T5" fmla="*/ 2147483647 h 3260"/>
              <a:gd name="T6" fmla="*/ 2147483647 w 922"/>
              <a:gd name="T7" fmla="*/ 2147483647 h 3260"/>
              <a:gd name="T8" fmla="*/ 2147483647 w 922"/>
              <a:gd name="T9" fmla="*/ 2147483647 h 3260"/>
              <a:gd name="T10" fmla="*/ 2147483647 w 922"/>
              <a:gd name="T11" fmla="*/ 2147483647 h 3260"/>
              <a:gd name="T12" fmla="*/ 2147483647 w 922"/>
              <a:gd name="T13" fmla="*/ 2147483647 h 3260"/>
              <a:gd name="T14" fmla="*/ 2147483647 w 922"/>
              <a:gd name="T15" fmla="*/ 2147483647 h 3260"/>
              <a:gd name="T16" fmla="*/ 2147483647 w 922"/>
              <a:gd name="T17" fmla="*/ 2147483647 h 3260"/>
              <a:gd name="T18" fmla="*/ 2147483647 w 922"/>
              <a:gd name="T19" fmla="*/ 2147483647 h 3260"/>
              <a:gd name="T20" fmla="*/ 2147483647 w 922"/>
              <a:gd name="T21" fmla="*/ 2147483647 h 3260"/>
              <a:gd name="T22" fmla="*/ 2147483647 w 922"/>
              <a:gd name="T23" fmla="*/ 2147483647 h 3260"/>
              <a:gd name="T24" fmla="*/ 2147483647 w 922"/>
              <a:gd name="T25" fmla="*/ 2147483647 h 3260"/>
              <a:gd name="T26" fmla="*/ 2147483647 w 922"/>
              <a:gd name="T27" fmla="*/ 0 h 32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22"/>
              <a:gd name="T43" fmla="*/ 0 h 3260"/>
              <a:gd name="T44" fmla="*/ 912 w 922"/>
              <a:gd name="T45" fmla="*/ 2038 h 32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22" h="3260">
                <a:moveTo>
                  <a:pt x="0" y="3260"/>
                </a:moveTo>
                <a:lnTo>
                  <a:pt x="242" y="2784"/>
                </a:lnTo>
                <a:lnTo>
                  <a:pt x="276" y="2704"/>
                </a:lnTo>
                <a:lnTo>
                  <a:pt x="292" y="2646"/>
                </a:lnTo>
                <a:lnTo>
                  <a:pt x="290" y="2574"/>
                </a:lnTo>
                <a:lnTo>
                  <a:pt x="232" y="2416"/>
                </a:lnTo>
                <a:lnTo>
                  <a:pt x="83" y="2063"/>
                </a:lnTo>
                <a:lnTo>
                  <a:pt x="345" y="1728"/>
                </a:lnTo>
                <a:lnTo>
                  <a:pt x="461" y="1586"/>
                </a:lnTo>
                <a:lnTo>
                  <a:pt x="496" y="1494"/>
                </a:lnTo>
                <a:lnTo>
                  <a:pt x="571" y="1419"/>
                </a:lnTo>
                <a:lnTo>
                  <a:pt x="599" y="1334"/>
                </a:lnTo>
                <a:lnTo>
                  <a:pt x="705" y="1231"/>
                </a:lnTo>
                <a:lnTo>
                  <a:pt x="742" y="1044"/>
                </a:lnTo>
                <a:lnTo>
                  <a:pt x="785" y="965"/>
                </a:lnTo>
                <a:lnTo>
                  <a:pt x="828" y="936"/>
                </a:lnTo>
                <a:lnTo>
                  <a:pt x="891" y="846"/>
                </a:lnTo>
                <a:lnTo>
                  <a:pt x="922" y="772"/>
                </a:lnTo>
                <a:lnTo>
                  <a:pt x="850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9" name="Freeform 41"/>
          <p:cNvSpPr>
            <a:spLocks/>
          </p:cNvSpPr>
          <p:nvPr/>
        </p:nvSpPr>
        <p:spPr bwMode="auto">
          <a:xfrm>
            <a:off x="2699313" y="537532"/>
            <a:ext cx="2660952" cy="2719813"/>
          </a:xfrm>
          <a:custGeom>
            <a:avLst/>
            <a:gdLst>
              <a:gd name="T0" fmla="*/ 0 w 1979"/>
              <a:gd name="T1" fmla="*/ 2147483647 h 2039"/>
              <a:gd name="T2" fmla="*/ 2147483647 w 1979"/>
              <a:gd name="T3" fmla="*/ 2147483647 h 2039"/>
              <a:gd name="T4" fmla="*/ 2147483647 w 1979"/>
              <a:gd name="T5" fmla="*/ 2147483647 h 2039"/>
              <a:gd name="T6" fmla="*/ 2147483647 w 1979"/>
              <a:gd name="T7" fmla="*/ 2147483647 h 2039"/>
              <a:gd name="T8" fmla="*/ 2147483647 w 1979"/>
              <a:gd name="T9" fmla="*/ 2147483647 h 2039"/>
              <a:gd name="T10" fmla="*/ 2147483647 w 1979"/>
              <a:gd name="T11" fmla="*/ 0 h 2039"/>
              <a:gd name="T12" fmla="*/ 2147483647 w 1979"/>
              <a:gd name="T13" fmla="*/ 0 h 2039"/>
              <a:gd name="T14" fmla="*/ 2147483647 w 1979"/>
              <a:gd name="T15" fmla="*/ 2147483647 h 2039"/>
              <a:gd name="T16" fmla="*/ 2147483647 w 1979"/>
              <a:gd name="T17" fmla="*/ 2147483647 h 2039"/>
              <a:gd name="T18" fmla="*/ 2147483647 w 1979"/>
              <a:gd name="T19" fmla="*/ 2147483647 h 2039"/>
              <a:gd name="T20" fmla="*/ 2147483647 w 1979"/>
              <a:gd name="T21" fmla="*/ 2147483647 h 2039"/>
              <a:gd name="T22" fmla="*/ 2147483647 w 1979"/>
              <a:gd name="T23" fmla="*/ 2147483647 h 2039"/>
              <a:gd name="T24" fmla="*/ 2147483647 w 1979"/>
              <a:gd name="T25" fmla="*/ 2147483647 h 2039"/>
              <a:gd name="T26" fmla="*/ 2147483647 w 1979"/>
              <a:gd name="T27" fmla="*/ 2147483647 h 2039"/>
              <a:gd name="T28" fmla="*/ 2147483647 w 1979"/>
              <a:gd name="T29" fmla="*/ 2147483647 h 2039"/>
              <a:gd name="T30" fmla="*/ 2147483647 w 1979"/>
              <a:gd name="T31" fmla="*/ 2147483647 h 2039"/>
              <a:gd name="T32" fmla="*/ 2147483647 w 1979"/>
              <a:gd name="T33" fmla="*/ 2147483647 h 2039"/>
              <a:gd name="T34" fmla="*/ 2147483647 w 1979"/>
              <a:gd name="T35" fmla="*/ 2147483647 h 2039"/>
              <a:gd name="T36" fmla="*/ 2147483647 w 1979"/>
              <a:gd name="T37" fmla="*/ 2147483647 h 2039"/>
              <a:gd name="T38" fmla="*/ 2147483647 w 1979"/>
              <a:gd name="T39" fmla="*/ 2147483647 h 2039"/>
              <a:gd name="T40" fmla="*/ 2147483647 w 1979"/>
              <a:gd name="T41" fmla="*/ 2147483647 h 2039"/>
              <a:gd name="T42" fmla="*/ 2147483647 w 1979"/>
              <a:gd name="T43" fmla="*/ 2147483647 h 2039"/>
              <a:gd name="T44" fmla="*/ 2147483647 w 1979"/>
              <a:gd name="T45" fmla="*/ 2147483647 h 2039"/>
              <a:gd name="T46" fmla="*/ 2147483647 w 1979"/>
              <a:gd name="T47" fmla="*/ 2147483647 h 2039"/>
              <a:gd name="T48" fmla="*/ 2147483647 w 1979"/>
              <a:gd name="T49" fmla="*/ 2147483647 h 2039"/>
              <a:gd name="T50" fmla="*/ 2147483647 w 1979"/>
              <a:gd name="T51" fmla="*/ 2147483647 h 2039"/>
              <a:gd name="T52" fmla="*/ 2147483647 w 1979"/>
              <a:gd name="T53" fmla="*/ 2147483647 h 2039"/>
              <a:gd name="T54" fmla="*/ 2147483647 w 1979"/>
              <a:gd name="T55" fmla="*/ 2147483647 h 2039"/>
              <a:gd name="T56" fmla="*/ 2147483647 w 1979"/>
              <a:gd name="T57" fmla="*/ 2147483647 h 203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979"/>
              <a:gd name="T88" fmla="*/ 0 h 2039"/>
              <a:gd name="T89" fmla="*/ 1764 w 1979"/>
              <a:gd name="T90" fmla="*/ 1486 h 203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979" h="2039">
                <a:moveTo>
                  <a:pt x="0" y="0"/>
                </a:moveTo>
                <a:lnTo>
                  <a:pt x="98" y="134"/>
                </a:lnTo>
                <a:lnTo>
                  <a:pt x="160" y="240"/>
                </a:lnTo>
                <a:lnTo>
                  <a:pt x="274" y="304"/>
                </a:lnTo>
                <a:lnTo>
                  <a:pt x="346" y="372"/>
                </a:lnTo>
                <a:lnTo>
                  <a:pt x="420" y="484"/>
                </a:lnTo>
                <a:lnTo>
                  <a:pt x="410" y="572"/>
                </a:lnTo>
                <a:lnTo>
                  <a:pt x="366" y="638"/>
                </a:lnTo>
                <a:lnTo>
                  <a:pt x="340" y="668"/>
                </a:lnTo>
                <a:lnTo>
                  <a:pt x="328" y="726"/>
                </a:lnTo>
                <a:lnTo>
                  <a:pt x="386" y="780"/>
                </a:lnTo>
                <a:lnTo>
                  <a:pt x="490" y="820"/>
                </a:lnTo>
                <a:lnTo>
                  <a:pt x="532" y="820"/>
                </a:lnTo>
                <a:lnTo>
                  <a:pt x="574" y="820"/>
                </a:lnTo>
                <a:lnTo>
                  <a:pt x="615" y="739"/>
                </a:lnTo>
                <a:lnTo>
                  <a:pt x="657" y="697"/>
                </a:lnTo>
                <a:lnTo>
                  <a:pt x="739" y="697"/>
                </a:lnTo>
                <a:lnTo>
                  <a:pt x="781" y="739"/>
                </a:lnTo>
                <a:lnTo>
                  <a:pt x="863" y="779"/>
                </a:lnTo>
                <a:lnTo>
                  <a:pt x="947" y="820"/>
                </a:lnTo>
                <a:lnTo>
                  <a:pt x="988" y="861"/>
                </a:lnTo>
                <a:lnTo>
                  <a:pt x="1071" y="861"/>
                </a:lnTo>
                <a:lnTo>
                  <a:pt x="1154" y="861"/>
                </a:lnTo>
                <a:lnTo>
                  <a:pt x="1237" y="902"/>
                </a:lnTo>
                <a:lnTo>
                  <a:pt x="1237" y="944"/>
                </a:lnTo>
                <a:lnTo>
                  <a:pt x="1279" y="984"/>
                </a:lnTo>
                <a:lnTo>
                  <a:pt x="1237" y="1066"/>
                </a:lnTo>
                <a:lnTo>
                  <a:pt x="1237" y="1148"/>
                </a:lnTo>
                <a:lnTo>
                  <a:pt x="1279" y="1230"/>
                </a:lnTo>
                <a:lnTo>
                  <a:pt x="1362" y="1312"/>
                </a:lnTo>
                <a:lnTo>
                  <a:pt x="1444" y="1353"/>
                </a:lnTo>
                <a:lnTo>
                  <a:pt x="1486" y="1435"/>
                </a:lnTo>
                <a:lnTo>
                  <a:pt x="1486" y="1517"/>
                </a:lnTo>
                <a:lnTo>
                  <a:pt x="1568" y="1558"/>
                </a:lnTo>
                <a:lnTo>
                  <a:pt x="1776" y="1763"/>
                </a:lnTo>
                <a:lnTo>
                  <a:pt x="1859" y="1844"/>
                </a:lnTo>
                <a:lnTo>
                  <a:pt x="1900" y="1926"/>
                </a:lnTo>
                <a:lnTo>
                  <a:pt x="1900" y="1968"/>
                </a:lnTo>
                <a:lnTo>
                  <a:pt x="1979" y="2039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0" name="Freeform 43"/>
          <p:cNvSpPr>
            <a:spLocks/>
          </p:cNvSpPr>
          <p:nvPr/>
        </p:nvSpPr>
        <p:spPr bwMode="auto">
          <a:xfrm>
            <a:off x="3692467" y="534863"/>
            <a:ext cx="111545" cy="920388"/>
          </a:xfrm>
          <a:custGeom>
            <a:avLst/>
            <a:gdLst>
              <a:gd name="T0" fmla="*/ 0 w 83"/>
              <a:gd name="T1" fmla="*/ 2147483647 h 690"/>
              <a:gd name="T2" fmla="*/ 2147483647 w 83"/>
              <a:gd name="T3" fmla="*/ 2147483647 h 690"/>
              <a:gd name="T4" fmla="*/ 2147483647 w 83"/>
              <a:gd name="T5" fmla="*/ 0 h 690"/>
              <a:gd name="T6" fmla="*/ 0 60000 65536"/>
              <a:gd name="T7" fmla="*/ 0 60000 65536"/>
              <a:gd name="T8" fmla="*/ 0 60000 65536"/>
              <a:gd name="T9" fmla="*/ 0 w 83"/>
              <a:gd name="T10" fmla="*/ 0 h 690"/>
              <a:gd name="T11" fmla="*/ 91 w 83"/>
              <a:gd name="T12" fmla="*/ 499 h 6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690">
                <a:moveTo>
                  <a:pt x="0" y="690"/>
                </a:moveTo>
                <a:lnTo>
                  <a:pt x="83" y="527"/>
                </a:lnTo>
                <a:lnTo>
                  <a:pt x="7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26" name="Rectangle 181"/>
          <p:cNvSpPr>
            <a:spLocks noChangeArrowheads="1"/>
          </p:cNvSpPr>
          <p:nvPr/>
        </p:nvSpPr>
        <p:spPr bwMode="auto">
          <a:xfrm rot="886881">
            <a:off x="2497726" y="4217748"/>
            <a:ext cx="303725" cy="7416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39" name="Rectangle 191"/>
          <p:cNvSpPr>
            <a:spLocks noChangeArrowheads="1"/>
          </p:cNvSpPr>
          <p:nvPr/>
        </p:nvSpPr>
        <p:spPr bwMode="auto">
          <a:xfrm rot="931618">
            <a:off x="4771631" y="357456"/>
            <a:ext cx="520095" cy="469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1" name="Rectangle 193"/>
          <p:cNvSpPr>
            <a:spLocks noChangeArrowheads="1"/>
          </p:cNvSpPr>
          <p:nvPr/>
        </p:nvSpPr>
        <p:spPr bwMode="auto">
          <a:xfrm rot="-5568100">
            <a:off x="6147362" y="927326"/>
            <a:ext cx="598919" cy="27819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2" name="Rectangle 194"/>
          <p:cNvSpPr>
            <a:spLocks noChangeArrowheads="1"/>
          </p:cNvSpPr>
          <p:nvPr/>
        </p:nvSpPr>
        <p:spPr bwMode="auto">
          <a:xfrm rot="-199824">
            <a:off x="5430148" y="476172"/>
            <a:ext cx="305068" cy="318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3" name="Rectangle 195"/>
          <p:cNvSpPr>
            <a:spLocks noChangeArrowheads="1"/>
          </p:cNvSpPr>
          <p:nvPr/>
        </p:nvSpPr>
        <p:spPr bwMode="auto">
          <a:xfrm rot="-199824">
            <a:off x="6196180" y="366793"/>
            <a:ext cx="305068" cy="408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85" name="Rectangle 150"/>
          <p:cNvSpPr>
            <a:spLocks noChangeArrowheads="1"/>
          </p:cNvSpPr>
          <p:nvPr/>
        </p:nvSpPr>
        <p:spPr bwMode="auto">
          <a:xfrm>
            <a:off x="683568" y="4390879"/>
            <a:ext cx="3744416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200" b="1" baseline="30000" dirty="0" smtClean="0">
              <a:solidFill>
                <a:schemeClr val="bg2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1400" dirty="0" smtClean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dirty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b="1" baseline="30000" dirty="0">
              <a:solidFill>
                <a:srgbClr val="CC0000"/>
              </a:solidFill>
              <a:latin typeface="Century Gothic" pitchFamily="34" charset="0"/>
            </a:endParaRPr>
          </a:p>
        </p:txBody>
      </p:sp>
      <p:pic>
        <p:nvPicPr>
          <p:cNvPr id="176" name="Picture 2" descr="C:\Users\Администратор.000\Downloads\konvert_220x11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47"/>
          <a:stretch>
            <a:fillRect/>
          </a:stretch>
        </p:blipFill>
        <p:spPr bwMode="auto">
          <a:xfrm>
            <a:off x="1" y="75010"/>
            <a:ext cx="8950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323528" y="843558"/>
            <a:ext cx="6534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580387"/>
            <a:ext cx="835292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4274B0"/>
                </a:solidFill>
              </a:rPr>
              <a:t>Борщевик Сосновского - крупное травянистое растение из семейства зонтичных. Растение обладает способностью вызывать сильные и долго не заживающие ожоги на коже.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4274B0"/>
                </a:solidFill>
              </a:rPr>
              <a:t>По официальным данным борщевик в Вологодской области растет на площади свыше 26 тысяч гектаров.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4274B0"/>
                </a:solidFill>
                <a:effectLst/>
                <a:ea typeface="Calibri" pitchFamily="34" charset="0"/>
                <a:cs typeface="Arial" pitchFamily="34" charset="0"/>
              </a:rPr>
              <a:t>Основная проблема в борьбе с борщевиком кроется в его семенах. </a:t>
            </a:r>
            <a:r>
              <a:rPr lang="ru-RU" dirty="0" smtClean="0">
                <a:solidFill>
                  <a:srgbClr val="4274B0"/>
                </a:solidFill>
              </a:rPr>
              <a:t>Одно растение может дать от 15 – 20 до 70 тысяч жизнеспособных семян, которые сохраняют всхожесть до 8 - 12 лет.  Большая часть семян (до 98%) накапливается в верхних горизонтах почвы (на глубине от 0 до 10 см).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https://ic.pics.livejournal.com/denis_galitsky/27256751/473206/473206_20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219822"/>
            <a:ext cx="2280253" cy="1710190"/>
          </a:xfrm>
          <a:prstGeom prst="rect">
            <a:avLst/>
          </a:prstGeom>
          <a:noFill/>
        </p:spPr>
      </p:pic>
      <p:pic>
        <p:nvPicPr>
          <p:cNvPr id="16389" name="Picture 5" descr="https://www.karavantver.ru/wp-content/uploads/2020/07/img_855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3219822"/>
            <a:ext cx="2592287" cy="1728192"/>
          </a:xfrm>
          <a:prstGeom prst="rect">
            <a:avLst/>
          </a:prstGeom>
          <a:noFill/>
        </p:spPr>
      </p:pic>
      <p:pic>
        <p:nvPicPr>
          <p:cNvPr id="16386" name="Picture 2" descr="Борщевик Сосновского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3219822"/>
            <a:ext cx="1301382" cy="17357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93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6" name="Freeform 31"/>
          <p:cNvSpPr>
            <a:spLocks/>
          </p:cNvSpPr>
          <p:nvPr/>
        </p:nvSpPr>
        <p:spPr bwMode="auto">
          <a:xfrm>
            <a:off x="4274381" y="541533"/>
            <a:ext cx="756624" cy="1156487"/>
          </a:xfrm>
          <a:custGeom>
            <a:avLst/>
            <a:gdLst>
              <a:gd name="T0" fmla="*/ 0 w 563"/>
              <a:gd name="T1" fmla="*/ 2147483647 h 867"/>
              <a:gd name="T2" fmla="*/ 2147483647 w 563"/>
              <a:gd name="T3" fmla="*/ 2147483647 h 867"/>
              <a:gd name="T4" fmla="*/ 2147483647 w 563"/>
              <a:gd name="T5" fmla="*/ 0 h 867"/>
              <a:gd name="T6" fmla="*/ 0 60000 65536"/>
              <a:gd name="T7" fmla="*/ 0 60000 65536"/>
              <a:gd name="T8" fmla="*/ 0 60000 65536"/>
              <a:gd name="T9" fmla="*/ 0 w 563"/>
              <a:gd name="T10" fmla="*/ 0 h 867"/>
              <a:gd name="T11" fmla="*/ 363 w 563"/>
              <a:gd name="T12" fmla="*/ 136 h 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3" h="867">
                <a:moveTo>
                  <a:pt x="0" y="867"/>
                </a:moveTo>
                <a:lnTo>
                  <a:pt x="83" y="867"/>
                </a:lnTo>
                <a:lnTo>
                  <a:pt x="301" y="754"/>
                </a:lnTo>
                <a:lnTo>
                  <a:pt x="357" y="654"/>
                </a:lnTo>
                <a:lnTo>
                  <a:pt x="349" y="374"/>
                </a:lnTo>
                <a:lnTo>
                  <a:pt x="407" y="320"/>
                </a:lnTo>
                <a:lnTo>
                  <a:pt x="465" y="308"/>
                </a:lnTo>
                <a:lnTo>
                  <a:pt x="563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7" name="Freeform 38"/>
          <p:cNvSpPr>
            <a:spLocks/>
          </p:cNvSpPr>
          <p:nvPr/>
        </p:nvSpPr>
        <p:spPr bwMode="auto">
          <a:xfrm>
            <a:off x="5247376" y="540199"/>
            <a:ext cx="1239090" cy="4348499"/>
          </a:xfrm>
          <a:custGeom>
            <a:avLst/>
            <a:gdLst>
              <a:gd name="T0" fmla="*/ 2147483647 w 922"/>
              <a:gd name="T1" fmla="*/ 2147483647 h 3260"/>
              <a:gd name="T2" fmla="*/ 2147483647 w 922"/>
              <a:gd name="T3" fmla="*/ 2147483647 h 3260"/>
              <a:gd name="T4" fmla="*/ 0 w 922"/>
              <a:gd name="T5" fmla="*/ 2147483647 h 3260"/>
              <a:gd name="T6" fmla="*/ 2147483647 w 922"/>
              <a:gd name="T7" fmla="*/ 2147483647 h 3260"/>
              <a:gd name="T8" fmla="*/ 2147483647 w 922"/>
              <a:gd name="T9" fmla="*/ 2147483647 h 3260"/>
              <a:gd name="T10" fmla="*/ 2147483647 w 922"/>
              <a:gd name="T11" fmla="*/ 2147483647 h 3260"/>
              <a:gd name="T12" fmla="*/ 2147483647 w 922"/>
              <a:gd name="T13" fmla="*/ 2147483647 h 3260"/>
              <a:gd name="T14" fmla="*/ 2147483647 w 922"/>
              <a:gd name="T15" fmla="*/ 2147483647 h 3260"/>
              <a:gd name="T16" fmla="*/ 2147483647 w 922"/>
              <a:gd name="T17" fmla="*/ 2147483647 h 3260"/>
              <a:gd name="T18" fmla="*/ 2147483647 w 922"/>
              <a:gd name="T19" fmla="*/ 2147483647 h 3260"/>
              <a:gd name="T20" fmla="*/ 2147483647 w 922"/>
              <a:gd name="T21" fmla="*/ 2147483647 h 3260"/>
              <a:gd name="T22" fmla="*/ 2147483647 w 922"/>
              <a:gd name="T23" fmla="*/ 2147483647 h 3260"/>
              <a:gd name="T24" fmla="*/ 2147483647 w 922"/>
              <a:gd name="T25" fmla="*/ 2147483647 h 3260"/>
              <a:gd name="T26" fmla="*/ 2147483647 w 922"/>
              <a:gd name="T27" fmla="*/ 0 h 32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22"/>
              <a:gd name="T43" fmla="*/ 0 h 3260"/>
              <a:gd name="T44" fmla="*/ 912 w 922"/>
              <a:gd name="T45" fmla="*/ 2038 h 32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22" h="3260">
                <a:moveTo>
                  <a:pt x="0" y="3260"/>
                </a:moveTo>
                <a:lnTo>
                  <a:pt x="242" y="2784"/>
                </a:lnTo>
                <a:lnTo>
                  <a:pt x="276" y="2704"/>
                </a:lnTo>
                <a:lnTo>
                  <a:pt x="292" y="2646"/>
                </a:lnTo>
                <a:lnTo>
                  <a:pt x="290" y="2574"/>
                </a:lnTo>
                <a:lnTo>
                  <a:pt x="232" y="2416"/>
                </a:lnTo>
                <a:lnTo>
                  <a:pt x="83" y="2063"/>
                </a:lnTo>
                <a:lnTo>
                  <a:pt x="345" y="1728"/>
                </a:lnTo>
                <a:lnTo>
                  <a:pt x="461" y="1586"/>
                </a:lnTo>
                <a:lnTo>
                  <a:pt x="496" y="1494"/>
                </a:lnTo>
                <a:lnTo>
                  <a:pt x="571" y="1419"/>
                </a:lnTo>
                <a:lnTo>
                  <a:pt x="599" y="1334"/>
                </a:lnTo>
                <a:lnTo>
                  <a:pt x="705" y="1231"/>
                </a:lnTo>
                <a:lnTo>
                  <a:pt x="742" y="1044"/>
                </a:lnTo>
                <a:lnTo>
                  <a:pt x="785" y="965"/>
                </a:lnTo>
                <a:lnTo>
                  <a:pt x="828" y="936"/>
                </a:lnTo>
                <a:lnTo>
                  <a:pt x="891" y="846"/>
                </a:lnTo>
                <a:lnTo>
                  <a:pt x="922" y="772"/>
                </a:lnTo>
                <a:lnTo>
                  <a:pt x="850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9" name="Freeform 41"/>
          <p:cNvSpPr>
            <a:spLocks/>
          </p:cNvSpPr>
          <p:nvPr/>
        </p:nvSpPr>
        <p:spPr bwMode="auto">
          <a:xfrm>
            <a:off x="2699313" y="537532"/>
            <a:ext cx="2660952" cy="2719813"/>
          </a:xfrm>
          <a:custGeom>
            <a:avLst/>
            <a:gdLst>
              <a:gd name="T0" fmla="*/ 0 w 1979"/>
              <a:gd name="T1" fmla="*/ 2147483647 h 2039"/>
              <a:gd name="T2" fmla="*/ 2147483647 w 1979"/>
              <a:gd name="T3" fmla="*/ 2147483647 h 2039"/>
              <a:gd name="T4" fmla="*/ 2147483647 w 1979"/>
              <a:gd name="T5" fmla="*/ 2147483647 h 2039"/>
              <a:gd name="T6" fmla="*/ 2147483647 w 1979"/>
              <a:gd name="T7" fmla="*/ 2147483647 h 2039"/>
              <a:gd name="T8" fmla="*/ 2147483647 w 1979"/>
              <a:gd name="T9" fmla="*/ 2147483647 h 2039"/>
              <a:gd name="T10" fmla="*/ 2147483647 w 1979"/>
              <a:gd name="T11" fmla="*/ 0 h 2039"/>
              <a:gd name="T12" fmla="*/ 2147483647 w 1979"/>
              <a:gd name="T13" fmla="*/ 0 h 2039"/>
              <a:gd name="T14" fmla="*/ 2147483647 w 1979"/>
              <a:gd name="T15" fmla="*/ 2147483647 h 2039"/>
              <a:gd name="T16" fmla="*/ 2147483647 w 1979"/>
              <a:gd name="T17" fmla="*/ 2147483647 h 2039"/>
              <a:gd name="T18" fmla="*/ 2147483647 w 1979"/>
              <a:gd name="T19" fmla="*/ 2147483647 h 2039"/>
              <a:gd name="T20" fmla="*/ 2147483647 w 1979"/>
              <a:gd name="T21" fmla="*/ 2147483647 h 2039"/>
              <a:gd name="T22" fmla="*/ 2147483647 w 1979"/>
              <a:gd name="T23" fmla="*/ 2147483647 h 2039"/>
              <a:gd name="T24" fmla="*/ 2147483647 w 1979"/>
              <a:gd name="T25" fmla="*/ 2147483647 h 2039"/>
              <a:gd name="T26" fmla="*/ 2147483647 w 1979"/>
              <a:gd name="T27" fmla="*/ 2147483647 h 2039"/>
              <a:gd name="T28" fmla="*/ 2147483647 w 1979"/>
              <a:gd name="T29" fmla="*/ 2147483647 h 2039"/>
              <a:gd name="T30" fmla="*/ 2147483647 w 1979"/>
              <a:gd name="T31" fmla="*/ 2147483647 h 2039"/>
              <a:gd name="T32" fmla="*/ 2147483647 w 1979"/>
              <a:gd name="T33" fmla="*/ 2147483647 h 2039"/>
              <a:gd name="T34" fmla="*/ 2147483647 w 1979"/>
              <a:gd name="T35" fmla="*/ 2147483647 h 2039"/>
              <a:gd name="T36" fmla="*/ 2147483647 w 1979"/>
              <a:gd name="T37" fmla="*/ 2147483647 h 2039"/>
              <a:gd name="T38" fmla="*/ 2147483647 w 1979"/>
              <a:gd name="T39" fmla="*/ 2147483647 h 2039"/>
              <a:gd name="T40" fmla="*/ 2147483647 w 1979"/>
              <a:gd name="T41" fmla="*/ 2147483647 h 2039"/>
              <a:gd name="T42" fmla="*/ 2147483647 w 1979"/>
              <a:gd name="T43" fmla="*/ 2147483647 h 2039"/>
              <a:gd name="T44" fmla="*/ 2147483647 w 1979"/>
              <a:gd name="T45" fmla="*/ 2147483647 h 2039"/>
              <a:gd name="T46" fmla="*/ 2147483647 w 1979"/>
              <a:gd name="T47" fmla="*/ 2147483647 h 2039"/>
              <a:gd name="T48" fmla="*/ 2147483647 w 1979"/>
              <a:gd name="T49" fmla="*/ 2147483647 h 2039"/>
              <a:gd name="T50" fmla="*/ 2147483647 w 1979"/>
              <a:gd name="T51" fmla="*/ 2147483647 h 2039"/>
              <a:gd name="T52" fmla="*/ 2147483647 w 1979"/>
              <a:gd name="T53" fmla="*/ 2147483647 h 2039"/>
              <a:gd name="T54" fmla="*/ 2147483647 w 1979"/>
              <a:gd name="T55" fmla="*/ 2147483647 h 2039"/>
              <a:gd name="T56" fmla="*/ 2147483647 w 1979"/>
              <a:gd name="T57" fmla="*/ 2147483647 h 203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979"/>
              <a:gd name="T88" fmla="*/ 0 h 2039"/>
              <a:gd name="T89" fmla="*/ 1764 w 1979"/>
              <a:gd name="T90" fmla="*/ 1486 h 203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979" h="2039">
                <a:moveTo>
                  <a:pt x="0" y="0"/>
                </a:moveTo>
                <a:lnTo>
                  <a:pt x="98" y="134"/>
                </a:lnTo>
                <a:lnTo>
                  <a:pt x="160" y="240"/>
                </a:lnTo>
                <a:lnTo>
                  <a:pt x="274" y="304"/>
                </a:lnTo>
                <a:lnTo>
                  <a:pt x="346" y="372"/>
                </a:lnTo>
                <a:lnTo>
                  <a:pt x="420" y="484"/>
                </a:lnTo>
                <a:lnTo>
                  <a:pt x="410" y="572"/>
                </a:lnTo>
                <a:lnTo>
                  <a:pt x="366" y="638"/>
                </a:lnTo>
                <a:lnTo>
                  <a:pt x="340" y="668"/>
                </a:lnTo>
                <a:lnTo>
                  <a:pt x="328" y="726"/>
                </a:lnTo>
                <a:lnTo>
                  <a:pt x="386" y="780"/>
                </a:lnTo>
                <a:lnTo>
                  <a:pt x="490" y="820"/>
                </a:lnTo>
                <a:lnTo>
                  <a:pt x="532" y="820"/>
                </a:lnTo>
                <a:lnTo>
                  <a:pt x="574" y="820"/>
                </a:lnTo>
                <a:lnTo>
                  <a:pt x="615" y="739"/>
                </a:lnTo>
                <a:lnTo>
                  <a:pt x="657" y="697"/>
                </a:lnTo>
                <a:lnTo>
                  <a:pt x="739" y="697"/>
                </a:lnTo>
                <a:lnTo>
                  <a:pt x="781" y="739"/>
                </a:lnTo>
                <a:lnTo>
                  <a:pt x="863" y="779"/>
                </a:lnTo>
                <a:lnTo>
                  <a:pt x="947" y="820"/>
                </a:lnTo>
                <a:lnTo>
                  <a:pt x="988" y="861"/>
                </a:lnTo>
                <a:lnTo>
                  <a:pt x="1071" y="861"/>
                </a:lnTo>
                <a:lnTo>
                  <a:pt x="1154" y="861"/>
                </a:lnTo>
                <a:lnTo>
                  <a:pt x="1237" y="902"/>
                </a:lnTo>
                <a:lnTo>
                  <a:pt x="1237" y="944"/>
                </a:lnTo>
                <a:lnTo>
                  <a:pt x="1279" y="984"/>
                </a:lnTo>
                <a:lnTo>
                  <a:pt x="1237" y="1066"/>
                </a:lnTo>
                <a:lnTo>
                  <a:pt x="1237" y="1148"/>
                </a:lnTo>
                <a:lnTo>
                  <a:pt x="1279" y="1230"/>
                </a:lnTo>
                <a:lnTo>
                  <a:pt x="1362" y="1312"/>
                </a:lnTo>
                <a:lnTo>
                  <a:pt x="1444" y="1353"/>
                </a:lnTo>
                <a:lnTo>
                  <a:pt x="1486" y="1435"/>
                </a:lnTo>
                <a:lnTo>
                  <a:pt x="1486" y="1517"/>
                </a:lnTo>
                <a:lnTo>
                  <a:pt x="1568" y="1558"/>
                </a:lnTo>
                <a:lnTo>
                  <a:pt x="1776" y="1763"/>
                </a:lnTo>
                <a:lnTo>
                  <a:pt x="1859" y="1844"/>
                </a:lnTo>
                <a:lnTo>
                  <a:pt x="1900" y="1926"/>
                </a:lnTo>
                <a:lnTo>
                  <a:pt x="1900" y="1968"/>
                </a:lnTo>
                <a:lnTo>
                  <a:pt x="1979" y="2039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0" name="Freeform 43"/>
          <p:cNvSpPr>
            <a:spLocks/>
          </p:cNvSpPr>
          <p:nvPr/>
        </p:nvSpPr>
        <p:spPr bwMode="auto">
          <a:xfrm>
            <a:off x="3692467" y="534863"/>
            <a:ext cx="111545" cy="920388"/>
          </a:xfrm>
          <a:custGeom>
            <a:avLst/>
            <a:gdLst>
              <a:gd name="T0" fmla="*/ 0 w 83"/>
              <a:gd name="T1" fmla="*/ 2147483647 h 690"/>
              <a:gd name="T2" fmla="*/ 2147483647 w 83"/>
              <a:gd name="T3" fmla="*/ 2147483647 h 690"/>
              <a:gd name="T4" fmla="*/ 2147483647 w 83"/>
              <a:gd name="T5" fmla="*/ 0 h 690"/>
              <a:gd name="T6" fmla="*/ 0 60000 65536"/>
              <a:gd name="T7" fmla="*/ 0 60000 65536"/>
              <a:gd name="T8" fmla="*/ 0 60000 65536"/>
              <a:gd name="T9" fmla="*/ 0 w 83"/>
              <a:gd name="T10" fmla="*/ 0 h 690"/>
              <a:gd name="T11" fmla="*/ 91 w 83"/>
              <a:gd name="T12" fmla="*/ 499 h 6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690">
                <a:moveTo>
                  <a:pt x="0" y="690"/>
                </a:moveTo>
                <a:lnTo>
                  <a:pt x="83" y="527"/>
                </a:lnTo>
                <a:lnTo>
                  <a:pt x="7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39" name="Rectangle 191"/>
          <p:cNvSpPr>
            <a:spLocks noChangeArrowheads="1"/>
          </p:cNvSpPr>
          <p:nvPr/>
        </p:nvSpPr>
        <p:spPr bwMode="auto">
          <a:xfrm rot="931618">
            <a:off x="4771631" y="357456"/>
            <a:ext cx="520095" cy="469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1" name="Rectangle 193"/>
          <p:cNvSpPr>
            <a:spLocks noChangeArrowheads="1"/>
          </p:cNvSpPr>
          <p:nvPr/>
        </p:nvSpPr>
        <p:spPr bwMode="auto">
          <a:xfrm rot="-5568100">
            <a:off x="6147362" y="927326"/>
            <a:ext cx="598919" cy="27819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2" name="Rectangle 194"/>
          <p:cNvSpPr>
            <a:spLocks noChangeArrowheads="1"/>
          </p:cNvSpPr>
          <p:nvPr/>
        </p:nvSpPr>
        <p:spPr bwMode="auto">
          <a:xfrm rot="-199824">
            <a:off x="5430148" y="476172"/>
            <a:ext cx="305068" cy="318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3" name="Rectangle 195"/>
          <p:cNvSpPr>
            <a:spLocks noChangeArrowheads="1"/>
          </p:cNvSpPr>
          <p:nvPr/>
        </p:nvSpPr>
        <p:spPr bwMode="auto">
          <a:xfrm rot="-199824">
            <a:off x="6196180" y="366793"/>
            <a:ext cx="305068" cy="408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pic>
        <p:nvPicPr>
          <p:cNvPr id="176" name="Picture 2" descr="C:\Users\Администратор.000\Downloads\konvert_220x11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47"/>
          <a:stretch>
            <a:fillRect/>
          </a:stretch>
        </p:blipFill>
        <p:spPr bwMode="auto">
          <a:xfrm>
            <a:off x="0" y="0"/>
            <a:ext cx="8950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1" y="636653"/>
            <a:ext cx="498032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4274B0"/>
                </a:solidFill>
                <a:effectLst/>
                <a:ea typeface="Calibri" pitchFamily="34" charset="0"/>
                <a:cs typeface="Arial" pitchFamily="34" charset="0"/>
              </a:rPr>
              <a:t>Мы предлагаем новый способ уничтожения борщевика.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4274B0"/>
                </a:solidFill>
                <a:effectLst/>
                <a:ea typeface="Calibri" pitchFamily="34" charset="0"/>
                <a:cs typeface="Arial" pitchFamily="34" charset="0"/>
              </a:rPr>
              <a:t>Он заключается в прокаливании верхнего слоя почвы, в котором находится большая часть семян. Данный способ можно применять в комплексе с уже существующими.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4274B0"/>
                </a:solidFill>
              </a:rPr>
              <a:t>Осенью, после увядания растения и сброса семян борщевиком, предлагается прокаливание верхнего слоя почвы горелкой кровельной </a:t>
            </a:r>
            <a:r>
              <a:rPr lang="ru-RU" dirty="0" err="1" smtClean="0">
                <a:solidFill>
                  <a:srgbClr val="4274B0"/>
                </a:solidFill>
              </a:rPr>
              <a:t>жидкотопливной</a:t>
            </a:r>
            <a:r>
              <a:rPr lang="ru-RU" dirty="0" smtClean="0">
                <a:solidFill>
                  <a:srgbClr val="4274B0"/>
                </a:solidFill>
              </a:rPr>
              <a:t>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4274B0"/>
                </a:solidFill>
              </a:rPr>
              <a:t>Горелка </a:t>
            </a:r>
            <a:r>
              <a:rPr lang="ru-RU" dirty="0" err="1">
                <a:solidFill>
                  <a:srgbClr val="4274B0"/>
                </a:solidFill>
              </a:rPr>
              <a:t>жидкотопливная</a:t>
            </a:r>
            <a:r>
              <a:rPr lang="ru-RU" dirty="0">
                <a:solidFill>
                  <a:srgbClr val="4274B0"/>
                </a:solidFill>
              </a:rPr>
              <a:t>, работает на дизельном топливе, по сравнению с газовой горелкой дает более высокую температуру и возможность работать при низких температурах осенью, что увеличивает эффективность сжигания семян борщевика.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krovli100.ru/published/publicdata/VIMASR82WEBSHOP/attachments/SC/products_pictures/028671-1rpcb_en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1114" y="609081"/>
            <a:ext cx="2711708" cy="272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47376" y="3075806"/>
            <a:ext cx="3852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4274B0"/>
                </a:solidFill>
              </a:rPr>
              <a:t>Комплект </a:t>
            </a:r>
            <a:r>
              <a:rPr lang="ru-RU" sz="1600" dirty="0">
                <a:solidFill>
                  <a:srgbClr val="4274B0"/>
                </a:solidFill>
              </a:rPr>
              <a:t>оборудования на жидком топливе с компрессором КЖТ-1-240-24  включает все необходимые составляющие:  компрессор КМП-240-24,  горелка ГГС-ЖТ (60мм), бак для топлива 27л., рукав газо-воздушный 9мм (2х10м),  рукав жидко-топливный 6мм (10м), хомут 10-16мм.</a:t>
            </a:r>
          </a:p>
        </p:txBody>
      </p:sp>
    </p:spTree>
    <p:extLst>
      <p:ext uri="{BB962C8B-B14F-4D97-AF65-F5344CB8AC3E}">
        <p14:creationId xmlns:p14="http://schemas.microsoft.com/office/powerpoint/2010/main" xmlns="" val="1093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Freeform 23"/>
          <p:cNvSpPr>
            <a:spLocks/>
          </p:cNvSpPr>
          <p:nvPr/>
        </p:nvSpPr>
        <p:spPr bwMode="auto">
          <a:xfrm>
            <a:off x="2554169" y="2727787"/>
            <a:ext cx="477090" cy="2176917"/>
          </a:xfrm>
          <a:custGeom>
            <a:avLst/>
            <a:gdLst>
              <a:gd name="T0" fmla="*/ 0 w 355"/>
              <a:gd name="T1" fmla="*/ 2147483647 h 1632"/>
              <a:gd name="T2" fmla="*/ 2147483647 w 355"/>
              <a:gd name="T3" fmla="*/ 2147483647 h 1632"/>
              <a:gd name="T4" fmla="*/ 2147483647 w 355"/>
              <a:gd name="T5" fmla="*/ 2147483647 h 1632"/>
              <a:gd name="T6" fmla="*/ 2147483647 w 355"/>
              <a:gd name="T7" fmla="*/ 0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355"/>
              <a:gd name="T13" fmla="*/ 0 h 1632"/>
              <a:gd name="T14" fmla="*/ 166 w 355"/>
              <a:gd name="T15" fmla="*/ 681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5" h="1632">
                <a:moveTo>
                  <a:pt x="0" y="1632"/>
                </a:moveTo>
                <a:lnTo>
                  <a:pt x="267" y="503"/>
                </a:lnTo>
                <a:lnTo>
                  <a:pt x="355" y="288"/>
                </a:lnTo>
                <a:lnTo>
                  <a:pt x="208" y="0"/>
                </a:lnTo>
              </a:path>
            </a:pathLst>
          </a:cu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6" name="Freeform 31"/>
          <p:cNvSpPr>
            <a:spLocks/>
          </p:cNvSpPr>
          <p:nvPr/>
        </p:nvSpPr>
        <p:spPr bwMode="auto">
          <a:xfrm>
            <a:off x="4274381" y="541533"/>
            <a:ext cx="756624" cy="1156487"/>
          </a:xfrm>
          <a:custGeom>
            <a:avLst/>
            <a:gdLst>
              <a:gd name="T0" fmla="*/ 0 w 563"/>
              <a:gd name="T1" fmla="*/ 2147483647 h 867"/>
              <a:gd name="T2" fmla="*/ 2147483647 w 563"/>
              <a:gd name="T3" fmla="*/ 2147483647 h 867"/>
              <a:gd name="T4" fmla="*/ 2147483647 w 563"/>
              <a:gd name="T5" fmla="*/ 0 h 867"/>
              <a:gd name="T6" fmla="*/ 0 60000 65536"/>
              <a:gd name="T7" fmla="*/ 0 60000 65536"/>
              <a:gd name="T8" fmla="*/ 0 60000 65536"/>
              <a:gd name="T9" fmla="*/ 0 w 563"/>
              <a:gd name="T10" fmla="*/ 0 h 867"/>
              <a:gd name="T11" fmla="*/ 363 w 563"/>
              <a:gd name="T12" fmla="*/ 136 h 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3" h="867">
                <a:moveTo>
                  <a:pt x="0" y="867"/>
                </a:moveTo>
                <a:lnTo>
                  <a:pt x="83" y="867"/>
                </a:lnTo>
                <a:lnTo>
                  <a:pt x="301" y="754"/>
                </a:lnTo>
                <a:lnTo>
                  <a:pt x="357" y="654"/>
                </a:lnTo>
                <a:lnTo>
                  <a:pt x="349" y="374"/>
                </a:lnTo>
                <a:lnTo>
                  <a:pt x="407" y="320"/>
                </a:lnTo>
                <a:lnTo>
                  <a:pt x="465" y="308"/>
                </a:lnTo>
                <a:lnTo>
                  <a:pt x="563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7" name="Freeform 38"/>
          <p:cNvSpPr>
            <a:spLocks/>
          </p:cNvSpPr>
          <p:nvPr/>
        </p:nvSpPr>
        <p:spPr bwMode="auto">
          <a:xfrm>
            <a:off x="5247376" y="540199"/>
            <a:ext cx="1239090" cy="4348499"/>
          </a:xfrm>
          <a:custGeom>
            <a:avLst/>
            <a:gdLst>
              <a:gd name="T0" fmla="*/ 2147483647 w 922"/>
              <a:gd name="T1" fmla="*/ 2147483647 h 3260"/>
              <a:gd name="T2" fmla="*/ 2147483647 w 922"/>
              <a:gd name="T3" fmla="*/ 2147483647 h 3260"/>
              <a:gd name="T4" fmla="*/ 0 w 922"/>
              <a:gd name="T5" fmla="*/ 2147483647 h 3260"/>
              <a:gd name="T6" fmla="*/ 2147483647 w 922"/>
              <a:gd name="T7" fmla="*/ 2147483647 h 3260"/>
              <a:gd name="T8" fmla="*/ 2147483647 w 922"/>
              <a:gd name="T9" fmla="*/ 2147483647 h 3260"/>
              <a:gd name="T10" fmla="*/ 2147483647 w 922"/>
              <a:gd name="T11" fmla="*/ 2147483647 h 3260"/>
              <a:gd name="T12" fmla="*/ 2147483647 w 922"/>
              <a:gd name="T13" fmla="*/ 2147483647 h 3260"/>
              <a:gd name="T14" fmla="*/ 2147483647 w 922"/>
              <a:gd name="T15" fmla="*/ 2147483647 h 3260"/>
              <a:gd name="T16" fmla="*/ 2147483647 w 922"/>
              <a:gd name="T17" fmla="*/ 2147483647 h 3260"/>
              <a:gd name="T18" fmla="*/ 2147483647 w 922"/>
              <a:gd name="T19" fmla="*/ 2147483647 h 3260"/>
              <a:gd name="T20" fmla="*/ 2147483647 w 922"/>
              <a:gd name="T21" fmla="*/ 2147483647 h 3260"/>
              <a:gd name="T22" fmla="*/ 2147483647 w 922"/>
              <a:gd name="T23" fmla="*/ 2147483647 h 3260"/>
              <a:gd name="T24" fmla="*/ 2147483647 w 922"/>
              <a:gd name="T25" fmla="*/ 2147483647 h 3260"/>
              <a:gd name="T26" fmla="*/ 2147483647 w 922"/>
              <a:gd name="T27" fmla="*/ 0 h 32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22"/>
              <a:gd name="T43" fmla="*/ 0 h 3260"/>
              <a:gd name="T44" fmla="*/ 912 w 922"/>
              <a:gd name="T45" fmla="*/ 2038 h 32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22" h="3260">
                <a:moveTo>
                  <a:pt x="0" y="3260"/>
                </a:moveTo>
                <a:lnTo>
                  <a:pt x="242" y="2784"/>
                </a:lnTo>
                <a:lnTo>
                  <a:pt x="276" y="2704"/>
                </a:lnTo>
                <a:lnTo>
                  <a:pt x="292" y="2646"/>
                </a:lnTo>
                <a:lnTo>
                  <a:pt x="290" y="2574"/>
                </a:lnTo>
                <a:lnTo>
                  <a:pt x="232" y="2416"/>
                </a:lnTo>
                <a:lnTo>
                  <a:pt x="83" y="2063"/>
                </a:lnTo>
                <a:lnTo>
                  <a:pt x="345" y="1728"/>
                </a:lnTo>
                <a:lnTo>
                  <a:pt x="461" y="1586"/>
                </a:lnTo>
                <a:lnTo>
                  <a:pt x="496" y="1494"/>
                </a:lnTo>
                <a:lnTo>
                  <a:pt x="571" y="1419"/>
                </a:lnTo>
                <a:lnTo>
                  <a:pt x="599" y="1334"/>
                </a:lnTo>
                <a:lnTo>
                  <a:pt x="705" y="1231"/>
                </a:lnTo>
                <a:lnTo>
                  <a:pt x="742" y="1044"/>
                </a:lnTo>
                <a:lnTo>
                  <a:pt x="785" y="965"/>
                </a:lnTo>
                <a:lnTo>
                  <a:pt x="828" y="936"/>
                </a:lnTo>
                <a:lnTo>
                  <a:pt x="891" y="846"/>
                </a:lnTo>
                <a:lnTo>
                  <a:pt x="922" y="772"/>
                </a:lnTo>
                <a:lnTo>
                  <a:pt x="850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9" name="Freeform 41"/>
          <p:cNvSpPr>
            <a:spLocks/>
          </p:cNvSpPr>
          <p:nvPr/>
        </p:nvSpPr>
        <p:spPr bwMode="auto">
          <a:xfrm>
            <a:off x="2699313" y="537532"/>
            <a:ext cx="2660952" cy="2719813"/>
          </a:xfrm>
          <a:custGeom>
            <a:avLst/>
            <a:gdLst>
              <a:gd name="T0" fmla="*/ 0 w 1979"/>
              <a:gd name="T1" fmla="*/ 2147483647 h 2039"/>
              <a:gd name="T2" fmla="*/ 2147483647 w 1979"/>
              <a:gd name="T3" fmla="*/ 2147483647 h 2039"/>
              <a:gd name="T4" fmla="*/ 2147483647 w 1979"/>
              <a:gd name="T5" fmla="*/ 2147483647 h 2039"/>
              <a:gd name="T6" fmla="*/ 2147483647 w 1979"/>
              <a:gd name="T7" fmla="*/ 2147483647 h 2039"/>
              <a:gd name="T8" fmla="*/ 2147483647 w 1979"/>
              <a:gd name="T9" fmla="*/ 2147483647 h 2039"/>
              <a:gd name="T10" fmla="*/ 2147483647 w 1979"/>
              <a:gd name="T11" fmla="*/ 0 h 2039"/>
              <a:gd name="T12" fmla="*/ 2147483647 w 1979"/>
              <a:gd name="T13" fmla="*/ 0 h 2039"/>
              <a:gd name="T14" fmla="*/ 2147483647 w 1979"/>
              <a:gd name="T15" fmla="*/ 2147483647 h 2039"/>
              <a:gd name="T16" fmla="*/ 2147483647 w 1979"/>
              <a:gd name="T17" fmla="*/ 2147483647 h 2039"/>
              <a:gd name="T18" fmla="*/ 2147483647 w 1979"/>
              <a:gd name="T19" fmla="*/ 2147483647 h 2039"/>
              <a:gd name="T20" fmla="*/ 2147483647 w 1979"/>
              <a:gd name="T21" fmla="*/ 2147483647 h 2039"/>
              <a:gd name="T22" fmla="*/ 2147483647 w 1979"/>
              <a:gd name="T23" fmla="*/ 2147483647 h 2039"/>
              <a:gd name="T24" fmla="*/ 2147483647 w 1979"/>
              <a:gd name="T25" fmla="*/ 2147483647 h 2039"/>
              <a:gd name="T26" fmla="*/ 2147483647 w 1979"/>
              <a:gd name="T27" fmla="*/ 2147483647 h 2039"/>
              <a:gd name="T28" fmla="*/ 2147483647 w 1979"/>
              <a:gd name="T29" fmla="*/ 2147483647 h 2039"/>
              <a:gd name="T30" fmla="*/ 2147483647 w 1979"/>
              <a:gd name="T31" fmla="*/ 2147483647 h 2039"/>
              <a:gd name="T32" fmla="*/ 2147483647 w 1979"/>
              <a:gd name="T33" fmla="*/ 2147483647 h 2039"/>
              <a:gd name="T34" fmla="*/ 2147483647 w 1979"/>
              <a:gd name="T35" fmla="*/ 2147483647 h 2039"/>
              <a:gd name="T36" fmla="*/ 2147483647 w 1979"/>
              <a:gd name="T37" fmla="*/ 2147483647 h 2039"/>
              <a:gd name="T38" fmla="*/ 2147483647 w 1979"/>
              <a:gd name="T39" fmla="*/ 2147483647 h 2039"/>
              <a:gd name="T40" fmla="*/ 2147483647 w 1979"/>
              <a:gd name="T41" fmla="*/ 2147483647 h 2039"/>
              <a:gd name="T42" fmla="*/ 2147483647 w 1979"/>
              <a:gd name="T43" fmla="*/ 2147483647 h 2039"/>
              <a:gd name="T44" fmla="*/ 2147483647 w 1979"/>
              <a:gd name="T45" fmla="*/ 2147483647 h 2039"/>
              <a:gd name="T46" fmla="*/ 2147483647 w 1979"/>
              <a:gd name="T47" fmla="*/ 2147483647 h 2039"/>
              <a:gd name="T48" fmla="*/ 2147483647 w 1979"/>
              <a:gd name="T49" fmla="*/ 2147483647 h 2039"/>
              <a:gd name="T50" fmla="*/ 2147483647 w 1979"/>
              <a:gd name="T51" fmla="*/ 2147483647 h 2039"/>
              <a:gd name="T52" fmla="*/ 2147483647 w 1979"/>
              <a:gd name="T53" fmla="*/ 2147483647 h 2039"/>
              <a:gd name="T54" fmla="*/ 2147483647 w 1979"/>
              <a:gd name="T55" fmla="*/ 2147483647 h 2039"/>
              <a:gd name="T56" fmla="*/ 2147483647 w 1979"/>
              <a:gd name="T57" fmla="*/ 2147483647 h 203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979"/>
              <a:gd name="T88" fmla="*/ 0 h 2039"/>
              <a:gd name="T89" fmla="*/ 1764 w 1979"/>
              <a:gd name="T90" fmla="*/ 1486 h 203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979" h="2039">
                <a:moveTo>
                  <a:pt x="0" y="0"/>
                </a:moveTo>
                <a:lnTo>
                  <a:pt x="98" y="134"/>
                </a:lnTo>
                <a:lnTo>
                  <a:pt x="160" y="240"/>
                </a:lnTo>
                <a:lnTo>
                  <a:pt x="274" y="304"/>
                </a:lnTo>
                <a:lnTo>
                  <a:pt x="346" y="372"/>
                </a:lnTo>
                <a:lnTo>
                  <a:pt x="420" y="484"/>
                </a:lnTo>
                <a:lnTo>
                  <a:pt x="410" y="572"/>
                </a:lnTo>
                <a:lnTo>
                  <a:pt x="366" y="638"/>
                </a:lnTo>
                <a:lnTo>
                  <a:pt x="340" y="668"/>
                </a:lnTo>
                <a:lnTo>
                  <a:pt x="328" y="726"/>
                </a:lnTo>
                <a:lnTo>
                  <a:pt x="386" y="780"/>
                </a:lnTo>
                <a:lnTo>
                  <a:pt x="490" y="820"/>
                </a:lnTo>
                <a:lnTo>
                  <a:pt x="532" y="820"/>
                </a:lnTo>
                <a:lnTo>
                  <a:pt x="574" y="820"/>
                </a:lnTo>
                <a:lnTo>
                  <a:pt x="615" y="739"/>
                </a:lnTo>
                <a:lnTo>
                  <a:pt x="657" y="697"/>
                </a:lnTo>
                <a:lnTo>
                  <a:pt x="739" y="697"/>
                </a:lnTo>
                <a:lnTo>
                  <a:pt x="781" y="739"/>
                </a:lnTo>
                <a:lnTo>
                  <a:pt x="863" y="779"/>
                </a:lnTo>
                <a:lnTo>
                  <a:pt x="947" y="820"/>
                </a:lnTo>
                <a:lnTo>
                  <a:pt x="988" y="861"/>
                </a:lnTo>
                <a:lnTo>
                  <a:pt x="1071" y="861"/>
                </a:lnTo>
                <a:lnTo>
                  <a:pt x="1154" y="861"/>
                </a:lnTo>
                <a:lnTo>
                  <a:pt x="1237" y="902"/>
                </a:lnTo>
                <a:lnTo>
                  <a:pt x="1237" y="944"/>
                </a:lnTo>
                <a:lnTo>
                  <a:pt x="1279" y="984"/>
                </a:lnTo>
                <a:lnTo>
                  <a:pt x="1237" y="1066"/>
                </a:lnTo>
                <a:lnTo>
                  <a:pt x="1237" y="1148"/>
                </a:lnTo>
                <a:lnTo>
                  <a:pt x="1279" y="1230"/>
                </a:lnTo>
                <a:lnTo>
                  <a:pt x="1362" y="1312"/>
                </a:lnTo>
                <a:lnTo>
                  <a:pt x="1444" y="1353"/>
                </a:lnTo>
                <a:lnTo>
                  <a:pt x="1486" y="1435"/>
                </a:lnTo>
                <a:lnTo>
                  <a:pt x="1486" y="1517"/>
                </a:lnTo>
                <a:lnTo>
                  <a:pt x="1568" y="1558"/>
                </a:lnTo>
                <a:lnTo>
                  <a:pt x="1776" y="1763"/>
                </a:lnTo>
                <a:lnTo>
                  <a:pt x="1859" y="1844"/>
                </a:lnTo>
                <a:lnTo>
                  <a:pt x="1900" y="1926"/>
                </a:lnTo>
                <a:lnTo>
                  <a:pt x="1900" y="1968"/>
                </a:lnTo>
                <a:lnTo>
                  <a:pt x="1979" y="2039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0" name="Freeform 43"/>
          <p:cNvSpPr>
            <a:spLocks/>
          </p:cNvSpPr>
          <p:nvPr/>
        </p:nvSpPr>
        <p:spPr bwMode="auto">
          <a:xfrm>
            <a:off x="3692467" y="534863"/>
            <a:ext cx="111545" cy="920388"/>
          </a:xfrm>
          <a:custGeom>
            <a:avLst/>
            <a:gdLst>
              <a:gd name="T0" fmla="*/ 0 w 83"/>
              <a:gd name="T1" fmla="*/ 2147483647 h 690"/>
              <a:gd name="T2" fmla="*/ 2147483647 w 83"/>
              <a:gd name="T3" fmla="*/ 2147483647 h 690"/>
              <a:gd name="T4" fmla="*/ 2147483647 w 83"/>
              <a:gd name="T5" fmla="*/ 0 h 690"/>
              <a:gd name="T6" fmla="*/ 0 60000 65536"/>
              <a:gd name="T7" fmla="*/ 0 60000 65536"/>
              <a:gd name="T8" fmla="*/ 0 60000 65536"/>
              <a:gd name="T9" fmla="*/ 0 w 83"/>
              <a:gd name="T10" fmla="*/ 0 h 690"/>
              <a:gd name="T11" fmla="*/ 91 w 83"/>
              <a:gd name="T12" fmla="*/ 499 h 6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690">
                <a:moveTo>
                  <a:pt x="0" y="690"/>
                </a:moveTo>
                <a:lnTo>
                  <a:pt x="83" y="527"/>
                </a:lnTo>
                <a:lnTo>
                  <a:pt x="7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26" name="Rectangle 181"/>
          <p:cNvSpPr>
            <a:spLocks noChangeArrowheads="1"/>
          </p:cNvSpPr>
          <p:nvPr/>
        </p:nvSpPr>
        <p:spPr bwMode="auto">
          <a:xfrm rot="886881">
            <a:off x="2497726" y="4217748"/>
            <a:ext cx="303725" cy="7416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39" name="Rectangle 191"/>
          <p:cNvSpPr>
            <a:spLocks noChangeArrowheads="1"/>
          </p:cNvSpPr>
          <p:nvPr/>
        </p:nvSpPr>
        <p:spPr bwMode="auto">
          <a:xfrm rot="931618">
            <a:off x="4771631" y="357456"/>
            <a:ext cx="520095" cy="469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1" name="Rectangle 193"/>
          <p:cNvSpPr>
            <a:spLocks noChangeArrowheads="1"/>
          </p:cNvSpPr>
          <p:nvPr/>
        </p:nvSpPr>
        <p:spPr bwMode="auto">
          <a:xfrm rot="-5568100">
            <a:off x="6147362" y="927326"/>
            <a:ext cx="598919" cy="27819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2" name="Rectangle 194"/>
          <p:cNvSpPr>
            <a:spLocks noChangeArrowheads="1"/>
          </p:cNvSpPr>
          <p:nvPr/>
        </p:nvSpPr>
        <p:spPr bwMode="auto">
          <a:xfrm rot="-199824">
            <a:off x="5430148" y="476172"/>
            <a:ext cx="305068" cy="318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3" name="Rectangle 195"/>
          <p:cNvSpPr>
            <a:spLocks noChangeArrowheads="1"/>
          </p:cNvSpPr>
          <p:nvPr/>
        </p:nvSpPr>
        <p:spPr bwMode="auto">
          <a:xfrm rot="-199824">
            <a:off x="6196180" y="366793"/>
            <a:ext cx="305068" cy="408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85" name="Rectangle 150"/>
          <p:cNvSpPr>
            <a:spLocks noChangeArrowheads="1"/>
          </p:cNvSpPr>
          <p:nvPr/>
        </p:nvSpPr>
        <p:spPr bwMode="auto">
          <a:xfrm>
            <a:off x="683568" y="4390879"/>
            <a:ext cx="3744416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200" b="1" baseline="30000" dirty="0" smtClean="0">
              <a:solidFill>
                <a:schemeClr val="bg2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1400" dirty="0" smtClean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dirty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b="1" baseline="30000" dirty="0">
              <a:solidFill>
                <a:srgbClr val="CC0000"/>
              </a:solidFill>
              <a:latin typeface="Century Gothic" pitchFamily="34" charset="0"/>
            </a:endParaRPr>
          </a:p>
        </p:txBody>
      </p:sp>
      <p:pic>
        <p:nvPicPr>
          <p:cNvPr id="176" name="Picture 2" descr="C:\Users\Администратор.000\Downloads\konvert_220x11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47"/>
          <a:stretch>
            <a:fillRect/>
          </a:stretch>
        </p:blipFill>
        <p:spPr bwMode="auto">
          <a:xfrm>
            <a:off x="0" y="0"/>
            <a:ext cx="8950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33279" y="601987"/>
            <a:ext cx="50405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4274B0"/>
                </a:solidFill>
                <a:effectLst/>
                <a:ea typeface="Calibri" pitchFamily="34" charset="0"/>
                <a:cs typeface="Arial" pitchFamily="34" charset="0"/>
              </a:rPr>
              <a:t>При прокаливании верхнего слоя почвы новые опавшие семена сгорают, а те, что находятся в почве сгорают или, при воздействии высоких температур, повреждаются и теряют всхожесть. Также, при прокаливании почвы, выгорает верхняя часть корней борщевика.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4274B0"/>
              </a:solidFill>
              <a:effectLst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4274B0"/>
                </a:solidFill>
                <a:cs typeface="Arial" pitchFamily="34" charset="0"/>
              </a:rPr>
              <a:t>При применении данного способа </a:t>
            </a:r>
            <a:r>
              <a:rPr lang="ru-RU" dirty="0">
                <a:solidFill>
                  <a:srgbClr val="4274B0"/>
                </a:solidFill>
                <a:cs typeface="Arial" pitchFamily="34" charset="0"/>
              </a:rPr>
              <a:t>необходимо </a:t>
            </a:r>
            <a:r>
              <a:rPr lang="ru-RU" dirty="0" smtClean="0">
                <a:solidFill>
                  <a:srgbClr val="4274B0"/>
                </a:solidFill>
                <a:cs typeface="Arial" pitchFamily="34" charset="0"/>
              </a:rPr>
              <a:t>соблюдение </a:t>
            </a:r>
            <a:r>
              <a:rPr lang="ru-RU" dirty="0">
                <a:solidFill>
                  <a:srgbClr val="4274B0"/>
                </a:solidFill>
                <a:cs typeface="Arial" pitchFamily="34" charset="0"/>
              </a:rPr>
              <a:t>правил пожарной </a:t>
            </a:r>
            <a:r>
              <a:rPr lang="ru-RU" dirty="0" smtClean="0">
                <a:solidFill>
                  <a:srgbClr val="4274B0"/>
                </a:solidFill>
                <a:cs typeface="Arial" pitchFamily="34" charset="0"/>
              </a:rPr>
              <a:t>безопасности. Перед прокаливанием, необходимо огородить обрабатываемый участок, создать минерализованную полосу, согласовать с МЧС.</a:t>
            </a:r>
            <a:endParaRPr lang="ru-RU" dirty="0">
              <a:solidFill>
                <a:srgbClr val="4274B0"/>
              </a:solidFill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4274B0"/>
              </a:solidFill>
              <a:effectLst/>
              <a:cs typeface="Arial" pitchFamily="34" charset="0"/>
            </a:endParaRPr>
          </a:p>
        </p:txBody>
      </p:sp>
      <p:pic>
        <p:nvPicPr>
          <p:cNvPr id="12291" name="Picture 3" descr="https://i.ytimg.com/vi/u98bF-fHAiA/hqdefault.jpg"/>
          <p:cNvPicPr>
            <a:picLocks noChangeAspect="1" noChangeArrowheads="1"/>
          </p:cNvPicPr>
          <p:nvPr/>
        </p:nvPicPr>
        <p:blipFill>
          <a:blip r:embed="rId4" cstate="print"/>
          <a:srcRect l="12600" r="11138" b="-1683"/>
          <a:stretch>
            <a:fillRect/>
          </a:stretch>
        </p:blipFill>
        <p:spPr bwMode="auto">
          <a:xfrm>
            <a:off x="6300192" y="771550"/>
            <a:ext cx="1944216" cy="1944216"/>
          </a:xfrm>
          <a:prstGeom prst="rect">
            <a:avLst/>
          </a:prstGeom>
          <a:noFill/>
        </p:spPr>
      </p:pic>
      <p:pic>
        <p:nvPicPr>
          <p:cNvPr id="12293" name="Picture 5" descr="https://i.imgur.com/kkB5TGB.jpg"/>
          <p:cNvPicPr>
            <a:picLocks noChangeAspect="1" noChangeArrowheads="1"/>
          </p:cNvPicPr>
          <p:nvPr/>
        </p:nvPicPr>
        <p:blipFill>
          <a:blip r:embed="rId5" cstate="print"/>
          <a:srcRect l="19656" t="57455" r="15329" b="209"/>
          <a:stretch>
            <a:fillRect/>
          </a:stretch>
        </p:blipFill>
        <p:spPr bwMode="auto">
          <a:xfrm>
            <a:off x="5580112" y="2859782"/>
            <a:ext cx="3206928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93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Freeform 23"/>
          <p:cNvSpPr>
            <a:spLocks/>
          </p:cNvSpPr>
          <p:nvPr/>
        </p:nvSpPr>
        <p:spPr bwMode="auto">
          <a:xfrm>
            <a:off x="2554169" y="2727787"/>
            <a:ext cx="477090" cy="2176917"/>
          </a:xfrm>
          <a:custGeom>
            <a:avLst/>
            <a:gdLst>
              <a:gd name="T0" fmla="*/ 0 w 355"/>
              <a:gd name="T1" fmla="*/ 2147483647 h 1632"/>
              <a:gd name="T2" fmla="*/ 2147483647 w 355"/>
              <a:gd name="T3" fmla="*/ 2147483647 h 1632"/>
              <a:gd name="T4" fmla="*/ 2147483647 w 355"/>
              <a:gd name="T5" fmla="*/ 2147483647 h 1632"/>
              <a:gd name="T6" fmla="*/ 2147483647 w 355"/>
              <a:gd name="T7" fmla="*/ 0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355"/>
              <a:gd name="T13" fmla="*/ 0 h 1632"/>
              <a:gd name="T14" fmla="*/ 166 w 355"/>
              <a:gd name="T15" fmla="*/ 681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5" h="1632">
                <a:moveTo>
                  <a:pt x="0" y="1632"/>
                </a:moveTo>
                <a:lnTo>
                  <a:pt x="267" y="503"/>
                </a:lnTo>
                <a:lnTo>
                  <a:pt x="355" y="288"/>
                </a:lnTo>
                <a:lnTo>
                  <a:pt x="208" y="0"/>
                </a:lnTo>
              </a:path>
            </a:pathLst>
          </a:cu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6" name="Freeform 31"/>
          <p:cNvSpPr>
            <a:spLocks/>
          </p:cNvSpPr>
          <p:nvPr/>
        </p:nvSpPr>
        <p:spPr bwMode="auto">
          <a:xfrm>
            <a:off x="4274381" y="541533"/>
            <a:ext cx="756624" cy="1156487"/>
          </a:xfrm>
          <a:custGeom>
            <a:avLst/>
            <a:gdLst>
              <a:gd name="T0" fmla="*/ 0 w 563"/>
              <a:gd name="T1" fmla="*/ 2147483647 h 867"/>
              <a:gd name="T2" fmla="*/ 2147483647 w 563"/>
              <a:gd name="T3" fmla="*/ 2147483647 h 867"/>
              <a:gd name="T4" fmla="*/ 2147483647 w 563"/>
              <a:gd name="T5" fmla="*/ 0 h 867"/>
              <a:gd name="T6" fmla="*/ 0 60000 65536"/>
              <a:gd name="T7" fmla="*/ 0 60000 65536"/>
              <a:gd name="T8" fmla="*/ 0 60000 65536"/>
              <a:gd name="T9" fmla="*/ 0 w 563"/>
              <a:gd name="T10" fmla="*/ 0 h 867"/>
              <a:gd name="T11" fmla="*/ 363 w 563"/>
              <a:gd name="T12" fmla="*/ 136 h 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3" h="867">
                <a:moveTo>
                  <a:pt x="0" y="867"/>
                </a:moveTo>
                <a:lnTo>
                  <a:pt x="83" y="867"/>
                </a:lnTo>
                <a:lnTo>
                  <a:pt x="301" y="754"/>
                </a:lnTo>
                <a:lnTo>
                  <a:pt x="357" y="654"/>
                </a:lnTo>
                <a:lnTo>
                  <a:pt x="349" y="374"/>
                </a:lnTo>
                <a:lnTo>
                  <a:pt x="407" y="320"/>
                </a:lnTo>
                <a:lnTo>
                  <a:pt x="465" y="308"/>
                </a:lnTo>
                <a:lnTo>
                  <a:pt x="563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7" name="Freeform 38"/>
          <p:cNvSpPr>
            <a:spLocks/>
          </p:cNvSpPr>
          <p:nvPr/>
        </p:nvSpPr>
        <p:spPr bwMode="auto">
          <a:xfrm>
            <a:off x="5247376" y="540199"/>
            <a:ext cx="1239090" cy="4348499"/>
          </a:xfrm>
          <a:custGeom>
            <a:avLst/>
            <a:gdLst>
              <a:gd name="T0" fmla="*/ 2147483647 w 922"/>
              <a:gd name="T1" fmla="*/ 2147483647 h 3260"/>
              <a:gd name="T2" fmla="*/ 2147483647 w 922"/>
              <a:gd name="T3" fmla="*/ 2147483647 h 3260"/>
              <a:gd name="T4" fmla="*/ 0 w 922"/>
              <a:gd name="T5" fmla="*/ 2147483647 h 3260"/>
              <a:gd name="T6" fmla="*/ 2147483647 w 922"/>
              <a:gd name="T7" fmla="*/ 2147483647 h 3260"/>
              <a:gd name="T8" fmla="*/ 2147483647 w 922"/>
              <a:gd name="T9" fmla="*/ 2147483647 h 3260"/>
              <a:gd name="T10" fmla="*/ 2147483647 w 922"/>
              <a:gd name="T11" fmla="*/ 2147483647 h 3260"/>
              <a:gd name="T12" fmla="*/ 2147483647 w 922"/>
              <a:gd name="T13" fmla="*/ 2147483647 h 3260"/>
              <a:gd name="T14" fmla="*/ 2147483647 w 922"/>
              <a:gd name="T15" fmla="*/ 2147483647 h 3260"/>
              <a:gd name="T16" fmla="*/ 2147483647 w 922"/>
              <a:gd name="T17" fmla="*/ 2147483647 h 3260"/>
              <a:gd name="T18" fmla="*/ 2147483647 w 922"/>
              <a:gd name="T19" fmla="*/ 2147483647 h 3260"/>
              <a:gd name="T20" fmla="*/ 2147483647 w 922"/>
              <a:gd name="T21" fmla="*/ 2147483647 h 3260"/>
              <a:gd name="T22" fmla="*/ 2147483647 w 922"/>
              <a:gd name="T23" fmla="*/ 2147483647 h 3260"/>
              <a:gd name="T24" fmla="*/ 2147483647 w 922"/>
              <a:gd name="T25" fmla="*/ 2147483647 h 3260"/>
              <a:gd name="T26" fmla="*/ 2147483647 w 922"/>
              <a:gd name="T27" fmla="*/ 0 h 32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22"/>
              <a:gd name="T43" fmla="*/ 0 h 3260"/>
              <a:gd name="T44" fmla="*/ 912 w 922"/>
              <a:gd name="T45" fmla="*/ 2038 h 32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22" h="3260">
                <a:moveTo>
                  <a:pt x="0" y="3260"/>
                </a:moveTo>
                <a:lnTo>
                  <a:pt x="242" y="2784"/>
                </a:lnTo>
                <a:lnTo>
                  <a:pt x="276" y="2704"/>
                </a:lnTo>
                <a:lnTo>
                  <a:pt x="292" y="2646"/>
                </a:lnTo>
                <a:lnTo>
                  <a:pt x="290" y="2574"/>
                </a:lnTo>
                <a:lnTo>
                  <a:pt x="232" y="2416"/>
                </a:lnTo>
                <a:lnTo>
                  <a:pt x="83" y="2063"/>
                </a:lnTo>
                <a:lnTo>
                  <a:pt x="345" y="1728"/>
                </a:lnTo>
                <a:lnTo>
                  <a:pt x="461" y="1586"/>
                </a:lnTo>
                <a:lnTo>
                  <a:pt x="496" y="1494"/>
                </a:lnTo>
                <a:lnTo>
                  <a:pt x="571" y="1419"/>
                </a:lnTo>
                <a:lnTo>
                  <a:pt x="599" y="1334"/>
                </a:lnTo>
                <a:lnTo>
                  <a:pt x="705" y="1231"/>
                </a:lnTo>
                <a:lnTo>
                  <a:pt x="742" y="1044"/>
                </a:lnTo>
                <a:lnTo>
                  <a:pt x="785" y="965"/>
                </a:lnTo>
                <a:lnTo>
                  <a:pt x="828" y="936"/>
                </a:lnTo>
                <a:lnTo>
                  <a:pt x="891" y="846"/>
                </a:lnTo>
                <a:lnTo>
                  <a:pt x="922" y="772"/>
                </a:lnTo>
                <a:lnTo>
                  <a:pt x="850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9" name="Freeform 41"/>
          <p:cNvSpPr>
            <a:spLocks/>
          </p:cNvSpPr>
          <p:nvPr/>
        </p:nvSpPr>
        <p:spPr bwMode="auto">
          <a:xfrm>
            <a:off x="2699313" y="537532"/>
            <a:ext cx="2660952" cy="2719813"/>
          </a:xfrm>
          <a:custGeom>
            <a:avLst/>
            <a:gdLst>
              <a:gd name="T0" fmla="*/ 0 w 1979"/>
              <a:gd name="T1" fmla="*/ 2147483647 h 2039"/>
              <a:gd name="T2" fmla="*/ 2147483647 w 1979"/>
              <a:gd name="T3" fmla="*/ 2147483647 h 2039"/>
              <a:gd name="T4" fmla="*/ 2147483647 w 1979"/>
              <a:gd name="T5" fmla="*/ 2147483647 h 2039"/>
              <a:gd name="T6" fmla="*/ 2147483647 w 1979"/>
              <a:gd name="T7" fmla="*/ 2147483647 h 2039"/>
              <a:gd name="T8" fmla="*/ 2147483647 w 1979"/>
              <a:gd name="T9" fmla="*/ 2147483647 h 2039"/>
              <a:gd name="T10" fmla="*/ 2147483647 w 1979"/>
              <a:gd name="T11" fmla="*/ 0 h 2039"/>
              <a:gd name="T12" fmla="*/ 2147483647 w 1979"/>
              <a:gd name="T13" fmla="*/ 0 h 2039"/>
              <a:gd name="T14" fmla="*/ 2147483647 w 1979"/>
              <a:gd name="T15" fmla="*/ 2147483647 h 2039"/>
              <a:gd name="T16" fmla="*/ 2147483647 w 1979"/>
              <a:gd name="T17" fmla="*/ 2147483647 h 2039"/>
              <a:gd name="T18" fmla="*/ 2147483647 w 1979"/>
              <a:gd name="T19" fmla="*/ 2147483647 h 2039"/>
              <a:gd name="T20" fmla="*/ 2147483647 w 1979"/>
              <a:gd name="T21" fmla="*/ 2147483647 h 2039"/>
              <a:gd name="T22" fmla="*/ 2147483647 w 1979"/>
              <a:gd name="T23" fmla="*/ 2147483647 h 2039"/>
              <a:gd name="T24" fmla="*/ 2147483647 w 1979"/>
              <a:gd name="T25" fmla="*/ 2147483647 h 2039"/>
              <a:gd name="T26" fmla="*/ 2147483647 w 1979"/>
              <a:gd name="T27" fmla="*/ 2147483647 h 2039"/>
              <a:gd name="T28" fmla="*/ 2147483647 w 1979"/>
              <a:gd name="T29" fmla="*/ 2147483647 h 2039"/>
              <a:gd name="T30" fmla="*/ 2147483647 w 1979"/>
              <a:gd name="T31" fmla="*/ 2147483647 h 2039"/>
              <a:gd name="T32" fmla="*/ 2147483647 w 1979"/>
              <a:gd name="T33" fmla="*/ 2147483647 h 2039"/>
              <a:gd name="T34" fmla="*/ 2147483647 w 1979"/>
              <a:gd name="T35" fmla="*/ 2147483647 h 2039"/>
              <a:gd name="T36" fmla="*/ 2147483647 w 1979"/>
              <a:gd name="T37" fmla="*/ 2147483647 h 2039"/>
              <a:gd name="T38" fmla="*/ 2147483647 w 1979"/>
              <a:gd name="T39" fmla="*/ 2147483647 h 2039"/>
              <a:gd name="T40" fmla="*/ 2147483647 w 1979"/>
              <a:gd name="T41" fmla="*/ 2147483647 h 2039"/>
              <a:gd name="T42" fmla="*/ 2147483647 w 1979"/>
              <a:gd name="T43" fmla="*/ 2147483647 h 2039"/>
              <a:gd name="T44" fmla="*/ 2147483647 w 1979"/>
              <a:gd name="T45" fmla="*/ 2147483647 h 2039"/>
              <a:gd name="T46" fmla="*/ 2147483647 w 1979"/>
              <a:gd name="T47" fmla="*/ 2147483647 h 2039"/>
              <a:gd name="T48" fmla="*/ 2147483647 w 1979"/>
              <a:gd name="T49" fmla="*/ 2147483647 h 2039"/>
              <a:gd name="T50" fmla="*/ 2147483647 w 1979"/>
              <a:gd name="T51" fmla="*/ 2147483647 h 2039"/>
              <a:gd name="T52" fmla="*/ 2147483647 w 1979"/>
              <a:gd name="T53" fmla="*/ 2147483647 h 2039"/>
              <a:gd name="T54" fmla="*/ 2147483647 w 1979"/>
              <a:gd name="T55" fmla="*/ 2147483647 h 2039"/>
              <a:gd name="T56" fmla="*/ 2147483647 w 1979"/>
              <a:gd name="T57" fmla="*/ 2147483647 h 203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979"/>
              <a:gd name="T88" fmla="*/ 0 h 2039"/>
              <a:gd name="T89" fmla="*/ 1764 w 1979"/>
              <a:gd name="T90" fmla="*/ 1486 h 203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979" h="2039">
                <a:moveTo>
                  <a:pt x="0" y="0"/>
                </a:moveTo>
                <a:lnTo>
                  <a:pt x="98" y="134"/>
                </a:lnTo>
                <a:lnTo>
                  <a:pt x="160" y="240"/>
                </a:lnTo>
                <a:lnTo>
                  <a:pt x="274" y="304"/>
                </a:lnTo>
                <a:lnTo>
                  <a:pt x="346" y="372"/>
                </a:lnTo>
                <a:lnTo>
                  <a:pt x="420" y="484"/>
                </a:lnTo>
                <a:lnTo>
                  <a:pt x="410" y="572"/>
                </a:lnTo>
                <a:lnTo>
                  <a:pt x="366" y="638"/>
                </a:lnTo>
                <a:lnTo>
                  <a:pt x="340" y="668"/>
                </a:lnTo>
                <a:lnTo>
                  <a:pt x="328" y="726"/>
                </a:lnTo>
                <a:lnTo>
                  <a:pt x="386" y="780"/>
                </a:lnTo>
                <a:lnTo>
                  <a:pt x="490" y="820"/>
                </a:lnTo>
                <a:lnTo>
                  <a:pt x="532" y="820"/>
                </a:lnTo>
                <a:lnTo>
                  <a:pt x="574" y="820"/>
                </a:lnTo>
                <a:lnTo>
                  <a:pt x="615" y="739"/>
                </a:lnTo>
                <a:lnTo>
                  <a:pt x="657" y="697"/>
                </a:lnTo>
                <a:lnTo>
                  <a:pt x="739" y="697"/>
                </a:lnTo>
                <a:lnTo>
                  <a:pt x="781" y="739"/>
                </a:lnTo>
                <a:lnTo>
                  <a:pt x="863" y="779"/>
                </a:lnTo>
                <a:lnTo>
                  <a:pt x="947" y="820"/>
                </a:lnTo>
                <a:lnTo>
                  <a:pt x="988" y="861"/>
                </a:lnTo>
                <a:lnTo>
                  <a:pt x="1071" y="861"/>
                </a:lnTo>
                <a:lnTo>
                  <a:pt x="1154" y="861"/>
                </a:lnTo>
                <a:lnTo>
                  <a:pt x="1237" y="902"/>
                </a:lnTo>
                <a:lnTo>
                  <a:pt x="1237" y="944"/>
                </a:lnTo>
                <a:lnTo>
                  <a:pt x="1279" y="984"/>
                </a:lnTo>
                <a:lnTo>
                  <a:pt x="1237" y="1066"/>
                </a:lnTo>
                <a:lnTo>
                  <a:pt x="1237" y="1148"/>
                </a:lnTo>
                <a:lnTo>
                  <a:pt x="1279" y="1230"/>
                </a:lnTo>
                <a:lnTo>
                  <a:pt x="1362" y="1312"/>
                </a:lnTo>
                <a:lnTo>
                  <a:pt x="1444" y="1353"/>
                </a:lnTo>
                <a:lnTo>
                  <a:pt x="1486" y="1435"/>
                </a:lnTo>
                <a:lnTo>
                  <a:pt x="1486" y="1517"/>
                </a:lnTo>
                <a:lnTo>
                  <a:pt x="1568" y="1558"/>
                </a:lnTo>
                <a:lnTo>
                  <a:pt x="1776" y="1763"/>
                </a:lnTo>
                <a:lnTo>
                  <a:pt x="1859" y="1844"/>
                </a:lnTo>
                <a:lnTo>
                  <a:pt x="1900" y="1926"/>
                </a:lnTo>
                <a:lnTo>
                  <a:pt x="1900" y="1968"/>
                </a:lnTo>
                <a:lnTo>
                  <a:pt x="1979" y="2039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0" name="Freeform 43"/>
          <p:cNvSpPr>
            <a:spLocks/>
          </p:cNvSpPr>
          <p:nvPr/>
        </p:nvSpPr>
        <p:spPr bwMode="auto">
          <a:xfrm>
            <a:off x="3692467" y="534863"/>
            <a:ext cx="111545" cy="920388"/>
          </a:xfrm>
          <a:custGeom>
            <a:avLst/>
            <a:gdLst>
              <a:gd name="T0" fmla="*/ 0 w 83"/>
              <a:gd name="T1" fmla="*/ 2147483647 h 690"/>
              <a:gd name="T2" fmla="*/ 2147483647 w 83"/>
              <a:gd name="T3" fmla="*/ 2147483647 h 690"/>
              <a:gd name="T4" fmla="*/ 2147483647 w 83"/>
              <a:gd name="T5" fmla="*/ 0 h 690"/>
              <a:gd name="T6" fmla="*/ 0 60000 65536"/>
              <a:gd name="T7" fmla="*/ 0 60000 65536"/>
              <a:gd name="T8" fmla="*/ 0 60000 65536"/>
              <a:gd name="T9" fmla="*/ 0 w 83"/>
              <a:gd name="T10" fmla="*/ 0 h 690"/>
              <a:gd name="T11" fmla="*/ 91 w 83"/>
              <a:gd name="T12" fmla="*/ 499 h 6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690">
                <a:moveTo>
                  <a:pt x="0" y="690"/>
                </a:moveTo>
                <a:lnTo>
                  <a:pt x="83" y="527"/>
                </a:lnTo>
                <a:lnTo>
                  <a:pt x="7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26" name="Rectangle 181"/>
          <p:cNvSpPr>
            <a:spLocks noChangeArrowheads="1"/>
          </p:cNvSpPr>
          <p:nvPr/>
        </p:nvSpPr>
        <p:spPr bwMode="auto">
          <a:xfrm rot="886881">
            <a:off x="2497726" y="4217748"/>
            <a:ext cx="303725" cy="7416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39" name="Rectangle 191"/>
          <p:cNvSpPr>
            <a:spLocks noChangeArrowheads="1"/>
          </p:cNvSpPr>
          <p:nvPr/>
        </p:nvSpPr>
        <p:spPr bwMode="auto">
          <a:xfrm rot="931618">
            <a:off x="4771631" y="357456"/>
            <a:ext cx="520095" cy="469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1" name="Rectangle 193"/>
          <p:cNvSpPr>
            <a:spLocks noChangeArrowheads="1"/>
          </p:cNvSpPr>
          <p:nvPr/>
        </p:nvSpPr>
        <p:spPr bwMode="auto">
          <a:xfrm rot="-5568100">
            <a:off x="6147362" y="927326"/>
            <a:ext cx="598919" cy="27819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2" name="Rectangle 194"/>
          <p:cNvSpPr>
            <a:spLocks noChangeArrowheads="1"/>
          </p:cNvSpPr>
          <p:nvPr/>
        </p:nvSpPr>
        <p:spPr bwMode="auto">
          <a:xfrm rot="-199824">
            <a:off x="5430148" y="476172"/>
            <a:ext cx="305068" cy="318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3" name="Rectangle 195"/>
          <p:cNvSpPr>
            <a:spLocks noChangeArrowheads="1"/>
          </p:cNvSpPr>
          <p:nvPr/>
        </p:nvSpPr>
        <p:spPr bwMode="auto">
          <a:xfrm rot="-199824">
            <a:off x="6196180" y="366793"/>
            <a:ext cx="305068" cy="408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85" name="Rectangle 150"/>
          <p:cNvSpPr>
            <a:spLocks noChangeArrowheads="1"/>
          </p:cNvSpPr>
          <p:nvPr/>
        </p:nvSpPr>
        <p:spPr bwMode="auto">
          <a:xfrm>
            <a:off x="683568" y="4390879"/>
            <a:ext cx="3744416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200" b="1" baseline="30000" dirty="0" smtClean="0">
              <a:solidFill>
                <a:schemeClr val="bg2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1400" dirty="0" smtClean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dirty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b="1" baseline="30000" dirty="0">
              <a:solidFill>
                <a:srgbClr val="CC0000"/>
              </a:solidFill>
              <a:latin typeface="Century Gothic" pitchFamily="34" charset="0"/>
            </a:endParaRPr>
          </a:p>
        </p:txBody>
      </p:sp>
      <p:pic>
        <p:nvPicPr>
          <p:cNvPr id="176" name="Picture 2" descr="C:\Users\Администратор.000\Downloads\konvert_220x11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47"/>
          <a:stretch>
            <a:fillRect/>
          </a:stretch>
        </p:blipFill>
        <p:spPr bwMode="auto">
          <a:xfrm>
            <a:off x="1" y="75010"/>
            <a:ext cx="8950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40225" y="978266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274B0"/>
                </a:solidFill>
              </a:rPr>
              <a:t>     Этапы реализации НТП:</a:t>
            </a:r>
          </a:p>
          <a:p>
            <a:r>
              <a:rPr lang="ru-RU" b="1" dirty="0" smtClean="0">
                <a:solidFill>
                  <a:srgbClr val="4274B0"/>
                </a:solidFill>
              </a:rPr>
              <a:t>     1 этап </a:t>
            </a:r>
            <a:r>
              <a:rPr lang="ru-RU" dirty="0" smtClean="0">
                <a:solidFill>
                  <a:srgbClr val="4274B0"/>
                </a:solidFill>
              </a:rPr>
              <a:t>– Разработка нового способа уничтожения борщевика  (выполнен).</a:t>
            </a:r>
          </a:p>
          <a:p>
            <a:r>
              <a:rPr lang="ru-RU" b="1" dirty="0" smtClean="0">
                <a:solidFill>
                  <a:srgbClr val="4274B0"/>
                </a:solidFill>
              </a:rPr>
              <a:t>     2 этап </a:t>
            </a:r>
            <a:r>
              <a:rPr lang="ru-RU" dirty="0" smtClean="0">
                <a:solidFill>
                  <a:srgbClr val="4274B0"/>
                </a:solidFill>
              </a:rPr>
              <a:t>– Поиск финансирования и заинтересованных организаций для проведения экспериментальных работ по практическому применению данного способа (планируется).</a:t>
            </a:r>
          </a:p>
          <a:p>
            <a:r>
              <a:rPr lang="ru-RU" b="1" dirty="0" smtClean="0">
                <a:solidFill>
                  <a:srgbClr val="4274B0"/>
                </a:solidFill>
              </a:rPr>
              <a:t>     3 этап </a:t>
            </a:r>
            <a:r>
              <a:rPr lang="ru-RU" dirty="0" smtClean="0">
                <a:solidFill>
                  <a:srgbClr val="4274B0"/>
                </a:solidFill>
              </a:rPr>
              <a:t>– Создание комплексного решения проблемы уничтожения борщевика и реализация данного проекта на территории города Вологды (планируется).</a:t>
            </a:r>
          </a:p>
          <a:p>
            <a:endParaRPr lang="ru-RU" dirty="0" smtClean="0"/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Freeform 23"/>
          <p:cNvSpPr>
            <a:spLocks/>
          </p:cNvSpPr>
          <p:nvPr/>
        </p:nvSpPr>
        <p:spPr bwMode="auto">
          <a:xfrm>
            <a:off x="2554169" y="2727787"/>
            <a:ext cx="477090" cy="2176917"/>
          </a:xfrm>
          <a:custGeom>
            <a:avLst/>
            <a:gdLst>
              <a:gd name="T0" fmla="*/ 0 w 355"/>
              <a:gd name="T1" fmla="*/ 2147483647 h 1632"/>
              <a:gd name="T2" fmla="*/ 2147483647 w 355"/>
              <a:gd name="T3" fmla="*/ 2147483647 h 1632"/>
              <a:gd name="T4" fmla="*/ 2147483647 w 355"/>
              <a:gd name="T5" fmla="*/ 2147483647 h 1632"/>
              <a:gd name="T6" fmla="*/ 2147483647 w 355"/>
              <a:gd name="T7" fmla="*/ 0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355"/>
              <a:gd name="T13" fmla="*/ 0 h 1632"/>
              <a:gd name="T14" fmla="*/ 166 w 355"/>
              <a:gd name="T15" fmla="*/ 681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5" h="1632">
                <a:moveTo>
                  <a:pt x="0" y="1632"/>
                </a:moveTo>
                <a:lnTo>
                  <a:pt x="267" y="503"/>
                </a:lnTo>
                <a:lnTo>
                  <a:pt x="355" y="288"/>
                </a:lnTo>
                <a:lnTo>
                  <a:pt x="208" y="0"/>
                </a:lnTo>
              </a:path>
            </a:pathLst>
          </a:cu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6" name="Freeform 31"/>
          <p:cNvSpPr>
            <a:spLocks/>
          </p:cNvSpPr>
          <p:nvPr/>
        </p:nvSpPr>
        <p:spPr bwMode="auto">
          <a:xfrm>
            <a:off x="4274381" y="541533"/>
            <a:ext cx="756624" cy="1156487"/>
          </a:xfrm>
          <a:custGeom>
            <a:avLst/>
            <a:gdLst>
              <a:gd name="T0" fmla="*/ 0 w 563"/>
              <a:gd name="T1" fmla="*/ 2147483647 h 867"/>
              <a:gd name="T2" fmla="*/ 2147483647 w 563"/>
              <a:gd name="T3" fmla="*/ 2147483647 h 867"/>
              <a:gd name="T4" fmla="*/ 2147483647 w 563"/>
              <a:gd name="T5" fmla="*/ 0 h 867"/>
              <a:gd name="T6" fmla="*/ 0 60000 65536"/>
              <a:gd name="T7" fmla="*/ 0 60000 65536"/>
              <a:gd name="T8" fmla="*/ 0 60000 65536"/>
              <a:gd name="T9" fmla="*/ 0 w 563"/>
              <a:gd name="T10" fmla="*/ 0 h 867"/>
              <a:gd name="T11" fmla="*/ 363 w 563"/>
              <a:gd name="T12" fmla="*/ 136 h 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3" h="867">
                <a:moveTo>
                  <a:pt x="0" y="867"/>
                </a:moveTo>
                <a:lnTo>
                  <a:pt x="83" y="867"/>
                </a:lnTo>
                <a:lnTo>
                  <a:pt x="301" y="754"/>
                </a:lnTo>
                <a:lnTo>
                  <a:pt x="357" y="654"/>
                </a:lnTo>
                <a:lnTo>
                  <a:pt x="349" y="374"/>
                </a:lnTo>
                <a:lnTo>
                  <a:pt x="407" y="320"/>
                </a:lnTo>
                <a:lnTo>
                  <a:pt x="465" y="308"/>
                </a:lnTo>
                <a:lnTo>
                  <a:pt x="563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7" name="Freeform 38"/>
          <p:cNvSpPr>
            <a:spLocks/>
          </p:cNvSpPr>
          <p:nvPr/>
        </p:nvSpPr>
        <p:spPr bwMode="auto">
          <a:xfrm>
            <a:off x="5247376" y="540199"/>
            <a:ext cx="1239090" cy="4348499"/>
          </a:xfrm>
          <a:custGeom>
            <a:avLst/>
            <a:gdLst>
              <a:gd name="T0" fmla="*/ 2147483647 w 922"/>
              <a:gd name="T1" fmla="*/ 2147483647 h 3260"/>
              <a:gd name="T2" fmla="*/ 2147483647 w 922"/>
              <a:gd name="T3" fmla="*/ 2147483647 h 3260"/>
              <a:gd name="T4" fmla="*/ 0 w 922"/>
              <a:gd name="T5" fmla="*/ 2147483647 h 3260"/>
              <a:gd name="T6" fmla="*/ 2147483647 w 922"/>
              <a:gd name="T7" fmla="*/ 2147483647 h 3260"/>
              <a:gd name="T8" fmla="*/ 2147483647 w 922"/>
              <a:gd name="T9" fmla="*/ 2147483647 h 3260"/>
              <a:gd name="T10" fmla="*/ 2147483647 w 922"/>
              <a:gd name="T11" fmla="*/ 2147483647 h 3260"/>
              <a:gd name="T12" fmla="*/ 2147483647 w 922"/>
              <a:gd name="T13" fmla="*/ 2147483647 h 3260"/>
              <a:gd name="T14" fmla="*/ 2147483647 w 922"/>
              <a:gd name="T15" fmla="*/ 2147483647 h 3260"/>
              <a:gd name="T16" fmla="*/ 2147483647 w 922"/>
              <a:gd name="T17" fmla="*/ 2147483647 h 3260"/>
              <a:gd name="T18" fmla="*/ 2147483647 w 922"/>
              <a:gd name="T19" fmla="*/ 2147483647 h 3260"/>
              <a:gd name="T20" fmla="*/ 2147483647 w 922"/>
              <a:gd name="T21" fmla="*/ 2147483647 h 3260"/>
              <a:gd name="T22" fmla="*/ 2147483647 w 922"/>
              <a:gd name="T23" fmla="*/ 2147483647 h 3260"/>
              <a:gd name="T24" fmla="*/ 2147483647 w 922"/>
              <a:gd name="T25" fmla="*/ 2147483647 h 3260"/>
              <a:gd name="T26" fmla="*/ 2147483647 w 922"/>
              <a:gd name="T27" fmla="*/ 0 h 32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22"/>
              <a:gd name="T43" fmla="*/ 0 h 3260"/>
              <a:gd name="T44" fmla="*/ 912 w 922"/>
              <a:gd name="T45" fmla="*/ 2038 h 32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22" h="3260">
                <a:moveTo>
                  <a:pt x="0" y="3260"/>
                </a:moveTo>
                <a:lnTo>
                  <a:pt x="242" y="2784"/>
                </a:lnTo>
                <a:lnTo>
                  <a:pt x="276" y="2704"/>
                </a:lnTo>
                <a:lnTo>
                  <a:pt x="292" y="2646"/>
                </a:lnTo>
                <a:lnTo>
                  <a:pt x="290" y="2574"/>
                </a:lnTo>
                <a:lnTo>
                  <a:pt x="232" y="2416"/>
                </a:lnTo>
                <a:lnTo>
                  <a:pt x="83" y="2063"/>
                </a:lnTo>
                <a:lnTo>
                  <a:pt x="345" y="1728"/>
                </a:lnTo>
                <a:lnTo>
                  <a:pt x="461" y="1586"/>
                </a:lnTo>
                <a:lnTo>
                  <a:pt x="496" y="1494"/>
                </a:lnTo>
                <a:lnTo>
                  <a:pt x="571" y="1419"/>
                </a:lnTo>
                <a:lnTo>
                  <a:pt x="599" y="1334"/>
                </a:lnTo>
                <a:lnTo>
                  <a:pt x="705" y="1231"/>
                </a:lnTo>
                <a:lnTo>
                  <a:pt x="742" y="1044"/>
                </a:lnTo>
                <a:lnTo>
                  <a:pt x="785" y="965"/>
                </a:lnTo>
                <a:lnTo>
                  <a:pt x="828" y="936"/>
                </a:lnTo>
                <a:lnTo>
                  <a:pt x="891" y="846"/>
                </a:lnTo>
                <a:lnTo>
                  <a:pt x="922" y="772"/>
                </a:lnTo>
                <a:lnTo>
                  <a:pt x="850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0" name="Freeform 43"/>
          <p:cNvSpPr>
            <a:spLocks/>
          </p:cNvSpPr>
          <p:nvPr/>
        </p:nvSpPr>
        <p:spPr bwMode="auto">
          <a:xfrm>
            <a:off x="3692467" y="534863"/>
            <a:ext cx="111545" cy="920388"/>
          </a:xfrm>
          <a:custGeom>
            <a:avLst/>
            <a:gdLst>
              <a:gd name="T0" fmla="*/ 0 w 83"/>
              <a:gd name="T1" fmla="*/ 2147483647 h 690"/>
              <a:gd name="T2" fmla="*/ 2147483647 w 83"/>
              <a:gd name="T3" fmla="*/ 2147483647 h 690"/>
              <a:gd name="T4" fmla="*/ 2147483647 w 83"/>
              <a:gd name="T5" fmla="*/ 0 h 690"/>
              <a:gd name="T6" fmla="*/ 0 60000 65536"/>
              <a:gd name="T7" fmla="*/ 0 60000 65536"/>
              <a:gd name="T8" fmla="*/ 0 60000 65536"/>
              <a:gd name="T9" fmla="*/ 0 w 83"/>
              <a:gd name="T10" fmla="*/ 0 h 690"/>
              <a:gd name="T11" fmla="*/ 91 w 83"/>
              <a:gd name="T12" fmla="*/ 499 h 6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690">
                <a:moveTo>
                  <a:pt x="0" y="690"/>
                </a:moveTo>
                <a:lnTo>
                  <a:pt x="83" y="527"/>
                </a:lnTo>
                <a:lnTo>
                  <a:pt x="7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26" name="Rectangle 181"/>
          <p:cNvSpPr>
            <a:spLocks noChangeArrowheads="1"/>
          </p:cNvSpPr>
          <p:nvPr/>
        </p:nvSpPr>
        <p:spPr bwMode="auto">
          <a:xfrm rot="886881">
            <a:off x="2497726" y="4217748"/>
            <a:ext cx="303725" cy="7416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39" name="Rectangle 191"/>
          <p:cNvSpPr>
            <a:spLocks noChangeArrowheads="1"/>
          </p:cNvSpPr>
          <p:nvPr/>
        </p:nvSpPr>
        <p:spPr bwMode="auto">
          <a:xfrm rot="931618">
            <a:off x="4771631" y="357456"/>
            <a:ext cx="520095" cy="469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1" name="Rectangle 193"/>
          <p:cNvSpPr>
            <a:spLocks noChangeArrowheads="1"/>
          </p:cNvSpPr>
          <p:nvPr/>
        </p:nvSpPr>
        <p:spPr bwMode="auto">
          <a:xfrm rot="-5568100">
            <a:off x="6147362" y="927326"/>
            <a:ext cx="598919" cy="27819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2" name="Rectangle 194"/>
          <p:cNvSpPr>
            <a:spLocks noChangeArrowheads="1"/>
          </p:cNvSpPr>
          <p:nvPr/>
        </p:nvSpPr>
        <p:spPr bwMode="auto">
          <a:xfrm rot="-199824">
            <a:off x="5430148" y="476172"/>
            <a:ext cx="305068" cy="318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3" name="Rectangle 195"/>
          <p:cNvSpPr>
            <a:spLocks noChangeArrowheads="1"/>
          </p:cNvSpPr>
          <p:nvPr/>
        </p:nvSpPr>
        <p:spPr bwMode="auto">
          <a:xfrm rot="-199824">
            <a:off x="6196180" y="366793"/>
            <a:ext cx="305068" cy="408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85" name="Rectangle 150"/>
          <p:cNvSpPr>
            <a:spLocks noChangeArrowheads="1"/>
          </p:cNvSpPr>
          <p:nvPr/>
        </p:nvSpPr>
        <p:spPr bwMode="auto">
          <a:xfrm>
            <a:off x="683568" y="4390879"/>
            <a:ext cx="3744416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200" b="1" baseline="30000" dirty="0" smtClean="0">
              <a:solidFill>
                <a:schemeClr val="bg2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1400" dirty="0" smtClean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dirty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b="1" baseline="30000" dirty="0">
              <a:solidFill>
                <a:srgbClr val="CC0000"/>
              </a:solidFill>
              <a:latin typeface="Century Gothic" pitchFamily="34" charset="0"/>
            </a:endParaRPr>
          </a:p>
        </p:txBody>
      </p:sp>
      <p:pic>
        <p:nvPicPr>
          <p:cNvPr id="176" name="Picture 2" descr="C:\Users\Администратор.000\Downloads\konvert_220x11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47"/>
          <a:stretch>
            <a:fillRect/>
          </a:stretch>
        </p:blipFill>
        <p:spPr bwMode="auto">
          <a:xfrm>
            <a:off x="1" y="75010"/>
            <a:ext cx="8950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395536" y="915566"/>
            <a:ext cx="8496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274B0"/>
                </a:solidFill>
              </a:rPr>
              <a:t>Оценка имеющихся ресурсов для реализации НТП: </a:t>
            </a:r>
          </a:p>
          <a:p>
            <a:r>
              <a:rPr lang="ru-RU" dirty="0" smtClean="0">
                <a:solidFill>
                  <a:srgbClr val="4274B0"/>
                </a:solidFill>
              </a:rPr>
              <a:t>       </a:t>
            </a:r>
          </a:p>
          <a:p>
            <a:r>
              <a:rPr lang="ru-RU" dirty="0" smtClean="0">
                <a:solidFill>
                  <a:srgbClr val="4274B0"/>
                </a:solidFill>
              </a:rPr>
              <a:t>Для проведения экспериментальной части: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4274B0"/>
                </a:solidFill>
              </a:rPr>
              <a:t> необходима закупка оборудования и расходных материалов;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4274B0"/>
                </a:solidFill>
              </a:rPr>
              <a:t> есть возможность провести исследования по изучению всхожести семян после предлагаемой  обработки;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4274B0"/>
                </a:solidFill>
              </a:rPr>
              <a:t> квалификация исполнителей позволяет провести данное исследование.</a:t>
            </a:r>
          </a:p>
          <a:p>
            <a:endParaRPr lang="ru-RU" b="1" dirty="0" smtClean="0">
              <a:solidFill>
                <a:srgbClr val="4274B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Freeform 23"/>
          <p:cNvSpPr>
            <a:spLocks/>
          </p:cNvSpPr>
          <p:nvPr/>
        </p:nvSpPr>
        <p:spPr bwMode="auto">
          <a:xfrm>
            <a:off x="2554169" y="2727787"/>
            <a:ext cx="477090" cy="2176917"/>
          </a:xfrm>
          <a:custGeom>
            <a:avLst/>
            <a:gdLst>
              <a:gd name="T0" fmla="*/ 0 w 355"/>
              <a:gd name="T1" fmla="*/ 2147483647 h 1632"/>
              <a:gd name="T2" fmla="*/ 2147483647 w 355"/>
              <a:gd name="T3" fmla="*/ 2147483647 h 1632"/>
              <a:gd name="T4" fmla="*/ 2147483647 w 355"/>
              <a:gd name="T5" fmla="*/ 2147483647 h 1632"/>
              <a:gd name="T6" fmla="*/ 2147483647 w 355"/>
              <a:gd name="T7" fmla="*/ 0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355"/>
              <a:gd name="T13" fmla="*/ 0 h 1632"/>
              <a:gd name="T14" fmla="*/ 166 w 355"/>
              <a:gd name="T15" fmla="*/ 681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5" h="1632">
                <a:moveTo>
                  <a:pt x="0" y="1632"/>
                </a:moveTo>
                <a:lnTo>
                  <a:pt x="267" y="503"/>
                </a:lnTo>
                <a:lnTo>
                  <a:pt x="355" y="288"/>
                </a:lnTo>
                <a:lnTo>
                  <a:pt x="208" y="0"/>
                </a:lnTo>
              </a:path>
            </a:pathLst>
          </a:cu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6" name="Freeform 31"/>
          <p:cNvSpPr>
            <a:spLocks/>
          </p:cNvSpPr>
          <p:nvPr/>
        </p:nvSpPr>
        <p:spPr bwMode="auto">
          <a:xfrm>
            <a:off x="4274381" y="541533"/>
            <a:ext cx="756624" cy="1156487"/>
          </a:xfrm>
          <a:custGeom>
            <a:avLst/>
            <a:gdLst>
              <a:gd name="T0" fmla="*/ 0 w 563"/>
              <a:gd name="T1" fmla="*/ 2147483647 h 867"/>
              <a:gd name="T2" fmla="*/ 2147483647 w 563"/>
              <a:gd name="T3" fmla="*/ 2147483647 h 867"/>
              <a:gd name="T4" fmla="*/ 2147483647 w 563"/>
              <a:gd name="T5" fmla="*/ 0 h 867"/>
              <a:gd name="T6" fmla="*/ 0 60000 65536"/>
              <a:gd name="T7" fmla="*/ 0 60000 65536"/>
              <a:gd name="T8" fmla="*/ 0 60000 65536"/>
              <a:gd name="T9" fmla="*/ 0 w 563"/>
              <a:gd name="T10" fmla="*/ 0 h 867"/>
              <a:gd name="T11" fmla="*/ 363 w 563"/>
              <a:gd name="T12" fmla="*/ 136 h 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3" h="867">
                <a:moveTo>
                  <a:pt x="0" y="867"/>
                </a:moveTo>
                <a:lnTo>
                  <a:pt x="83" y="867"/>
                </a:lnTo>
                <a:lnTo>
                  <a:pt x="301" y="754"/>
                </a:lnTo>
                <a:lnTo>
                  <a:pt x="357" y="654"/>
                </a:lnTo>
                <a:lnTo>
                  <a:pt x="349" y="374"/>
                </a:lnTo>
                <a:lnTo>
                  <a:pt x="407" y="320"/>
                </a:lnTo>
                <a:lnTo>
                  <a:pt x="465" y="308"/>
                </a:lnTo>
                <a:lnTo>
                  <a:pt x="563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7" name="Freeform 38"/>
          <p:cNvSpPr>
            <a:spLocks/>
          </p:cNvSpPr>
          <p:nvPr/>
        </p:nvSpPr>
        <p:spPr bwMode="auto">
          <a:xfrm>
            <a:off x="5247376" y="540199"/>
            <a:ext cx="1239090" cy="4348499"/>
          </a:xfrm>
          <a:custGeom>
            <a:avLst/>
            <a:gdLst>
              <a:gd name="T0" fmla="*/ 2147483647 w 922"/>
              <a:gd name="T1" fmla="*/ 2147483647 h 3260"/>
              <a:gd name="T2" fmla="*/ 2147483647 w 922"/>
              <a:gd name="T3" fmla="*/ 2147483647 h 3260"/>
              <a:gd name="T4" fmla="*/ 0 w 922"/>
              <a:gd name="T5" fmla="*/ 2147483647 h 3260"/>
              <a:gd name="T6" fmla="*/ 2147483647 w 922"/>
              <a:gd name="T7" fmla="*/ 2147483647 h 3260"/>
              <a:gd name="T8" fmla="*/ 2147483647 w 922"/>
              <a:gd name="T9" fmla="*/ 2147483647 h 3260"/>
              <a:gd name="T10" fmla="*/ 2147483647 w 922"/>
              <a:gd name="T11" fmla="*/ 2147483647 h 3260"/>
              <a:gd name="T12" fmla="*/ 2147483647 w 922"/>
              <a:gd name="T13" fmla="*/ 2147483647 h 3260"/>
              <a:gd name="T14" fmla="*/ 2147483647 w 922"/>
              <a:gd name="T15" fmla="*/ 2147483647 h 3260"/>
              <a:gd name="T16" fmla="*/ 2147483647 w 922"/>
              <a:gd name="T17" fmla="*/ 2147483647 h 3260"/>
              <a:gd name="T18" fmla="*/ 2147483647 w 922"/>
              <a:gd name="T19" fmla="*/ 2147483647 h 3260"/>
              <a:gd name="T20" fmla="*/ 2147483647 w 922"/>
              <a:gd name="T21" fmla="*/ 2147483647 h 3260"/>
              <a:gd name="T22" fmla="*/ 2147483647 w 922"/>
              <a:gd name="T23" fmla="*/ 2147483647 h 3260"/>
              <a:gd name="T24" fmla="*/ 2147483647 w 922"/>
              <a:gd name="T25" fmla="*/ 2147483647 h 3260"/>
              <a:gd name="T26" fmla="*/ 2147483647 w 922"/>
              <a:gd name="T27" fmla="*/ 0 h 32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22"/>
              <a:gd name="T43" fmla="*/ 0 h 3260"/>
              <a:gd name="T44" fmla="*/ 912 w 922"/>
              <a:gd name="T45" fmla="*/ 2038 h 32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22" h="3260">
                <a:moveTo>
                  <a:pt x="0" y="3260"/>
                </a:moveTo>
                <a:lnTo>
                  <a:pt x="242" y="2784"/>
                </a:lnTo>
                <a:lnTo>
                  <a:pt x="276" y="2704"/>
                </a:lnTo>
                <a:lnTo>
                  <a:pt x="292" y="2646"/>
                </a:lnTo>
                <a:lnTo>
                  <a:pt x="290" y="2574"/>
                </a:lnTo>
                <a:lnTo>
                  <a:pt x="232" y="2416"/>
                </a:lnTo>
                <a:lnTo>
                  <a:pt x="83" y="2063"/>
                </a:lnTo>
                <a:lnTo>
                  <a:pt x="345" y="1728"/>
                </a:lnTo>
                <a:lnTo>
                  <a:pt x="461" y="1586"/>
                </a:lnTo>
                <a:lnTo>
                  <a:pt x="496" y="1494"/>
                </a:lnTo>
                <a:lnTo>
                  <a:pt x="571" y="1419"/>
                </a:lnTo>
                <a:lnTo>
                  <a:pt x="599" y="1334"/>
                </a:lnTo>
                <a:lnTo>
                  <a:pt x="705" y="1231"/>
                </a:lnTo>
                <a:lnTo>
                  <a:pt x="742" y="1044"/>
                </a:lnTo>
                <a:lnTo>
                  <a:pt x="785" y="965"/>
                </a:lnTo>
                <a:lnTo>
                  <a:pt x="828" y="936"/>
                </a:lnTo>
                <a:lnTo>
                  <a:pt x="891" y="846"/>
                </a:lnTo>
                <a:lnTo>
                  <a:pt x="922" y="772"/>
                </a:lnTo>
                <a:lnTo>
                  <a:pt x="850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9" name="Freeform 41"/>
          <p:cNvSpPr>
            <a:spLocks/>
          </p:cNvSpPr>
          <p:nvPr/>
        </p:nvSpPr>
        <p:spPr bwMode="auto">
          <a:xfrm>
            <a:off x="2699313" y="537532"/>
            <a:ext cx="2660952" cy="2719813"/>
          </a:xfrm>
          <a:custGeom>
            <a:avLst/>
            <a:gdLst>
              <a:gd name="T0" fmla="*/ 0 w 1979"/>
              <a:gd name="T1" fmla="*/ 2147483647 h 2039"/>
              <a:gd name="T2" fmla="*/ 2147483647 w 1979"/>
              <a:gd name="T3" fmla="*/ 2147483647 h 2039"/>
              <a:gd name="T4" fmla="*/ 2147483647 w 1979"/>
              <a:gd name="T5" fmla="*/ 2147483647 h 2039"/>
              <a:gd name="T6" fmla="*/ 2147483647 w 1979"/>
              <a:gd name="T7" fmla="*/ 2147483647 h 2039"/>
              <a:gd name="T8" fmla="*/ 2147483647 w 1979"/>
              <a:gd name="T9" fmla="*/ 2147483647 h 2039"/>
              <a:gd name="T10" fmla="*/ 2147483647 w 1979"/>
              <a:gd name="T11" fmla="*/ 0 h 2039"/>
              <a:gd name="T12" fmla="*/ 2147483647 w 1979"/>
              <a:gd name="T13" fmla="*/ 0 h 2039"/>
              <a:gd name="T14" fmla="*/ 2147483647 w 1979"/>
              <a:gd name="T15" fmla="*/ 2147483647 h 2039"/>
              <a:gd name="T16" fmla="*/ 2147483647 w 1979"/>
              <a:gd name="T17" fmla="*/ 2147483647 h 2039"/>
              <a:gd name="T18" fmla="*/ 2147483647 w 1979"/>
              <a:gd name="T19" fmla="*/ 2147483647 h 2039"/>
              <a:gd name="T20" fmla="*/ 2147483647 w 1979"/>
              <a:gd name="T21" fmla="*/ 2147483647 h 2039"/>
              <a:gd name="T22" fmla="*/ 2147483647 w 1979"/>
              <a:gd name="T23" fmla="*/ 2147483647 h 2039"/>
              <a:gd name="T24" fmla="*/ 2147483647 w 1979"/>
              <a:gd name="T25" fmla="*/ 2147483647 h 2039"/>
              <a:gd name="T26" fmla="*/ 2147483647 w 1979"/>
              <a:gd name="T27" fmla="*/ 2147483647 h 2039"/>
              <a:gd name="T28" fmla="*/ 2147483647 w 1979"/>
              <a:gd name="T29" fmla="*/ 2147483647 h 2039"/>
              <a:gd name="T30" fmla="*/ 2147483647 w 1979"/>
              <a:gd name="T31" fmla="*/ 2147483647 h 2039"/>
              <a:gd name="T32" fmla="*/ 2147483647 w 1979"/>
              <a:gd name="T33" fmla="*/ 2147483647 h 2039"/>
              <a:gd name="T34" fmla="*/ 2147483647 w 1979"/>
              <a:gd name="T35" fmla="*/ 2147483647 h 2039"/>
              <a:gd name="T36" fmla="*/ 2147483647 w 1979"/>
              <a:gd name="T37" fmla="*/ 2147483647 h 2039"/>
              <a:gd name="T38" fmla="*/ 2147483647 w 1979"/>
              <a:gd name="T39" fmla="*/ 2147483647 h 2039"/>
              <a:gd name="T40" fmla="*/ 2147483647 w 1979"/>
              <a:gd name="T41" fmla="*/ 2147483647 h 2039"/>
              <a:gd name="T42" fmla="*/ 2147483647 w 1979"/>
              <a:gd name="T43" fmla="*/ 2147483647 h 2039"/>
              <a:gd name="T44" fmla="*/ 2147483647 w 1979"/>
              <a:gd name="T45" fmla="*/ 2147483647 h 2039"/>
              <a:gd name="T46" fmla="*/ 2147483647 w 1979"/>
              <a:gd name="T47" fmla="*/ 2147483647 h 2039"/>
              <a:gd name="T48" fmla="*/ 2147483647 w 1979"/>
              <a:gd name="T49" fmla="*/ 2147483647 h 2039"/>
              <a:gd name="T50" fmla="*/ 2147483647 w 1979"/>
              <a:gd name="T51" fmla="*/ 2147483647 h 2039"/>
              <a:gd name="T52" fmla="*/ 2147483647 w 1979"/>
              <a:gd name="T53" fmla="*/ 2147483647 h 2039"/>
              <a:gd name="T54" fmla="*/ 2147483647 w 1979"/>
              <a:gd name="T55" fmla="*/ 2147483647 h 2039"/>
              <a:gd name="T56" fmla="*/ 2147483647 w 1979"/>
              <a:gd name="T57" fmla="*/ 2147483647 h 203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979"/>
              <a:gd name="T88" fmla="*/ 0 h 2039"/>
              <a:gd name="T89" fmla="*/ 1764 w 1979"/>
              <a:gd name="T90" fmla="*/ 1486 h 203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979" h="2039">
                <a:moveTo>
                  <a:pt x="0" y="0"/>
                </a:moveTo>
                <a:lnTo>
                  <a:pt x="98" y="134"/>
                </a:lnTo>
                <a:lnTo>
                  <a:pt x="160" y="240"/>
                </a:lnTo>
                <a:lnTo>
                  <a:pt x="274" y="304"/>
                </a:lnTo>
                <a:lnTo>
                  <a:pt x="346" y="372"/>
                </a:lnTo>
                <a:lnTo>
                  <a:pt x="420" y="484"/>
                </a:lnTo>
                <a:lnTo>
                  <a:pt x="410" y="572"/>
                </a:lnTo>
                <a:lnTo>
                  <a:pt x="366" y="638"/>
                </a:lnTo>
                <a:lnTo>
                  <a:pt x="340" y="668"/>
                </a:lnTo>
                <a:lnTo>
                  <a:pt x="328" y="726"/>
                </a:lnTo>
                <a:lnTo>
                  <a:pt x="386" y="780"/>
                </a:lnTo>
                <a:lnTo>
                  <a:pt x="490" y="820"/>
                </a:lnTo>
                <a:lnTo>
                  <a:pt x="532" y="820"/>
                </a:lnTo>
                <a:lnTo>
                  <a:pt x="574" y="820"/>
                </a:lnTo>
                <a:lnTo>
                  <a:pt x="615" y="739"/>
                </a:lnTo>
                <a:lnTo>
                  <a:pt x="657" y="697"/>
                </a:lnTo>
                <a:lnTo>
                  <a:pt x="739" y="697"/>
                </a:lnTo>
                <a:lnTo>
                  <a:pt x="781" y="739"/>
                </a:lnTo>
                <a:lnTo>
                  <a:pt x="863" y="779"/>
                </a:lnTo>
                <a:lnTo>
                  <a:pt x="947" y="820"/>
                </a:lnTo>
                <a:lnTo>
                  <a:pt x="988" y="861"/>
                </a:lnTo>
                <a:lnTo>
                  <a:pt x="1071" y="861"/>
                </a:lnTo>
                <a:lnTo>
                  <a:pt x="1154" y="861"/>
                </a:lnTo>
                <a:lnTo>
                  <a:pt x="1237" y="902"/>
                </a:lnTo>
                <a:lnTo>
                  <a:pt x="1237" y="944"/>
                </a:lnTo>
                <a:lnTo>
                  <a:pt x="1279" y="984"/>
                </a:lnTo>
                <a:lnTo>
                  <a:pt x="1237" y="1066"/>
                </a:lnTo>
                <a:lnTo>
                  <a:pt x="1237" y="1148"/>
                </a:lnTo>
                <a:lnTo>
                  <a:pt x="1279" y="1230"/>
                </a:lnTo>
                <a:lnTo>
                  <a:pt x="1362" y="1312"/>
                </a:lnTo>
                <a:lnTo>
                  <a:pt x="1444" y="1353"/>
                </a:lnTo>
                <a:lnTo>
                  <a:pt x="1486" y="1435"/>
                </a:lnTo>
                <a:lnTo>
                  <a:pt x="1486" y="1517"/>
                </a:lnTo>
                <a:lnTo>
                  <a:pt x="1568" y="1558"/>
                </a:lnTo>
                <a:lnTo>
                  <a:pt x="1776" y="1763"/>
                </a:lnTo>
                <a:lnTo>
                  <a:pt x="1859" y="1844"/>
                </a:lnTo>
                <a:lnTo>
                  <a:pt x="1900" y="1926"/>
                </a:lnTo>
                <a:lnTo>
                  <a:pt x="1900" y="1968"/>
                </a:lnTo>
                <a:lnTo>
                  <a:pt x="1979" y="2039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0" name="Freeform 43"/>
          <p:cNvSpPr>
            <a:spLocks/>
          </p:cNvSpPr>
          <p:nvPr/>
        </p:nvSpPr>
        <p:spPr bwMode="auto">
          <a:xfrm>
            <a:off x="3692467" y="534863"/>
            <a:ext cx="111545" cy="920388"/>
          </a:xfrm>
          <a:custGeom>
            <a:avLst/>
            <a:gdLst>
              <a:gd name="T0" fmla="*/ 0 w 83"/>
              <a:gd name="T1" fmla="*/ 2147483647 h 690"/>
              <a:gd name="T2" fmla="*/ 2147483647 w 83"/>
              <a:gd name="T3" fmla="*/ 2147483647 h 690"/>
              <a:gd name="T4" fmla="*/ 2147483647 w 83"/>
              <a:gd name="T5" fmla="*/ 0 h 690"/>
              <a:gd name="T6" fmla="*/ 0 60000 65536"/>
              <a:gd name="T7" fmla="*/ 0 60000 65536"/>
              <a:gd name="T8" fmla="*/ 0 60000 65536"/>
              <a:gd name="T9" fmla="*/ 0 w 83"/>
              <a:gd name="T10" fmla="*/ 0 h 690"/>
              <a:gd name="T11" fmla="*/ 91 w 83"/>
              <a:gd name="T12" fmla="*/ 499 h 6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690">
                <a:moveTo>
                  <a:pt x="0" y="690"/>
                </a:moveTo>
                <a:lnTo>
                  <a:pt x="83" y="527"/>
                </a:lnTo>
                <a:lnTo>
                  <a:pt x="7" y="0"/>
                </a:lnTo>
              </a:path>
            </a:pathLst>
          </a:cu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26" name="Rectangle 181"/>
          <p:cNvSpPr>
            <a:spLocks noChangeArrowheads="1"/>
          </p:cNvSpPr>
          <p:nvPr/>
        </p:nvSpPr>
        <p:spPr bwMode="auto">
          <a:xfrm rot="886881">
            <a:off x="2497726" y="4217748"/>
            <a:ext cx="303725" cy="7416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39" name="Rectangle 191"/>
          <p:cNvSpPr>
            <a:spLocks noChangeArrowheads="1"/>
          </p:cNvSpPr>
          <p:nvPr/>
        </p:nvSpPr>
        <p:spPr bwMode="auto">
          <a:xfrm rot="931618">
            <a:off x="4771631" y="357456"/>
            <a:ext cx="520095" cy="4695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1" name="Rectangle 193"/>
          <p:cNvSpPr>
            <a:spLocks noChangeArrowheads="1"/>
          </p:cNvSpPr>
          <p:nvPr/>
        </p:nvSpPr>
        <p:spPr bwMode="auto">
          <a:xfrm rot="-5568100">
            <a:off x="6147362" y="927326"/>
            <a:ext cx="598919" cy="27819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2" name="Rectangle 194"/>
          <p:cNvSpPr>
            <a:spLocks noChangeArrowheads="1"/>
          </p:cNvSpPr>
          <p:nvPr/>
        </p:nvSpPr>
        <p:spPr bwMode="auto">
          <a:xfrm rot="-199824">
            <a:off x="5430148" y="476172"/>
            <a:ext cx="305068" cy="318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43" name="Rectangle 195"/>
          <p:cNvSpPr>
            <a:spLocks noChangeArrowheads="1"/>
          </p:cNvSpPr>
          <p:nvPr/>
        </p:nvSpPr>
        <p:spPr bwMode="auto">
          <a:xfrm rot="-199824">
            <a:off x="6196180" y="366793"/>
            <a:ext cx="305068" cy="408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23685" name="Rectangle 150"/>
          <p:cNvSpPr>
            <a:spLocks noChangeArrowheads="1"/>
          </p:cNvSpPr>
          <p:nvPr/>
        </p:nvSpPr>
        <p:spPr bwMode="auto">
          <a:xfrm>
            <a:off x="683568" y="4390879"/>
            <a:ext cx="3744416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200" b="1" baseline="30000" dirty="0" smtClean="0">
              <a:solidFill>
                <a:schemeClr val="bg2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1400" dirty="0" smtClean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dirty="0">
              <a:solidFill>
                <a:srgbClr val="CC000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200" b="1" baseline="30000" dirty="0">
              <a:solidFill>
                <a:srgbClr val="CC0000"/>
              </a:solidFill>
              <a:latin typeface="Century Gothic" pitchFamily="34" charset="0"/>
            </a:endParaRPr>
          </a:p>
        </p:txBody>
      </p:sp>
      <p:pic>
        <p:nvPicPr>
          <p:cNvPr id="176" name="Picture 2" descr="C:\Users\Администратор.000\Downloads\konvert_220x11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47"/>
          <a:stretch>
            <a:fillRect/>
          </a:stretch>
        </p:blipFill>
        <p:spPr bwMode="auto">
          <a:xfrm>
            <a:off x="1" y="75010"/>
            <a:ext cx="8950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395537" y="915566"/>
            <a:ext cx="83529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274B0"/>
                </a:solidFill>
              </a:rPr>
              <a:t>Практическая значимость НТП: </a:t>
            </a:r>
          </a:p>
          <a:p>
            <a:r>
              <a:rPr lang="ru-RU" dirty="0" smtClean="0">
                <a:solidFill>
                  <a:srgbClr val="4274B0"/>
                </a:solidFill>
              </a:rPr>
              <a:t>     </a:t>
            </a:r>
          </a:p>
          <a:p>
            <a:r>
              <a:rPr lang="ru-RU" dirty="0" smtClean="0">
                <a:solidFill>
                  <a:srgbClr val="4274B0"/>
                </a:solidFill>
              </a:rPr>
              <a:t> Значимость данного способа заключается в том, что при такой обработке новые семена, а также те, что остались в почве от предыдущих лет уже не прорастут. Останется только на следующий год или два уничтожить те растения, которые прорастут из оставшихся в почве корней. Таким образом, уменьшится общее время борьбы с борщевиком на конкретной территории.</a:t>
            </a:r>
          </a:p>
          <a:p>
            <a:endParaRPr lang="ru-RU" dirty="0" smtClean="0"/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4503</TotalTime>
  <Words>642</Words>
  <Application>Microsoft Office PowerPoint</Application>
  <PresentationFormat>Экран (16:9)</PresentationFormat>
  <Paragraphs>107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ВоГУ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Сафонова Оксана Владимировна</dc:creator>
  <cp:lastModifiedBy>Nekludova.OV</cp:lastModifiedBy>
  <cp:revision>637</cp:revision>
  <cp:lastPrinted>2019-04-05T07:12:51Z</cp:lastPrinted>
  <dcterms:created xsi:type="dcterms:W3CDTF">2019-04-04T13:17:27Z</dcterms:created>
  <dcterms:modified xsi:type="dcterms:W3CDTF">2021-10-25T08:23:46Z</dcterms:modified>
</cp:coreProperties>
</file>